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1"/>
  </p:sldMasterIdLst>
  <p:notesMasterIdLst>
    <p:notesMasterId r:id="rId19"/>
  </p:notesMasterIdLst>
  <p:handoutMasterIdLst>
    <p:handoutMasterId r:id="rId20"/>
  </p:handoutMasterIdLst>
  <p:sldIdLst>
    <p:sldId id="365" r:id="rId2"/>
    <p:sldId id="369" r:id="rId3"/>
    <p:sldId id="370" r:id="rId4"/>
    <p:sldId id="374" r:id="rId5"/>
    <p:sldId id="366" r:id="rId6"/>
    <p:sldId id="367" r:id="rId7"/>
    <p:sldId id="372" r:id="rId8"/>
    <p:sldId id="373" r:id="rId9"/>
    <p:sldId id="390" r:id="rId10"/>
    <p:sldId id="375" r:id="rId11"/>
    <p:sldId id="376" r:id="rId12"/>
    <p:sldId id="377" r:id="rId13"/>
    <p:sldId id="385" r:id="rId14"/>
    <p:sldId id="386" r:id="rId15"/>
    <p:sldId id="387" r:id="rId16"/>
    <p:sldId id="388" r:id="rId17"/>
    <p:sldId id="389" r:id="rId18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News Gothic MT" pitchFamily="-101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3">
          <p15:clr>
            <a:srgbClr val="A4A3A4"/>
          </p15:clr>
        </p15:guide>
        <p15:guide id="2" pos="29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C61"/>
    <a:srgbClr val="EBBD54"/>
    <a:srgbClr val="B70000"/>
    <a:srgbClr val="B70014"/>
    <a:srgbClr val="7B0000"/>
    <a:srgbClr val="DB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13" autoAdjust="0"/>
    <p:restoredTop sz="95447" autoAdjust="0"/>
  </p:normalViewPr>
  <p:slideViewPr>
    <p:cSldViewPr snapToGrid="0" snapToObjects="1">
      <p:cViewPr varScale="1">
        <p:scale>
          <a:sx n="109" d="100"/>
          <a:sy n="109" d="100"/>
        </p:scale>
        <p:origin x="184" y="560"/>
      </p:cViewPr>
      <p:guideLst>
        <p:guide orient="horz" pos="523"/>
        <p:guide pos="29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   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 FTE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Sheet1!$A$2:$A$17</c:f>
              <c:strCache>
                <c:ptCount val="16"/>
                <c:pt idx="0">
                  <c:v>2002-03</c:v>
                </c:pt>
                <c:pt idx="1">
                  <c:v>2003-04</c:v>
                </c:pt>
                <c:pt idx="2">
                  <c:v>2004-05</c:v>
                </c:pt>
                <c:pt idx="3">
                  <c:v>2005-06</c:v>
                </c:pt>
                <c:pt idx="4">
                  <c:v>2006-07</c:v>
                </c:pt>
                <c:pt idx="5">
                  <c:v>2007-08</c:v>
                </c:pt>
                <c:pt idx="6">
                  <c:v>2008-09</c:v>
                </c:pt>
                <c:pt idx="7">
                  <c:v>2009-10</c:v>
                </c:pt>
                <c:pt idx="8">
                  <c:v>2010-11</c:v>
                </c:pt>
                <c:pt idx="9">
                  <c:v>2011-12</c:v>
                </c:pt>
                <c:pt idx="10">
                  <c:v>2012-13</c:v>
                </c:pt>
                <c:pt idx="11">
                  <c:v>2013-14</c:v>
                </c:pt>
                <c:pt idx="12">
                  <c:v>2014-15</c:v>
                </c:pt>
                <c:pt idx="13">
                  <c:v>2015-16</c:v>
                </c:pt>
                <c:pt idx="14">
                  <c:v>2016-17</c:v>
                </c:pt>
                <c:pt idx="15">
                  <c:v>2017-18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47.25</c:v>
                </c:pt>
                <c:pt idx="1">
                  <c:v>49.0</c:v>
                </c:pt>
                <c:pt idx="2">
                  <c:v>48.0</c:v>
                </c:pt>
                <c:pt idx="3">
                  <c:v>46.0</c:v>
                </c:pt>
                <c:pt idx="4">
                  <c:v>51.5</c:v>
                </c:pt>
                <c:pt idx="5">
                  <c:v>52.5</c:v>
                </c:pt>
                <c:pt idx="6">
                  <c:v>50.5</c:v>
                </c:pt>
                <c:pt idx="7">
                  <c:v>48.75</c:v>
                </c:pt>
                <c:pt idx="8">
                  <c:v>49.75</c:v>
                </c:pt>
                <c:pt idx="9">
                  <c:v>42.75</c:v>
                </c:pt>
                <c:pt idx="10">
                  <c:v>44.75</c:v>
                </c:pt>
                <c:pt idx="11">
                  <c:v>41.75</c:v>
                </c:pt>
                <c:pt idx="12">
                  <c:v>39.25</c:v>
                </c:pt>
                <c:pt idx="13">
                  <c:v>43.25</c:v>
                </c:pt>
                <c:pt idx="14">
                  <c:v>43.25</c:v>
                </c:pt>
                <c:pt idx="15">
                  <c:v>43.25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87293600"/>
        <c:axId val="-1687291280"/>
      </c:lineChart>
      <c:catAx>
        <c:axId val="-168729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87291280"/>
        <c:crosses val="autoZero"/>
        <c:auto val="1"/>
        <c:lblAlgn val="ctr"/>
        <c:lblOffset val="100"/>
        <c:noMultiLvlLbl val="0"/>
      </c:catAx>
      <c:valAx>
        <c:axId val="-168729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8729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Total</a:t>
            </a:r>
            <a:r>
              <a:rPr lang="en-US" baseline="0" dirty="0" smtClean="0"/>
              <a:t> Expenditure in AY2016-17 : $32.4M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Sheet1!$A$2:$A$12</c:f>
              <c:strCache>
                <c:ptCount val="11"/>
                <c:pt idx="0">
                  <c:v>Salaries</c:v>
                </c:pt>
                <c:pt idx="1">
                  <c:v>Overhead</c:v>
                </c:pt>
                <c:pt idx="2">
                  <c:v>Capital</c:v>
                </c:pt>
                <c:pt idx="3">
                  <c:v>Fringe Benefits</c:v>
                </c:pt>
                <c:pt idx="4">
                  <c:v>Subcontracts</c:v>
                </c:pt>
                <c:pt idx="5">
                  <c:v>Operating Expenses</c:v>
                </c:pt>
                <c:pt idx="6">
                  <c:v>Tuition</c:v>
                </c:pt>
                <c:pt idx="7">
                  <c:v>Travel Domestic</c:v>
                </c:pt>
                <c:pt idx="8">
                  <c:v>Scholarships</c:v>
                </c:pt>
                <c:pt idx="9">
                  <c:v>Travel International</c:v>
                </c:pt>
                <c:pt idx="10">
                  <c:v>Relocation Expenses</c:v>
                </c:pt>
              </c:strCache>
            </c:strRef>
          </c:cat>
          <c:val>
            <c:numRef>
              <c:f>Sheet1!$B$2:$B$12</c:f>
              <c:numCache>
                <c:formatCode>_("$"* #,##0_);_("$"* \(#,##0\);_("$"* "-"??_);_(@_)</c:formatCode>
                <c:ptCount val="11"/>
                <c:pt idx="0">
                  <c:v>1.5234261E7</c:v>
                </c:pt>
                <c:pt idx="1">
                  <c:v>4.978573E6</c:v>
                </c:pt>
                <c:pt idx="2">
                  <c:v>3.527711E6</c:v>
                </c:pt>
                <c:pt idx="3">
                  <c:v>2.540387E6</c:v>
                </c:pt>
                <c:pt idx="4">
                  <c:v>2.068873E6</c:v>
                </c:pt>
                <c:pt idx="5">
                  <c:v>1.92549E6</c:v>
                </c:pt>
                <c:pt idx="6">
                  <c:v>940300.0</c:v>
                </c:pt>
                <c:pt idx="7">
                  <c:v>623085.0</c:v>
                </c:pt>
                <c:pt idx="8">
                  <c:v>339502.0</c:v>
                </c:pt>
                <c:pt idx="9">
                  <c:v>229032.0</c:v>
                </c:pt>
                <c:pt idx="10">
                  <c:v>16179.0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2"/>
              <c:layout>
                <c:manualLayout>
                  <c:x val="0.0551504265091863"/>
                  <c:y val="0.11399729330708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278151527143878"/>
                  <c:y val="0.09388496325211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184207015066196"/>
                  <c:y val="0.08679969945025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141975005642611"/>
                  <c:y val="0.14389678459479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144.0</c:v>
                </c:pt>
                <c:pt idx="1">
                  <c:v>101.0</c:v>
                </c:pt>
                <c:pt idx="2">
                  <c:v>135.0</c:v>
                </c:pt>
                <c:pt idx="3">
                  <c:v>150.0</c:v>
                </c:pt>
                <c:pt idx="4">
                  <c:v>233.0</c:v>
                </c:pt>
                <c:pt idx="5">
                  <c:v>133.0</c:v>
                </c:pt>
                <c:pt idx="6">
                  <c:v>136.0</c:v>
                </c:pt>
                <c:pt idx="7">
                  <c:v>161.0</c:v>
                </c:pt>
                <c:pt idx="8">
                  <c:v>145.0</c:v>
                </c:pt>
                <c:pt idx="9">
                  <c:v>403.0</c:v>
                </c:pt>
              </c:numCache>
            </c:numRef>
          </c:cat>
          <c:val>
            <c:numRef>
              <c:f>Sheet1!$B$2:$B$11</c:f>
              <c:numCache>
                <c:formatCode>_("$"* #,##0_);_("$"* \(#,##0\);_("$"* "-"??_);_(@_)</c:formatCode>
                <c:ptCount val="10"/>
                <c:pt idx="0">
                  <c:v>2.0712848E7</c:v>
                </c:pt>
                <c:pt idx="1">
                  <c:v>7.49201E6</c:v>
                </c:pt>
                <c:pt idx="2">
                  <c:v>1.851464E6</c:v>
                </c:pt>
                <c:pt idx="3">
                  <c:v>883124.0</c:v>
                </c:pt>
                <c:pt idx="4">
                  <c:v>675927.0</c:v>
                </c:pt>
                <c:pt idx="5">
                  <c:v>544194.0</c:v>
                </c:pt>
                <c:pt idx="6">
                  <c:v>223006.0</c:v>
                </c:pt>
                <c:pt idx="7">
                  <c:v>35048.0</c:v>
                </c:pt>
                <c:pt idx="8">
                  <c:v>4276.0</c:v>
                </c:pt>
                <c:pt idx="9">
                  <c:v>1497.0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24E6411-C770-4515-9CDB-8179252D0CBF}" type="datetime1">
              <a:rPr lang="en-US" altLang="en-US"/>
              <a:pPr/>
              <a:t>10/26/17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3E08DD4-59CC-4B32-925A-3D192EE44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1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BDDC6A-BCA5-4E0E-AC21-0B9656879E6E}" type="datetime1">
              <a:rPr lang="en-US" altLang="en-US"/>
              <a:pPr/>
              <a:t>10/26/17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3D63184-F3B4-45DE-9D77-EACD1F749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6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63184-F3B4-45DE-9D77-EACD1F74937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31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267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564134"/>
            <a:ext cx="9152680" cy="3025775"/>
          </a:xfrm>
          <a:prstGeom prst="rect">
            <a:avLst/>
          </a:prstGeom>
          <a:solidFill>
            <a:srgbClr val="7B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uwlogo_web_lrg_ctrWH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6" y="4169218"/>
            <a:ext cx="2691918" cy="1803199"/>
          </a:xfrm>
          <a:prstGeom prst="rect">
            <a:avLst/>
          </a:prstGeom>
        </p:spPr>
      </p:pic>
      <p:pic>
        <p:nvPicPr>
          <p:cNvPr id="22" name="Picture 21" descr="Basc_hall_autumn_final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64134"/>
            <a:ext cx="1837944" cy="2756916"/>
          </a:xfrm>
          <a:prstGeom prst="rect">
            <a:avLst/>
          </a:prstGeom>
        </p:spPr>
      </p:pic>
      <p:pic>
        <p:nvPicPr>
          <p:cNvPr id="23" name="Picture 22" descr="SailingChamp_final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5" y="841460"/>
            <a:ext cx="1837944" cy="2756916"/>
          </a:xfrm>
          <a:prstGeom prst="rect">
            <a:avLst/>
          </a:prstGeom>
        </p:spPr>
      </p:pic>
      <p:pic>
        <p:nvPicPr>
          <p:cNvPr id="24" name="Picture 23" descr="snowy_campus_final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78" y="562923"/>
            <a:ext cx="1837944" cy="2756916"/>
          </a:xfrm>
          <a:prstGeom prst="rect">
            <a:avLst/>
          </a:prstGeom>
        </p:spPr>
      </p:pic>
      <p:pic>
        <p:nvPicPr>
          <p:cNvPr id="25" name="Picture 24" descr="BascHill_spring_final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16" y="841460"/>
            <a:ext cx="1837944" cy="27569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35" y="727422"/>
            <a:ext cx="1837944" cy="24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813"/>
            <a:ext cx="8331200" cy="845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3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54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6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21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17C2B-629C-C648-B34B-AC8CD8EB2464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14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42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AA10-CC5B-A342-8E45-988300E85DB6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B7001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lrg_ctr_wh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60967"/>
            <a:ext cx="533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Red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73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95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wlogo_web_sm_fl_wh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 spc="3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93B97-4D25-004F-AFBD-A289E9E50AF5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55116"/>
            <a:ext cx="8331200" cy="63046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0063"/>
            <a:ext cx="40005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058" y="1770063"/>
            <a:ext cx="3937000" cy="4144963"/>
          </a:xfrm>
        </p:spPr>
        <p:txBody>
          <a:bodyPr/>
          <a:lstStyle>
            <a:lvl1pPr>
              <a:spcAft>
                <a:spcPts val="600"/>
              </a:spcAft>
              <a:defRPr sz="2000"/>
            </a:lvl1pPr>
            <a:lvl2pPr marL="457200">
              <a:spcAft>
                <a:spcPts val="600"/>
              </a:spcAft>
              <a:defRPr sz="1800"/>
            </a:lvl2pPr>
            <a:lvl3pPr marL="594360">
              <a:spcAft>
                <a:spcPts val="600"/>
              </a:spcAft>
              <a:defRPr sz="16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F12E-3F6C-534D-BB29-23A2953AAB98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38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62042"/>
            <a:ext cx="8331200" cy="125014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66025"/>
            <a:ext cx="4013200" cy="4461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700" y="2212187"/>
            <a:ext cx="4013200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826" y="1770063"/>
            <a:ext cx="4030662" cy="442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 cap="none">
                <a:solidFill>
                  <a:srgbClr val="7B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212187"/>
            <a:ext cx="4030662" cy="3557587"/>
          </a:xfrm>
        </p:spPr>
        <p:txBody>
          <a:bodyPr/>
          <a:lstStyle>
            <a:lvl1pPr marL="182880" indent="-182880">
              <a:spcAft>
                <a:spcPts val="600"/>
              </a:spcAft>
              <a:defRPr sz="1800" baseline="0"/>
            </a:lvl1pPr>
            <a:lvl2pPr marL="457200" indent="-182880">
              <a:spcAft>
                <a:spcPts val="600"/>
              </a:spcAft>
              <a:defRPr sz="1600" baseline="0"/>
            </a:lvl2pPr>
            <a:lvl3pPr marL="594360">
              <a:spcAft>
                <a:spcPts val="600"/>
              </a:spcAft>
              <a:defRPr sz="1400" baseline="0"/>
            </a:lvl3pPr>
            <a:lvl4pPr marL="914400">
              <a:spcAft>
                <a:spcPts val="600"/>
              </a:spcAft>
              <a:defRPr sz="1600"/>
            </a:lvl4pPr>
            <a:lvl5pPr marL="1143000">
              <a:spcAft>
                <a:spcPts val="600"/>
              </a:spcAft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69D7-0D2F-BA4F-8FDF-6C9E88ED04C9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5700"/>
            <a:ext cx="3008313" cy="723900"/>
          </a:xfrm>
          <a:effectLst/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400" y="1155700"/>
            <a:ext cx="4978400" cy="4970463"/>
          </a:xfrm>
        </p:spPr>
        <p:txBody>
          <a:bodyPr/>
          <a:lstStyle>
            <a:lvl1pPr>
              <a:defRPr sz="2200"/>
            </a:lvl1pPr>
            <a:lvl2pPr marL="457200" indent="-182880">
              <a:defRPr sz="2000"/>
            </a:lvl2pPr>
            <a:lvl3pPr marL="685800" indent="-182880">
              <a:defRPr sz="1800" baseline="0"/>
            </a:lvl3pPr>
            <a:lvl4pPr marL="822960">
              <a:defRPr sz="1600" baseline="0"/>
            </a:lvl4pPr>
            <a:lvl5pPr marL="960120">
              <a:defRPr sz="14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79600"/>
            <a:ext cx="3008313" cy="4246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C613-6691-6843-88BC-A3F66D2743E4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" y="6484619"/>
            <a:ext cx="9144000" cy="3892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939722"/>
            <a:ext cx="8331200" cy="8457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700" y="1770064"/>
            <a:ext cx="8331200" cy="4208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46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2/24/2016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2300" y="6483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Wisconsin–Madison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4800" y="6483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" y="533400"/>
            <a:ext cx="9144001" cy="45719"/>
          </a:xfrm>
          <a:prstGeom prst="rect">
            <a:avLst/>
          </a:prstGeom>
          <a:solidFill>
            <a:srgbClr val="7B0000"/>
          </a:solidFill>
          <a:ln>
            <a:noFill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wlogo_web_sm_fl_wht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B70000"/>
          </a:solidFill>
          <a:effectLst>
            <a:outerShdw blurRad="57150" dist="25400" dir="2700000" algn="tl" rotWithShape="0">
              <a:srgbClr val="000000">
                <a:alpha val="30000"/>
              </a:srgbClr>
            </a:outerShdw>
          </a:effectLst>
          <a:latin typeface="Arial"/>
          <a:ea typeface="+mj-ea"/>
          <a:cs typeface="+mj-cs"/>
        </a:defRPr>
      </a:lvl1pPr>
    </p:titleStyle>
    <p:bodyStyle>
      <a:lvl1pPr marL="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57200" indent="-18288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20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5943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82296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005840" indent="-137160" algn="l" defTabSz="457200" rtl="0" eaLnBrk="1" latinLnBrk="0" hangingPunct="1">
        <a:spcBef>
          <a:spcPts val="0"/>
        </a:spcBef>
        <a:spcAft>
          <a:spcPts val="600"/>
        </a:spcAft>
        <a:buClr>
          <a:srgbClr val="B70014"/>
        </a:buClr>
        <a:buSzPct val="90000"/>
        <a:buFont typeface="Arial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3.xml"/><Relationship Id="rId3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hyperlink" Target="https://dataviz.wisc.edu/views/TrendsinStudentEnrollments/Homepage?:iid=1&amp;:isGuestRedirectFromVizportal=y&amp;:embed=y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emf"/><Relationship Id="rId3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619500" y="4025900"/>
            <a:ext cx="0" cy="2260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62400" y="4203700"/>
            <a:ext cx="492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Department of Physics 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48100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Research Highlights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Some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Facts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100000" l="9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4068" y="4374644"/>
            <a:ext cx="2369932" cy="23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34" y="657733"/>
            <a:ext cx="4697734" cy="845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opportunities for undergraduates</a:t>
            </a:r>
            <a:endParaRPr lang="en-US" dirty="0"/>
          </a:p>
        </p:txBody>
      </p:sp>
      <p:pic>
        <p:nvPicPr>
          <p:cNvPr id="6" name="Picture 2" descr="https://www.physics.wisc.edu/sites/default/files/styles/556x417/public/news/5308/HyperLoop4.png?itok=8IUhaF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34" y="1905158"/>
            <a:ext cx="3519232" cy="2639424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physics.wisc.edu/sites/default/files/styles/556x417/public/news/5064/Carlsmith_cropped.jpg?itok=dn9T82Z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340" y="657732"/>
            <a:ext cx="4335660" cy="298661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553" y="2967656"/>
            <a:ext cx="2905966" cy="38746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4134" y="4544582"/>
            <a:ext cx="27739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Badgerloop</a:t>
            </a:r>
            <a:r>
              <a:rPr lang="en-US" sz="1400" dirty="0" smtClean="0"/>
              <a:t> team develops maglev technology and wins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place in the </a:t>
            </a:r>
            <a:r>
              <a:rPr lang="en-US" sz="1400" dirty="0" err="1" smtClean="0"/>
              <a:t>SpaceX</a:t>
            </a:r>
            <a:r>
              <a:rPr lang="en-US" sz="1400" dirty="0" smtClean="0"/>
              <a:t> </a:t>
            </a:r>
            <a:r>
              <a:rPr lang="en-US" sz="1400" dirty="0" err="1" smtClean="0"/>
              <a:t>Hyperloop</a:t>
            </a:r>
            <a:r>
              <a:rPr lang="en-US" sz="1400" dirty="0" smtClean="0"/>
              <a:t> competition featured on international news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825" y="4312955"/>
            <a:ext cx="3491823" cy="2507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37553" y="830263"/>
            <a:ext cx="204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Garage Physics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77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53" y="0"/>
            <a:ext cx="5257800" cy="5329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 for graduate students 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4018"/>
            <a:ext cx="4724229" cy="31494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3498991"/>
            <a:ext cx="4470400" cy="3359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630" y="632890"/>
            <a:ext cx="3787203" cy="30300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518"/>
            <a:ext cx="5257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924328"/>
            <a:ext cx="8331200" cy="845736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Some </a:t>
            </a:r>
            <a:r>
              <a:rPr lang="en-US" sz="3300" dirty="0" smtClean="0"/>
              <a:t>external </a:t>
            </a:r>
            <a:r>
              <a:rPr lang="en-US" sz="3300" dirty="0"/>
              <a:t>awards in the past several years: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3700" y="1770064"/>
            <a:ext cx="8331200" cy="4554536"/>
          </a:xfrm>
        </p:spPr>
        <p:txBody>
          <a:bodyPr numCol="2">
            <a:noAutofit/>
          </a:bodyPr>
          <a:lstStyle/>
          <a:p>
            <a:r>
              <a:rPr lang="en-US" sz="1050" dirty="0"/>
              <a:t>National Academy of Sciences:  Coppersmith, </a:t>
            </a:r>
            <a:r>
              <a:rPr lang="en-US" sz="1050" dirty="0" err="1"/>
              <a:t>Haberli</a:t>
            </a:r>
            <a:r>
              <a:rPr lang="en-US" sz="1050" dirty="0"/>
              <a:t> (emer.)</a:t>
            </a:r>
          </a:p>
          <a:p>
            <a:r>
              <a:rPr lang="en-US" sz="1050" dirty="0"/>
              <a:t>American Physical Society: </a:t>
            </a:r>
            <a:r>
              <a:rPr lang="en-US" sz="1050" dirty="0" smtClean="0"/>
              <a:t>23 </a:t>
            </a:r>
            <a:r>
              <a:rPr lang="en-US" sz="1050" dirty="0"/>
              <a:t>Fellows,  4 Outstanding Referees</a:t>
            </a:r>
          </a:p>
          <a:p>
            <a:r>
              <a:rPr lang="en-US" sz="1050" dirty="0"/>
              <a:t>American Academy of Arts and Sciences: </a:t>
            </a:r>
            <a:r>
              <a:rPr lang="en-US" sz="1050" dirty="0" smtClean="0"/>
              <a:t>3 Coppersmith</a:t>
            </a:r>
            <a:r>
              <a:rPr lang="en-US" sz="1050" dirty="0"/>
              <a:t>, </a:t>
            </a:r>
            <a:r>
              <a:rPr lang="en-US" sz="1050" dirty="0" err="1"/>
              <a:t>Haeberli</a:t>
            </a:r>
            <a:r>
              <a:rPr lang="en-US" sz="1050" dirty="0"/>
              <a:t> (emeritus), </a:t>
            </a:r>
            <a:r>
              <a:rPr lang="en-US" sz="1050" dirty="0" smtClean="0"/>
              <a:t>Wu</a:t>
            </a:r>
          </a:p>
          <a:p>
            <a:r>
              <a:rPr lang="en-US" sz="1050" dirty="0"/>
              <a:t>2016 – </a:t>
            </a:r>
            <a:r>
              <a:rPr lang="en-US" sz="1050" dirty="0" err="1"/>
              <a:t>Balantekin</a:t>
            </a:r>
            <a:r>
              <a:rPr lang="en-US" sz="1050" dirty="0"/>
              <a:t> – Laureate of the 2016 Breakthrough prize in Fundamental Physics</a:t>
            </a:r>
          </a:p>
          <a:p>
            <a:r>
              <a:rPr lang="en-US" sz="1050" dirty="0"/>
              <a:t>2016 – Coppersmith –Sigma Xi Lecturer</a:t>
            </a:r>
          </a:p>
          <a:p>
            <a:r>
              <a:rPr lang="en-US" sz="1050" dirty="0"/>
              <a:t>2015 – Lin – Honorary degree, University of Oklahoma</a:t>
            </a:r>
          </a:p>
          <a:p>
            <a:r>
              <a:rPr lang="en-US" sz="1050" dirty="0"/>
              <a:t>2015 – </a:t>
            </a:r>
            <a:r>
              <a:rPr lang="en-US" sz="1050" dirty="0" err="1"/>
              <a:t>Levchenko</a:t>
            </a:r>
            <a:r>
              <a:rPr lang="en-US" sz="1050" dirty="0"/>
              <a:t> – DAAD Fellowship</a:t>
            </a:r>
          </a:p>
          <a:p>
            <a:r>
              <a:rPr lang="en-US" sz="1050" dirty="0"/>
              <a:t>2015 – </a:t>
            </a:r>
            <a:r>
              <a:rPr lang="en-US" sz="1050" dirty="0" err="1"/>
              <a:t>Halzen</a:t>
            </a:r>
            <a:r>
              <a:rPr lang="en-US" sz="1050" dirty="0"/>
              <a:t> – </a:t>
            </a:r>
            <a:r>
              <a:rPr lang="en-US" sz="1050" dirty="0" err="1"/>
              <a:t>Balzan</a:t>
            </a:r>
            <a:r>
              <a:rPr lang="en-US" sz="1050" dirty="0"/>
              <a:t> Prize</a:t>
            </a:r>
          </a:p>
          <a:p>
            <a:r>
              <a:rPr lang="en-US" sz="1050" dirty="0"/>
              <a:t>2015 – </a:t>
            </a:r>
            <a:r>
              <a:rPr lang="en-US" sz="1050" dirty="0" err="1"/>
              <a:t>Halzen</a:t>
            </a:r>
            <a:r>
              <a:rPr lang="en-US" sz="1050" dirty="0"/>
              <a:t> – European Physical Society Prize for Particles and Cosmology</a:t>
            </a:r>
          </a:p>
          <a:p>
            <a:r>
              <a:rPr lang="en-US" sz="1050" dirty="0"/>
              <a:t>2014 – </a:t>
            </a:r>
            <a:r>
              <a:rPr lang="en-US" sz="1050" dirty="0" err="1"/>
              <a:t>Halzen</a:t>
            </a:r>
            <a:r>
              <a:rPr lang="en-US" sz="1050" dirty="0"/>
              <a:t> - Smithsonian American Ingenuity Award</a:t>
            </a:r>
          </a:p>
          <a:p>
            <a:r>
              <a:rPr lang="en-US" sz="1050" dirty="0"/>
              <a:t>2014 – </a:t>
            </a:r>
            <a:r>
              <a:rPr lang="en-US" sz="1050" dirty="0" err="1"/>
              <a:t>Halzen</a:t>
            </a:r>
            <a:r>
              <a:rPr lang="en-US" sz="1050" dirty="0"/>
              <a:t> - International </a:t>
            </a:r>
            <a:r>
              <a:rPr lang="en-US" sz="1050" dirty="0" err="1"/>
              <a:t>Francqui</a:t>
            </a:r>
            <a:r>
              <a:rPr lang="en-US" sz="1050" dirty="0"/>
              <a:t> Professor, VUB–ULB–</a:t>
            </a:r>
            <a:r>
              <a:rPr lang="en-US" sz="1050" dirty="0" err="1"/>
              <a:t>UGent</a:t>
            </a:r>
            <a:r>
              <a:rPr lang="en-US" sz="1050" dirty="0"/>
              <a:t>–</a:t>
            </a:r>
            <a:r>
              <a:rPr lang="en-US" sz="1050" dirty="0" err="1"/>
              <a:t>UMons</a:t>
            </a:r>
            <a:r>
              <a:rPr lang="en-US" sz="1050" dirty="0"/>
              <a:t>–UA–</a:t>
            </a:r>
            <a:r>
              <a:rPr lang="en-US" sz="1050" dirty="0" err="1"/>
              <a:t>ULg</a:t>
            </a:r>
            <a:r>
              <a:rPr lang="en-US" sz="1050" dirty="0"/>
              <a:t>–</a:t>
            </a:r>
            <a:r>
              <a:rPr lang="en-US" sz="1050" dirty="0" err="1"/>
              <a:t>KULeuven</a:t>
            </a:r>
            <a:r>
              <a:rPr lang="en-US" sz="1050" dirty="0"/>
              <a:t>, Belgium</a:t>
            </a:r>
          </a:p>
          <a:p>
            <a:r>
              <a:rPr lang="en-US" sz="1050" dirty="0"/>
              <a:t>2014 – </a:t>
            </a:r>
            <a:r>
              <a:rPr lang="en-US" sz="1050" dirty="0" err="1"/>
              <a:t>Saffman</a:t>
            </a:r>
            <a:r>
              <a:rPr lang="en-US" sz="1050" dirty="0"/>
              <a:t> - Elected Fellow of the Optical Society of America</a:t>
            </a:r>
          </a:p>
          <a:p>
            <a:r>
              <a:rPr lang="en-US" sz="1050" dirty="0"/>
              <a:t>2014 – </a:t>
            </a:r>
            <a:r>
              <a:rPr lang="en-US" sz="1050" dirty="0" err="1"/>
              <a:t>Boldyrev</a:t>
            </a:r>
            <a:r>
              <a:rPr lang="en-US" sz="1050" dirty="0"/>
              <a:t> - Elected Fellow of the American Physical Society</a:t>
            </a:r>
          </a:p>
          <a:p>
            <a:r>
              <a:rPr lang="en-US" sz="1050" dirty="0"/>
              <a:t>2014 – Coppersmith - National Security Science and Engineering Faculty Fellowship</a:t>
            </a:r>
          </a:p>
          <a:p>
            <a:r>
              <a:rPr lang="en-US" sz="1050" dirty="0"/>
              <a:t>2014 – Gilbert - Harvard Radcliffe Institute Fellowship</a:t>
            </a:r>
          </a:p>
          <a:p>
            <a:r>
              <a:rPr lang="en-US" sz="1050" dirty="0"/>
              <a:t>2013 – </a:t>
            </a:r>
            <a:r>
              <a:rPr lang="en-US" sz="1050" dirty="0" err="1"/>
              <a:t>Balantekin</a:t>
            </a:r>
            <a:r>
              <a:rPr lang="en-US" sz="1050" dirty="0"/>
              <a:t> - Elected member of the Turkish Science Academy</a:t>
            </a:r>
          </a:p>
          <a:p>
            <a:r>
              <a:rPr lang="en-US" sz="1050" dirty="0"/>
              <a:t>2013 – Gilbert - First Prize 2012 International Science and Engineering Visualization Challenge, Photography</a:t>
            </a:r>
          </a:p>
          <a:p>
            <a:r>
              <a:rPr lang="en-US" sz="1050" dirty="0"/>
              <a:t>2013 – </a:t>
            </a:r>
            <a:r>
              <a:rPr lang="en-US" sz="1050" dirty="0" err="1"/>
              <a:t>Halzen</a:t>
            </a:r>
            <a:r>
              <a:rPr lang="en-US" sz="1050" dirty="0"/>
              <a:t> - American Physical Society Highlights of the Year</a:t>
            </a:r>
          </a:p>
          <a:p>
            <a:r>
              <a:rPr lang="en-US" sz="1050" dirty="0"/>
              <a:t>2013 – </a:t>
            </a:r>
            <a:r>
              <a:rPr lang="en-US" sz="1050" dirty="0" err="1"/>
              <a:t>IceCube</a:t>
            </a:r>
            <a:r>
              <a:rPr lang="en-US" sz="1050" dirty="0"/>
              <a:t> - Physics World Breakthrough of the Year Award </a:t>
            </a:r>
          </a:p>
          <a:p>
            <a:r>
              <a:rPr lang="en-US" sz="1050" dirty="0"/>
              <a:t>2013 – </a:t>
            </a:r>
            <a:r>
              <a:rPr lang="en-US" sz="1050" dirty="0" err="1"/>
              <a:t>Halzen</a:t>
            </a:r>
            <a:r>
              <a:rPr lang="en-US" sz="1050" dirty="0"/>
              <a:t> - Doctor </a:t>
            </a:r>
            <a:r>
              <a:rPr lang="en-US" sz="1050" dirty="0" err="1"/>
              <a:t>Honoris</a:t>
            </a:r>
            <a:r>
              <a:rPr lang="en-US" sz="1050" dirty="0"/>
              <a:t> </a:t>
            </a:r>
            <a:r>
              <a:rPr lang="en-US" sz="1050" dirty="0" err="1"/>
              <a:t>Causa</a:t>
            </a:r>
            <a:r>
              <a:rPr lang="en-US" sz="1050" dirty="0"/>
              <a:t>, Ghent University, Belgium</a:t>
            </a:r>
          </a:p>
          <a:p>
            <a:r>
              <a:rPr lang="en-US" sz="1050" dirty="0"/>
              <a:t>2012 – Eriksson - Elected Fellow of the American Physical Society</a:t>
            </a:r>
          </a:p>
          <a:p>
            <a:r>
              <a:rPr lang="en-US" sz="1050" dirty="0"/>
              <a:t>2012 – Distinguished Scientist Daniel Den </a:t>
            </a:r>
            <a:r>
              <a:rPr lang="en-US" sz="1050" dirty="0" err="1"/>
              <a:t>Hartog</a:t>
            </a:r>
            <a:r>
              <a:rPr lang="en-US" sz="1050" dirty="0"/>
              <a:t> - Elected Fellow of the American Physical Society</a:t>
            </a:r>
          </a:p>
          <a:p>
            <a:r>
              <a:rPr lang="en-US" sz="1050" dirty="0"/>
              <a:t>2011 – Gilbert - Best DOE Basic Energy Sciences Research Award</a:t>
            </a:r>
          </a:p>
          <a:p>
            <a:r>
              <a:rPr lang="en-US" sz="1050" dirty="0"/>
              <a:t>2010 – </a:t>
            </a:r>
            <a:r>
              <a:rPr lang="en-US" sz="1050" dirty="0" err="1"/>
              <a:t>Balantekin</a:t>
            </a:r>
            <a:r>
              <a:rPr lang="en-US" sz="1050" dirty="0"/>
              <a:t> - American Physical Society Division of Nuclear Physics Distinguished Service Award</a:t>
            </a:r>
          </a:p>
          <a:p>
            <a:r>
              <a:rPr lang="en-US" sz="1050" dirty="0"/>
              <a:t>2010 – Gilbert - Elected Fellow of the American Physical Society</a:t>
            </a:r>
          </a:p>
          <a:p>
            <a:r>
              <a:rPr lang="en-US" sz="1050" dirty="0"/>
              <a:t>2009 – Karle - Elected Fellow of the American Physical Society</a:t>
            </a:r>
          </a:p>
          <a:p>
            <a:r>
              <a:rPr lang="en-US" sz="1050" dirty="0"/>
              <a:t>2009 – Coppersmith elected to National Academy of Sciences</a:t>
            </a:r>
          </a:p>
          <a:p>
            <a:r>
              <a:rPr lang="en-US" sz="1050" dirty="0"/>
              <a:t>2009 – </a:t>
            </a:r>
            <a:r>
              <a:rPr lang="en-US" sz="1050" dirty="0" err="1"/>
              <a:t>Yavuz</a:t>
            </a:r>
            <a:r>
              <a:rPr lang="en-US" sz="1050" dirty="0"/>
              <a:t> - Air Force Junior Investigator Award</a:t>
            </a:r>
          </a:p>
          <a:p>
            <a:r>
              <a:rPr lang="en-US" sz="1050" dirty="0"/>
              <a:t>2007 – </a:t>
            </a:r>
            <a:r>
              <a:rPr lang="en-US" sz="1050" dirty="0" err="1"/>
              <a:t>Himpsel</a:t>
            </a:r>
            <a:r>
              <a:rPr lang="en-US" sz="1050" dirty="0"/>
              <a:t> - Davisson-</a:t>
            </a:r>
            <a:r>
              <a:rPr lang="en-US" sz="1050" dirty="0" err="1"/>
              <a:t>Germer</a:t>
            </a:r>
            <a:r>
              <a:rPr lang="en-US" sz="1050" dirty="0"/>
              <a:t> Prize of the American Physical Society</a:t>
            </a:r>
          </a:p>
          <a:p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5BD6-016F-4184-B5E0-2642743F51E1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9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Highlights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716" y="32439"/>
            <a:ext cx="7515959" cy="1204690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  <a:t>Size of Physics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  <a:t>Faculty </a:t>
            </a:r>
            <a:b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ndara" pitchFamily="-105" charset="0"/>
                <a:ea typeface="ＭＳ Ｐゴシック" pitchFamily="-105" charset="-128"/>
                <a:cs typeface="ＭＳ Ｐゴシック" pitchFamily="-105" charset="-128"/>
              </a:rPr>
              <a:t>vs Research Expenditures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ndara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738716" y="849423"/>
          <a:ext cx="7596555" cy="5381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2730694"/>
            <a:ext cx="3991871" cy="240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4759" y="0"/>
            <a:ext cx="8331200" cy="845736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Expenditure Pie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CE5A0-A53A-374C-889C-A6A90F2B0F69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394446" y="697753"/>
          <a:ext cx="8292354" cy="5608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84695" y="5634318"/>
            <a:ext cx="332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Overhead larger than salaries of </a:t>
            </a:r>
            <a:r>
              <a:rPr lang="en-US" smtClean="0"/>
              <a:t>all faculty combined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2441" y="0"/>
            <a:ext cx="8331200" cy="845736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Another Slice of Expenditure </a:t>
            </a:r>
            <a:r>
              <a:rPr lang="en-US" dirty="0" smtClean="0">
                <a:solidFill>
                  <a:schemeClr val="bg1"/>
                </a:solidFill>
              </a:rPr>
              <a:t>Pie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B871-A08E-FB49-BA6E-C1D05FA84EE1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-914774" y="578225"/>
          <a:ext cx="8821271" cy="570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8970" y="2837329"/>
            <a:ext cx="1692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Extramural Research Funds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41533" y="2630465"/>
            <a:ext cx="153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UW Base Support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84"/>
          <a:stretch/>
        </p:blipFill>
        <p:spPr>
          <a:xfrm>
            <a:off x="6077327" y="845736"/>
            <a:ext cx="3066673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Physics Undergraduate Students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89" y="617743"/>
            <a:ext cx="7802880" cy="5852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48" y="1250576"/>
            <a:ext cx="2864223" cy="42473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From UW DataViz site:</a:t>
            </a:r>
          </a:p>
          <a:p>
            <a:r>
              <a:rPr lang="en-US" dirty="0">
                <a:hlinkClick r:id="rId3"/>
              </a:rPr>
              <a:t>https://dataviz.wisc.edu/views/TrendsinStudentEnrollments/Homepage?%3Aiid=1&amp;%3AisGuestRedirectFromVizportal=y&amp;%</a:t>
            </a:r>
            <a:r>
              <a:rPr lang="en-US" dirty="0" smtClean="0">
                <a:hlinkClick r:id="rId3"/>
              </a:rPr>
              <a:t>3Aembed=y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My selection includes all Undergrad Majors in the programs:</a:t>
            </a:r>
          </a:p>
          <a:p>
            <a:endParaRPr lang="en-US" dirty="0"/>
          </a:p>
          <a:p>
            <a:r>
              <a:rPr lang="en-US" dirty="0" smtClean="0"/>
              <a:t>Physics</a:t>
            </a:r>
            <a:endParaRPr lang="en-US" dirty="0"/>
          </a:p>
          <a:p>
            <a:r>
              <a:rPr lang="en-US" dirty="0" smtClean="0"/>
              <a:t>Astronomy-Physics</a:t>
            </a:r>
            <a:endParaRPr lang="en-US" dirty="0"/>
          </a:p>
          <a:p>
            <a:r>
              <a:rPr lang="en-US" dirty="0" smtClean="0"/>
              <a:t>AMEP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30353" cy="84573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raduate Students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A10D-2379-C948-AF19-DECC6BA72D30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7" y="611126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46" y="830263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 smtClean="0"/>
              <a:t>Condensed Matter and Atomic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99" y="1770064"/>
            <a:ext cx="3931547" cy="4208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Manipulation of quantum systems at the level of individual atoms. </a:t>
            </a:r>
          </a:p>
          <a:p>
            <a:r>
              <a:rPr lang="en-US" dirty="0" smtClean="0"/>
              <a:t>Advances in the control capability of quantum physics in small systems opens fundamental new insights. </a:t>
            </a:r>
          </a:p>
          <a:p>
            <a:r>
              <a:rPr lang="en-US" dirty="0" smtClean="0"/>
              <a:t>Future development from  quantum information to quantum computing within reach. </a:t>
            </a:r>
          </a:p>
          <a:p>
            <a:r>
              <a:rPr lang="en-US" dirty="0" smtClean="0"/>
              <a:t>Madison is at the forefront of this development.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D9D8A-09BD-4AF0-B0CC-F70CD70EC5E3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593237"/>
            <a:ext cx="4203700" cy="3843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25247" y="5484696"/>
            <a:ext cx="4283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 laser cooled atoms are lined </a:t>
            </a:r>
          </a:p>
          <a:p>
            <a:r>
              <a:rPr lang="en-US" dirty="0" smtClean="0"/>
              <a:t>up, waiting to be</a:t>
            </a:r>
            <a:r>
              <a:rPr lang="en-US" dirty="0"/>
              <a:t> </a:t>
            </a:r>
            <a:r>
              <a:rPr lang="en-US" dirty="0" smtClean="0"/>
              <a:t>manipulated further 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Saffman’s</a:t>
            </a:r>
            <a:r>
              <a:rPr lang="en-US" dirty="0" smtClean="0"/>
              <a:t> lab.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9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Highlights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861158"/>
            <a:ext cx="8331200" cy="845736"/>
          </a:xfrm>
        </p:spPr>
        <p:txBody>
          <a:bodyPr>
            <a:normAutofit fontScale="90000"/>
          </a:bodyPr>
          <a:lstStyle/>
          <a:p>
            <a:pPr lvl="1" indent="241093">
              <a:defRPr sz="3600">
                <a:solidFill>
                  <a:srgbClr val="FFFBB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The </a:t>
            </a:r>
            <a:r>
              <a:rPr lang="en-US" sz="4000" kern="12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Hybrid Quantum</a:t>
            </a:r>
            <a:r>
              <a:rPr lang="en-US" sz="2400" dirty="0" smtClean="0"/>
              <a:t> </a:t>
            </a:r>
            <a:r>
              <a:rPr lang="en-US" sz="4000" kern="1200" dirty="0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Dot </a:t>
            </a:r>
            <a:r>
              <a:rPr lang="en-US" sz="4000" kern="1200" dirty="0" err="1" smtClean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Qubit</a:t>
            </a:r>
            <a: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:</a:t>
            </a:r>
            <a:br>
              <a:rPr lang="en-US" sz="40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r>
              <a:rPr lang="en-US" sz="31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  <a:t>How three electrons can be better than one or two</a:t>
            </a:r>
            <a:br>
              <a:rPr lang="en-US" sz="3100" kern="1200" dirty="0">
                <a:solidFill>
                  <a:srgbClr val="B70000"/>
                </a:solidFill>
                <a:effectLst>
                  <a:outerShdw blurRad="57150" dist="25400" dir="27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endParaRPr lang="en-US" sz="3100" kern="1200" dirty="0">
              <a:solidFill>
                <a:srgbClr val="B70000"/>
              </a:solidFill>
              <a:effectLst>
                <a:outerShdw blurRad="57150" dist="25400" dir="2700000" algn="tl" rotWithShape="0">
                  <a:srgbClr val="000000">
                    <a:alpha val="30000"/>
                  </a:srgbClr>
                </a:outerShdw>
              </a:effectLst>
              <a:latin typeface="Arial"/>
              <a:ea typeface="+mj-ea"/>
              <a:cs typeface="+mj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Shape 242"/>
          <p:cNvSpPr/>
          <p:nvPr/>
        </p:nvSpPr>
        <p:spPr>
          <a:xfrm>
            <a:off x="393700" y="1977446"/>
            <a:ext cx="3771900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 bit — classical or quantum — can be a zero or one, up or down.</a:t>
            </a:r>
          </a:p>
        </p:txBody>
      </p:sp>
      <p:sp>
        <p:nvSpPr>
          <p:cNvPr id="12" name="Shape 243"/>
          <p:cNvSpPr/>
          <p:nvPr/>
        </p:nvSpPr>
        <p:spPr>
          <a:xfrm>
            <a:off x="358209" y="4707248"/>
            <a:ext cx="2915104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a quantum bit can be both at the same time.</a:t>
            </a:r>
          </a:p>
        </p:txBody>
      </p:sp>
      <p:pic>
        <p:nvPicPr>
          <p:cNvPr id="20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402" y="6312106"/>
            <a:ext cx="858460" cy="21833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272"/>
          <p:cNvSpPr/>
          <p:nvPr/>
        </p:nvSpPr>
        <p:spPr>
          <a:xfrm>
            <a:off x="4317277" y="1977446"/>
            <a:ext cx="4691473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single electron spin is the simplest qubit.  It can be manipulated using the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same 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techniques as MRI imaging, but this method is slow: the spin must be rotated.</a:t>
            </a:r>
          </a:p>
        </p:txBody>
      </p:sp>
      <p:sp>
        <p:nvSpPr>
          <p:cNvPr id="42" name="Shape 273"/>
          <p:cNvSpPr/>
          <p:nvPr/>
        </p:nvSpPr>
        <p:spPr>
          <a:xfrm>
            <a:off x="4325846" y="3455043"/>
            <a:ext cx="4462554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Professor Coppersmith and collaborators proposed that three electrons could offer much greater speed:</a:t>
            </a:r>
          </a:p>
        </p:txBody>
      </p:sp>
      <p:sp>
        <p:nvSpPr>
          <p:cNvPr id="43" name="Shape 274"/>
          <p:cNvSpPr/>
          <p:nvPr/>
        </p:nvSpPr>
        <p:spPr>
          <a:xfrm>
            <a:off x="393700" y="6539647"/>
            <a:ext cx="4259092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2400"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Shi et al., </a:t>
            </a:r>
            <a:r>
              <a:rPr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Phys. Rev. Lett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108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140503 (2012).</a:t>
            </a:r>
          </a:p>
        </p:txBody>
      </p:sp>
      <p:sp>
        <p:nvSpPr>
          <p:cNvPr id="44" name="Shape 275"/>
          <p:cNvSpPr/>
          <p:nvPr/>
        </p:nvSpPr>
        <p:spPr>
          <a:xfrm>
            <a:off x="4368562" y="6123614"/>
            <a:ext cx="4356338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Exchanging electrons is intrinsically fast.</a:t>
            </a:r>
          </a:p>
        </p:txBody>
      </p:sp>
      <p:pic>
        <p:nvPicPr>
          <p:cNvPr id="59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597" y="4658112"/>
            <a:ext cx="761379" cy="145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8562" y="4481751"/>
            <a:ext cx="3658461" cy="6356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</p:pic>
      <p:sp>
        <p:nvSpPr>
          <p:cNvPr id="62" name="Shape 293"/>
          <p:cNvSpPr/>
          <p:nvPr/>
        </p:nvSpPr>
        <p:spPr>
          <a:xfrm>
            <a:off x="4305430" y="3362143"/>
            <a:ext cx="4482970" cy="0"/>
          </a:xfrm>
          <a:prstGeom prst="line">
            <a:avLst/>
          </a:prstGeom>
          <a:ln w="25400">
            <a:solidFill>
              <a:srgbClr val="B700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Shape 259"/>
          <p:cNvSpPr/>
          <p:nvPr/>
        </p:nvSpPr>
        <p:spPr>
          <a:xfrm>
            <a:off x="2327471" y="2676721"/>
            <a:ext cx="1089423" cy="303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>
                <a:solidFill>
                  <a:srgbClr val="595959"/>
                </a:solidFill>
              </a:rPr>
              <a:t>Spin down</a:t>
            </a:r>
          </a:p>
        </p:txBody>
      </p:sp>
      <p:sp>
        <p:nvSpPr>
          <p:cNvPr id="73" name="Shape 267"/>
          <p:cNvSpPr/>
          <p:nvPr/>
        </p:nvSpPr>
        <p:spPr>
          <a:xfrm>
            <a:off x="701078" y="2676958"/>
            <a:ext cx="741165" cy="312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l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 dirty="0">
                <a:solidFill>
                  <a:srgbClr val="595959"/>
                </a:solidFill>
              </a:rPr>
              <a:t>Spin up</a:t>
            </a:r>
          </a:p>
        </p:txBody>
      </p:sp>
      <p:pic>
        <p:nvPicPr>
          <p:cNvPr id="74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828" y="4185274"/>
            <a:ext cx="312540" cy="343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</p:pic>
      <p:pic>
        <p:nvPicPr>
          <p:cNvPr id="75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59322" y="4192173"/>
            <a:ext cx="312540" cy="3437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</p:pic>
      <p:sp>
        <p:nvSpPr>
          <p:cNvPr id="76" name="Shape 270"/>
          <p:cNvSpPr/>
          <p:nvPr/>
        </p:nvSpPr>
        <p:spPr>
          <a:xfrm>
            <a:off x="1594267" y="3288462"/>
            <a:ext cx="59682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000">
                <a:solidFill>
                  <a:srgbClr val="595959"/>
                </a:solidFill>
              </a:rPr>
              <a:t>or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02" y="3078410"/>
            <a:ext cx="2864783" cy="1015609"/>
          </a:xfrm>
          <a:prstGeom prst="rect">
            <a:avLst/>
          </a:prstGeom>
        </p:spPr>
      </p:pic>
      <p:pic>
        <p:nvPicPr>
          <p:cNvPr id="79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575" y="5771988"/>
            <a:ext cx="1369287" cy="3482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03" y="5283841"/>
            <a:ext cx="1308100" cy="13081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792" y="5117440"/>
            <a:ext cx="2946400" cy="11469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0"/>
            <a:ext cx="129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Highlights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 advAuto="0"/>
      <p:bldP spid="6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smaChancelorSlideI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0"/>
            <a:ext cx="9144001" cy="546100"/>
          </a:xfrm>
          <a:prstGeom prst="rect">
            <a:avLst/>
          </a:prstGeom>
          <a:solidFill>
            <a:srgbClr val="B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wlogo_web_sm_fl_wh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3" y="53416"/>
            <a:ext cx="1358900" cy="533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29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Highlights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52" y="673652"/>
            <a:ext cx="8331200" cy="845736"/>
          </a:xfrm>
        </p:spPr>
        <p:txBody>
          <a:bodyPr>
            <a:normAutofit/>
          </a:bodyPr>
          <a:lstStyle/>
          <a:p>
            <a:r>
              <a:rPr lang="en-US" dirty="0" smtClean="0"/>
              <a:t>Higgs Particle Discovery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6575" y="1325217"/>
            <a:ext cx="8331200" cy="4208463"/>
          </a:xfrm>
        </p:spPr>
        <p:txBody>
          <a:bodyPr>
            <a:normAutofit/>
          </a:bodyPr>
          <a:lstStyle/>
          <a:p>
            <a:r>
              <a:rPr lang="en-GB" sz="1800" dirty="0" smtClean="0"/>
              <a:t>There are two major experiments, ATLAS and CMS, at the Large </a:t>
            </a:r>
            <a:r>
              <a:rPr lang="en-GB" sz="1800" dirty="0" err="1" smtClean="0"/>
              <a:t>Hadron</a:t>
            </a:r>
            <a:r>
              <a:rPr lang="en-GB" sz="1800" dirty="0" smtClean="0"/>
              <a:t> Collider  at CERN, which is currently the most powerful accelerator in the world.  </a:t>
            </a:r>
          </a:p>
          <a:p>
            <a:r>
              <a:rPr lang="en-GB" sz="1800" dirty="0" smtClean="0"/>
              <a:t>The University of Wisconsin has made major contributions to both experiments and to the discovery of the Higgs particle with 6 faculty making fundamental contributions to detectors and analysis. </a:t>
            </a:r>
          </a:p>
          <a:p>
            <a:r>
              <a:rPr lang="en-US" sz="1800" dirty="0" smtClean="0"/>
              <a:t>Strong theoretical particle group of 6 faculty.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99DB-AB2A-44B6-A23B-76A3E0A1F3A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52" y="3172842"/>
            <a:ext cx="3349663" cy="33100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65475" y="3573016"/>
            <a:ext cx="96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Higgs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1" name="Left Arrow 20"/>
          <p:cNvSpPr/>
          <p:nvPr/>
        </p:nvSpPr>
        <p:spPr bwMode="auto">
          <a:xfrm rot="18951900">
            <a:off x="6617698" y="3968806"/>
            <a:ext cx="410266" cy="190718"/>
          </a:xfrm>
          <a:prstGeom prst="leftArrow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rgbClr val="D60000"/>
              </a:solidFill>
              <a:effectLst/>
              <a:latin typeface="Helvetica" pitchFamily="34" charset="0"/>
            </a:endParaRPr>
          </a:p>
        </p:txBody>
      </p:sp>
      <p:pic>
        <p:nvPicPr>
          <p:cNvPr id="15" name="Picture 14" descr="CMS_online_190389_107592030_138_3DTow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2" y="3181301"/>
            <a:ext cx="4215668" cy="32849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0752" y="5795238"/>
            <a:ext cx="405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B0014"/>
                </a:solidFill>
              </a:rPr>
              <a:t>Visualization of a collision </a:t>
            </a:r>
          </a:p>
          <a:p>
            <a:r>
              <a:rPr lang="en-US" dirty="0" smtClean="0">
                <a:solidFill>
                  <a:srgbClr val="DB0014"/>
                </a:solidFill>
              </a:rPr>
              <a:t>of two energetic protons. </a:t>
            </a:r>
            <a:endParaRPr lang="en-US" dirty="0">
              <a:solidFill>
                <a:srgbClr val="DB001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60879" y="6211669"/>
            <a:ext cx="3296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Higgs discovered after</a:t>
            </a:r>
          </a:p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illions of collisions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29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Highlights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8460" y="0"/>
            <a:ext cx="8331200" cy="84573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Completion of the Standard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D99DB-AB2A-44B6-A23B-76A3E0A1F3A9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843280"/>
            <a:ext cx="84582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1000" y="4018279"/>
            <a:ext cx="8458200" cy="2047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2164080"/>
            <a:ext cx="8458200" cy="18542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894080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5400000" flipH="1" flipV="1">
            <a:off x="-109835" y="2654915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nteractions by exchange of vector bosons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" y="5440680"/>
            <a:ext cx="844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fundamental </a:t>
            </a:r>
            <a:r>
              <a:rPr lang="en-US" b="1" dirty="0" smtClean="0"/>
              <a:t>field present everywhere </a:t>
            </a:r>
            <a:r>
              <a:rPr lang="en-US" b="1" dirty="0" smtClean="0"/>
              <a:t>in universe </a:t>
            </a:r>
            <a:r>
              <a:rPr lang="en-US" b="1" smtClean="0"/>
              <a:t>&gt;&gt; </a:t>
            </a:r>
            <a:r>
              <a:rPr lang="en-US" b="1" smtClean="0"/>
              <a:t>The Higgs boson</a:t>
            </a:r>
            <a:endParaRPr lang="en-US" b="1" dirty="0" smtClean="0"/>
          </a:p>
          <a:p>
            <a:r>
              <a:rPr lang="en-US" b="1" dirty="0" smtClean="0"/>
              <a:t>Other particles attain mass by coupling to this new fundamental field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5400000" flipH="1" flipV="1">
            <a:off x="156865" y="991216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Matter Particles (fermions)</a:t>
            </a:r>
          </a:p>
        </p:txBody>
      </p:sp>
    </p:spTree>
    <p:extLst>
      <p:ext uri="{BB962C8B-B14F-4D97-AF65-F5344CB8AC3E}">
        <p14:creationId xmlns:p14="http://schemas.microsoft.com/office/powerpoint/2010/main" val="12375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49666" name="Picture 2" descr="http://icecube.wisc.edu/icecube/masterclass/media/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9720" cy="6892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1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1122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99765"/>
            <a:ext cx="2581923" cy="3287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06" y="1117589"/>
            <a:ext cx="4663571" cy="276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4973" y="1502310"/>
            <a:ext cx="3557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More than 100 cosmic neutrinos by </a:t>
            </a:r>
            <a:r>
              <a:rPr lang="en-US" sz="1600" b="1" dirty="0" err="1" smtClean="0"/>
              <a:t>now,including</a:t>
            </a:r>
            <a:r>
              <a:rPr lang="en-US" sz="1600" b="1" dirty="0" smtClean="0"/>
              <a:t>  events with energies of more than 10^15 </a:t>
            </a:r>
            <a:r>
              <a:rPr lang="en-US" sz="1600" b="1" dirty="0" err="1" smtClean="0"/>
              <a:t>eV</a:t>
            </a:r>
            <a:endParaRPr lang="en-US" sz="1600" b="1" dirty="0" smtClean="0"/>
          </a:p>
          <a:p>
            <a:r>
              <a:rPr lang="en-US" sz="1600" b="1" dirty="0" smtClean="0"/>
              <a:t>(really high energy)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3565"/>
            <a:ext cx="9144000" cy="845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Discovery of cosmic </a:t>
            </a:r>
            <a:r>
              <a:rPr lang="en-US" dirty="0"/>
              <a:t>neutrinos of very high energy</a:t>
            </a:r>
          </a:p>
        </p:txBody>
      </p:sp>
      <p:pic>
        <p:nvPicPr>
          <p:cNvPr id="7" name="Picture 6" descr="physics_world_breakthrough_ICL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478" y="3882773"/>
            <a:ext cx="4947478" cy="2786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4126" y="6194448"/>
            <a:ext cx="327335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For science and the experimental accomplishment of building IceCube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940" y="1117589"/>
            <a:ext cx="40292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5 Physics Faculty members involved</a:t>
            </a:r>
          </a:p>
          <a:p>
            <a:r>
              <a:rPr lang="en-US" dirty="0" smtClean="0">
                <a:latin typeface="Arial"/>
                <a:cs typeface="Arial"/>
              </a:rPr>
              <a:t>In IceCube and </a:t>
            </a:r>
            <a:r>
              <a:rPr lang="en-US" dirty="0" err="1" smtClean="0">
                <a:latin typeface="Arial"/>
                <a:cs typeface="Arial"/>
              </a:rPr>
              <a:t>astroparticle</a:t>
            </a:r>
            <a:r>
              <a:rPr lang="en-US" dirty="0" smtClean="0">
                <a:latin typeface="Arial"/>
                <a:cs typeface="Arial"/>
              </a:rPr>
              <a:t> physics.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Univ. Wisconsin is the lead institution, </a:t>
            </a:r>
          </a:p>
          <a:p>
            <a:r>
              <a:rPr lang="en-US" dirty="0" smtClean="0">
                <a:latin typeface="Arial"/>
                <a:cs typeface="Arial"/>
              </a:rPr>
              <a:t>f</a:t>
            </a:r>
            <a:r>
              <a:rPr lang="en-US" smtClean="0">
                <a:latin typeface="Arial"/>
                <a:cs typeface="Arial"/>
              </a:rPr>
              <a:t>or </a:t>
            </a:r>
            <a:r>
              <a:rPr lang="en-US" dirty="0" smtClean="0">
                <a:latin typeface="Arial"/>
                <a:cs typeface="Arial"/>
              </a:rPr>
              <a:t>construction and operation. 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4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8880" cy="84573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Search for New Physics </a:t>
            </a:r>
            <a:r>
              <a:rPr lang="mr-IN" sz="3200" dirty="0" smtClean="0">
                <a:solidFill>
                  <a:schemeClr val="bg1"/>
                </a:solidFill>
              </a:rPr>
              <a:t>–</a:t>
            </a:r>
            <a:r>
              <a:rPr lang="en-US" sz="3200" dirty="0" smtClean="0">
                <a:solidFill>
                  <a:schemeClr val="bg1"/>
                </a:solidFill>
              </a:rPr>
              <a:t> Dark Matter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D7961-C553-5641-B6EE-C9367F93241E}" type="datetime1">
              <a:rPr lang="en-US" smtClean="0"/>
              <a:pPr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Wisconsin–Madison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480" y="660400"/>
            <a:ext cx="417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Dark Matter is 27% of our Universe. SM has no DM candidate</a:t>
            </a:r>
          </a:p>
        </p:txBody>
      </p:sp>
      <p:pic>
        <p:nvPicPr>
          <p:cNvPr id="8" name="Shape 98"/>
          <p:cNvPicPr preferRelativeResize="0"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314750" y="631826"/>
            <a:ext cx="5871986" cy="523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1"/>
          <p:cNvSpPr txBox="1"/>
          <p:nvPr/>
        </p:nvSpPr>
        <p:spPr>
          <a:xfrm>
            <a:off x="4995226" y="3448220"/>
            <a:ext cx="1066800" cy="8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Xe TPC</a:t>
            </a:r>
          </a:p>
        </p:txBody>
      </p:sp>
      <p:pic>
        <p:nvPicPr>
          <p:cNvPr id="10" name="Picture 9" descr="UWCrest_4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43" y="3975576"/>
            <a:ext cx="250522" cy="397473"/>
          </a:xfrm>
          <a:prstGeom prst="rect">
            <a:avLst/>
          </a:prstGeom>
        </p:spPr>
      </p:pic>
      <p:pic>
        <p:nvPicPr>
          <p:cNvPr id="11" name="Shape 6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714" y="1664028"/>
            <a:ext cx="284085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72"/>
          <p:cNvSpPr txBox="1"/>
          <p:nvPr/>
        </p:nvSpPr>
        <p:spPr>
          <a:xfrm>
            <a:off x="5269813" y="4057856"/>
            <a:ext cx="2108399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u="sng"/>
          </a:p>
        </p:txBody>
      </p:sp>
      <p:pic>
        <p:nvPicPr>
          <p:cNvPr id="15" name="Shape 65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480" y="3858020"/>
            <a:ext cx="2843784" cy="1670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2083693" y="2278417"/>
            <a:ext cx="0" cy="17794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479" y="2684585"/>
            <a:ext cx="203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one mile underground in South Dakota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4231" y="5669791"/>
            <a:ext cx="247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UW playing </a:t>
            </a:r>
            <a:r>
              <a:rPr lang="en-US" dirty="0" smtClean="0"/>
              <a:t>a lead role </a:t>
            </a:r>
            <a:r>
              <a:rPr lang="en-US" smtClean="0"/>
              <a:t>in construction 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85088" y="5580004"/>
            <a:ext cx="5638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UW searching for DM @ LHC, </a:t>
            </a:r>
            <a:r>
              <a:rPr lang="en-US" b="1" dirty="0" err="1" smtClean="0"/>
              <a:t>IceCube</a:t>
            </a:r>
            <a:r>
              <a:rPr lang="en-US" b="1" dirty="0" smtClean="0"/>
              <a:t>, HAWC</a:t>
            </a:r>
          </a:p>
          <a:p>
            <a:pPr algn="ctr"/>
            <a:r>
              <a:rPr lang="en-US" b="1" dirty="0" smtClean="0"/>
              <a:t>Latest effort is to look for DM interactions in its feeble interaction with Xenon, deep underground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882697" y="631826"/>
            <a:ext cx="248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LZ Experiment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0662187"/>
      </p:ext>
    </p:extLst>
  </p:cSld>
  <p:clrMapOvr>
    <a:masterClrMapping/>
  </p:clrMapOvr>
</p:sld>
</file>

<file path=ppt/theme/theme1.xml><?xml version="1.0" encoding="utf-8"?>
<a:theme xmlns:a="http://schemas.openxmlformats.org/drawingml/2006/main" name="images_design_M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12133</TotalTime>
  <Words>899</Words>
  <Application>Microsoft Macintosh PowerPoint</Application>
  <PresentationFormat>On-screen Show (4:3)</PresentationFormat>
  <Paragraphs>136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Cambria</vt:lpstr>
      <vt:lpstr>Candara</vt:lpstr>
      <vt:lpstr>Gill Sans</vt:lpstr>
      <vt:lpstr>Gill Sans SemiBold</vt:lpstr>
      <vt:lpstr>Helvetica</vt:lpstr>
      <vt:lpstr>ＭＳ Ｐゴシック</vt:lpstr>
      <vt:lpstr>News Gothic MT</vt:lpstr>
      <vt:lpstr>Arial</vt:lpstr>
      <vt:lpstr>images_design_MAC</vt:lpstr>
      <vt:lpstr>PowerPoint Presentation</vt:lpstr>
      <vt:lpstr>Condensed Matter and Atomic Physics</vt:lpstr>
      <vt:lpstr>The Hybrid Quantum Dot Qubit: How three electrons can be better than one or two </vt:lpstr>
      <vt:lpstr>PowerPoint Presentation</vt:lpstr>
      <vt:lpstr>Higgs Particle Discovery</vt:lpstr>
      <vt:lpstr>Completion of the Standard Model</vt:lpstr>
      <vt:lpstr>PowerPoint Presentation</vt:lpstr>
      <vt:lpstr>Discovery of cosmic neutrinos of very high energy</vt:lpstr>
      <vt:lpstr>Search for New Physics – Dark Matter </vt:lpstr>
      <vt:lpstr>Research opportunities for undergraduates</vt:lpstr>
      <vt:lpstr>and for graduate students …</vt:lpstr>
      <vt:lpstr>Some external awards in the past several years: </vt:lpstr>
      <vt:lpstr>Size of Physics Faculty  vs Research Expenditures</vt:lpstr>
      <vt:lpstr>Expenditure Pie</vt:lpstr>
      <vt:lpstr>Another Slice of Expenditure Pie</vt:lpstr>
      <vt:lpstr>Physics Undergraduate Students</vt:lpstr>
      <vt:lpstr>Graduate Students</vt:lpstr>
    </vt:vector>
  </TitlesOfParts>
  <Company>University of Wisconsin Madison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Rinehart</dc:creator>
  <cp:lastModifiedBy>Sridhara Dasu</cp:lastModifiedBy>
  <cp:revision>165</cp:revision>
  <cp:lastPrinted>2015-10-29T17:11:44Z</cp:lastPrinted>
  <dcterms:created xsi:type="dcterms:W3CDTF">2016-02-28T00:22:55Z</dcterms:created>
  <dcterms:modified xsi:type="dcterms:W3CDTF">2017-10-27T01:34:08Z</dcterms:modified>
</cp:coreProperties>
</file>