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ink/ink1.xml" ContentType="application/inkml+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46" r:id="rId1"/>
  </p:sldMasterIdLst>
  <p:notesMasterIdLst>
    <p:notesMasterId r:id="rId64"/>
  </p:notesMasterIdLst>
  <p:handoutMasterIdLst>
    <p:handoutMasterId r:id="rId65"/>
  </p:handoutMasterIdLst>
  <p:sldIdLst>
    <p:sldId id="365" r:id="rId2"/>
    <p:sldId id="483" r:id="rId3"/>
    <p:sldId id="508" r:id="rId4"/>
    <p:sldId id="487" r:id="rId5"/>
    <p:sldId id="488" r:id="rId6"/>
    <p:sldId id="489" r:id="rId7"/>
    <p:sldId id="490" r:id="rId8"/>
    <p:sldId id="484" r:id="rId9"/>
    <p:sldId id="491" r:id="rId10"/>
    <p:sldId id="493" r:id="rId11"/>
    <p:sldId id="494" r:id="rId12"/>
    <p:sldId id="519" r:id="rId13"/>
    <p:sldId id="520" r:id="rId14"/>
    <p:sldId id="521" r:id="rId15"/>
    <p:sldId id="522" r:id="rId16"/>
    <p:sldId id="523" r:id="rId17"/>
    <p:sldId id="524" r:id="rId18"/>
    <p:sldId id="496" r:id="rId19"/>
    <p:sldId id="497" r:id="rId20"/>
    <p:sldId id="492" r:id="rId21"/>
    <p:sldId id="509" r:id="rId22"/>
    <p:sldId id="525" r:id="rId23"/>
    <p:sldId id="482" r:id="rId24"/>
    <p:sldId id="526" r:id="rId25"/>
    <p:sldId id="528" r:id="rId26"/>
    <p:sldId id="529" r:id="rId27"/>
    <p:sldId id="531" r:id="rId28"/>
    <p:sldId id="527" r:id="rId29"/>
    <p:sldId id="514" r:id="rId30"/>
    <p:sldId id="518" r:id="rId31"/>
    <p:sldId id="516" r:id="rId32"/>
    <p:sldId id="500" r:id="rId33"/>
    <p:sldId id="517" r:id="rId34"/>
    <p:sldId id="515" r:id="rId35"/>
    <p:sldId id="513" r:id="rId36"/>
    <p:sldId id="499" r:id="rId37"/>
    <p:sldId id="485" r:id="rId38"/>
    <p:sldId id="486" r:id="rId39"/>
    <p:sldId id="498" r:id="rId40"/>
    <p:sldId id="502" r:id="rId41"/>
    <p:sldId id="501" r:id="rId42"/>
    <p:sldId id="503" r:id="rId43"/>
    <p:sldId id="510" r:id="rId44"/>
    <p:sldId id="511" r:id="rId45"/>
    <p:sldId id="512" r:id="rId46"/>
    <p:sldId id="504" r:id="rId47"/>
    <p:sldId id="505" r:id="rId48"/>
    <p:sldId id="506" r:id="rId49"/>
    <p:sldId id="313" r:id="rId50"/>
    <p:sldId id="1748" r:id="rId51"/>
    <p:sldId id="315" r:id="rId52"/>
    <p:sldId id="583" r:id="rId53"/>
    <p:sldId id="612" r:id="rId54"/>
    <p:sldId id="613" r:id="rId55"/>
    <p:sldId id="1760" r:id="rId56"/>
    <p:sldId id="1750" r:id="rId57"/>
    <p:sldId id="675" r:id="rId58"/>
    <p:sldId id="605" r:id="rId59"/>
    <p:sldId id="693" r:id="rId60"/>
    <p:sldId id="596" r:id="rId61"/>
    <p:sldId id="680" r:id="rId62"/>
    <p:sldId id="1761" r:id="rId63"/>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News Gothic MT" pitchFamily="-101"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News Gothic MT" pitchFamily="-101"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News Gothic MT" pitchFamily="-101"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News Gothic MT" pitchFamily="-101"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News Gothic MT" pitchFamily="-101"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News Gothic MT" pitchFamily="-101"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News Gothic MT" pitchFamily="-101"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News Gothic MT" pitchFamily="-101"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News Gothic MT" pitchFamily="-101"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523">
          <p15:clr>
            <a:srgbClr val="A4A3A4"/>
          </p15:clr>
        </p15:guide>
        <p15:guide id="2" pos="29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B70000"/>
    <a:srgbClr val="7B0000"/>
    <a:srgbClr val="2E0C61"/>
    <a:srgbClr val="EBBD54"/>
    <a:srgbClr val="B70014"/>
    <a:srgbClr val="DB00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6550" autoAdjust="0"/>
    <p:restoredTop sz="95447" autoAdjust="0"/>
  </p:normalViewPr>
  <p:slideViewPr>
    <p:cSldViewPr snapToGrid="0" snapToObjects="1">
      <p:cViewPr varScale="1">
        <p:scale>
          <a:sx n="115" d="100"/>
          <a:sy n="115" d="100"/>
        </p:scale>
        <p:origin x="192" y="480"/>
      </p:cViewPr>
      <p:guideLst>
        <p:guide orient="horz" pos="523"/>
        <p:guide pos="294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60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panose="020F0502020204030204" pitchFamily="34" charset="0"/>
              </a:defRPr>
            </a:lvl1pPr>
          </a:lstStyle>
          <a:p>
            <a:fld id="{424E6411-C770-4515-9CDB-8179252D0CBF}" type="datetime1">
              <a:rPr lang="en-US" altLang="en-US"/>
              <a:pPr/>
              <a:t>11/27/19</a:t>
            </a:fld>
            <a:endParaRPr lang="en-US" alt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panose="020F0502020204030204" pitchFamily="34" charset="0"/>
              </a:defRPr>
            </a:lvl1pPr>
          </a:lstStyle>
          <a:p>
            <a:fld id="{13E08DD4-59CC-4B32-925A-3D192EE446F9}" type="slidenum">
              <a:rPr lang="en-US" altLang="en-US"/>
              <a:pPr/>
              <a:t>‹#›</a:t>
            </a:fld>
            <a:endParaRPr lang="en-US" altLang="en-US"/>
          </a:p>
        </p:txBody>
      </p:sp>
    </p:spTree>
    <p:extLst>
      <p:ext uri="{BB962C8B-B14F-4D97-AF65-F5344CB8AC3E}">
        <p14:creationId xmlns:p14="http://schemas.microsoft.com/office/powerpoint/2010/main" val="3358610210"/>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7T02:41:53.668"/>
    </inkml:context>
    <inkml:brush xml:id="br0">
      <inkml:brushProperty name="width" value="0.05" units="cm"/>
      <inkml:brushProperty name="height" value="0.05" units="cm"/>
    </inkml:brush>
  </inkml:definitions>
  <inkml:trace contextRef="#ctx0" brushRef="#br0">1 1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7T02:43:33.540"/>
    </inkml:context>
    <inkml:brush xml:id="br0">
      <inkml:brushProperty name="width" value="0.05" units="cm"/>
      <inkml:brushProperty name="height" value="0.05" units="cm"/>
    </inkml:brush>
  </inkml:definitions>
  <inkml:trace contextRef="#ctx0" brushRef="#br0">0 1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7T02:43:34.364"/>
    </inkml:context>
    <inkml:brush xml:id="br0">
      <inkml:brushProperty name="width" value="0.05" units="cm"/>
      <inkml:brushProperty name="height" value="0.05" units="cm"/>
    </inkml:brush>
  </inkml:definitions>
  <inkml:trace contextRef="#ctx0" brushRef="#br0">0 1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7T02:44:00.742"/>
    </inkml:context>
    <inkml:brush xml:id="br0">
      <inkml:brushProperty name="width" value="0.05" units="cm"/>
      <inkml:brushProperty name="height" value="0.05" units="cm"/>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7T02:43:02.285"/>
    </inkml:context>
    <inkml:brush xml:id="br0">
      <inkml:brushProperty name="width" value="0.05" units="cm"/>
      <inkml:brushProperty name="height" value="0.05" units="cm"/>
    </inkml:brush>
  </inkml:definitions>
  <inkml:trace contextRef="#ctx0" brushRef="#br0">1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7T02:43:03.837"/>
    </inkml:context>
    <inkml:brush xml:id="br0">
      <inkml:brushProperty name="width" value="0.05" units="cm"/>
      <inkml:brushProperty name="height" value="0.05" units="cm"/>
    </inkml:brush>
  </inkml:definitions>
  <inkml:trace contextRef="#ctx0" brushRef="#br0">0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7T02:43:10.989"/>
    </inkml:context>
    <inkml:brush xml:id="br0">
      <inkml:brushProperty name="width" value="0.05" units="cm"/>
      <inkml:brushProperty name="height" value="0.05" units="cm"/>
    </inkml:brush>
  </inkml:definitions>
  <inkml:trace contextRef="#ctx0" brushRef="#br0">1 0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7T02:43:16.303"/>
    </inkml:context>
    <inkml:brush xml:id="br0">
      <inkml:brushProperty name="width" value="0.05" units="cm"/>
      <inkml:brushProperty name="height" value="0.05" units="cm"/>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7T02:43:17.063"/>
    </inkml:context>
    <inkml:brush xml:id="br0">
      <inkml:brushProperty name="width" value="0.05" units="cm"/>
      <inkml:brushProperty name="height" value="0.05" units="cm"/>
    </inkml:brush>
  </inkml:definitions>
  <inkml:trace contextRef="#ctx0" brushRef="#br0">1 1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7T02:43:19.793"/>
    </inkml:context>
    <inkml:brush xml:id="br0">
      <inkml:brushProperty name="width" value="0.05" units="cm"/>
      <inkml:brushProperty name="height" value="0.05" units="cm"/>
    </inkml:brush>
  </inkml:definitions>
  <inkml:trace contextRef="#ctx0" brushRef="#br0">0 1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7T02:43:23.271"/>
    </inkml:context>
    <inkml:brush xml:id="br0">
      <inkml:brushProperty name="width" value="0.05" units="cm"/>
      <inkml:brushProperty name="height" value="0.05" units="cm"/>
    </inkml:brush>
  </inkml:definitions>
  <inkml:trace contextRef="#ctx0" brushRef="#br0">1 0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7T02:43:27.370"/>
    </inkml:context>
    <inkml:brush xml:id="br0">
      <inkml:brushProperty name="width" value="0.05" units="cm"/>
      <inkml:brushProperty name="height" value="0.05" units="cm"/>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panose="020F0502020204030204" pitchFamily="34" charset="0"/>
              </a:defRPr>
            </a:lvl1pPr>
          </a:lstStyle>
          <a:p>
            <a:fld id="{A5BDDC6A-BCA5-4E0E-AC21-0B9656879E6E}" type="datetime1">
              <a:rPr lang="en-US" altLang="en-US"/>
              <a:pPr/>
              <a:t>11/27/19</a:t>
            </a:fld>
            <a:endParaRPr lang="en-US" alt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panose="020F0502020204030204" pitchFamily="34" charset="0"/>
              </a:defRPr>
            </a:lvl1pPr>
          </a:lstStyle>
          <a:p>
            <a:fld id="{B3D63184-F3B4-45DE-9D77-EACD1F749375}" type="slidenum">
              <a:rPr lang="en-US" altLang="en-US"/>
              <a:pPr/>
              <a:t>‹#›</a:t>
            </a:fld>
            <a:endParaRPr lang="en-US" altLang="en-US"/>
          </a:p>
        </p:txBody>
      </p:sp>
    </p:spTree>
    <p:extLst>
      <p:ext uri="{BB962C8B-B14F-4D97-AF65-F5344CB8AC3E}">
        <p14:creationId xmlns:p14="http://schemas.microsoft.com/office/powerpoint/2010/main" val="406756566"/>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barn</a:t>
            </a:r>
            <a:r>
              <a:rPr lang="en-US" baseline="0" dirty="0"/>
              <a:t> = 10</a:t>
            </a:r>
            <a:r>
              <a:rPr lang="en-US" baseline="30000" dirty="0"/>
              <a:t>-24</a:t>
            </a:r>
            <a:r>
              <a:rPr lang="en-US" baseline="0" dirty="0"/>
              <a:t> cm-</a:t>
            </a:r>
            <a:r>
              <a:rPr lang="en-US" baseline="30000" dirty="0"/>
              <a:t>2</a:t>
            </a:r>
          </a:p>
          <a:p>
            <a:r>
              <a:rPr lang="en-US" baseline="0" dirty="0"/>
              <a:t>Proton </a:t>
            </a:r>
            <a:r>
              <a:rPr lang="en-US" baseline="0" dirty="0" err="1"/>
              <a:t>c.s</a:t>
            </a:r>
            <a:r>
              <a:rPr lang="en-US" baseline="0" dirty="0"/>
              <a:t> 40mb/110mb@7TeV</a:t>
            </a:r>
          </a:p>
        </p:txBody>
      </p:sp>
      <p:sp>
        <p:nvSpPr>
          <p:cNvPr id="4" name="Slide Number Placeholder 3"/>
          <p:cNvSpPr>
            <a:spLocks noGrp="1"/>
          </p:cNvSpPr>
          <p:nvPr>
            <p:ph type="sldNum" sz="quarter" idx="10"/>
          </p:nvPr>
        </p:nvSpPr>
        <p:spPr/>
        <p:txBody>
          <a:bodyPr/>
          <a:lstStyle/>
          <a:p>
            <a:fld id="{E5258935-38C1-44D9-AEFF-C859518C1505}" type="slidenum">
              <a:rPr lang="el-GR" smtClean="0"/>
              <a:pPr/>
              <a:t>2</a:t>
            </a:fld>
            <a:endParaRPr lang="el-GR"/>
          </a:p>
        </p:txBody>
      </p:sp>
    </p:spTree>
    <p:extLst>
      <p:ext uri="{BB962C8B-B14F-4D97-AF65-F5344CB8AC3E}">
        <p14:creationId xmlns:p14="http://schemas.microsoft.com/office/powerpoint/2010/main" val="2704689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274D1B-6669-44E0-A597-155BBDA95DEA}" type="slidenum">
              <a:rPr lang="en-US" smtClean="0"/>
              <a:t>49</a:t>
            </a:fld>
            <a:endParaRPr lang="en-US"/>
          </a:p>
        </p:txBody>
      </p:sp>
    </p:spTree>
    <p:extLst>
      <p:ext uri="{BB962C8B-B14F-4D97-AF65-F5344CB8AC3E}">
        <p14:creationId xmlns:p14="http://schemas.microsoft.com/office/powerpoint/2010/main" val="3980076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D5EE64B5-9C4E-3A4D-B950-14AFA5D0D777}" type="slidenum">
              <a:rPr lang="en-US"/>
              <a:pPr/>
              <a:t>7</a:t>
            </a:fld>
            <a:endParaRPr lang="en-US"/>
          </a:p>
        </p:txBody>
      </p:sp>
      <p:sp>
        <p:nvSpPr>
          <p:cNvPr id="24579" name="Rectangle 2"/>
          <p:cNvSpPr>
            <a:spLocks noGrp="1" noRot="1" noChangeAspect="1" noChangeArrowheads="1" noTextEdit="1"/>
          </p:cNvSpPr>
          <p:nvPr>
            <p:ph type="sldImg"/>
          </p:nvPr>
        </p:nvSpPr>
        <p:spPr>
          <a:xfrm>
            <a:off x="1144588" y="685800"/>
            <a:ext cx="4572000" cy="3429000"/>
          </a:xfrm>
          <a:ln/>
        </p:spPr>
      </p:sp>
      <p:sp>
        <p:nvSpPr>
          <p:cNvPr id="24580" name="Rectangle 3"/>
          <p:cNvSpPr>
            <a:spLocks noGrp="1" noChangeArrowheads="1"/>
          </p:cNvSpPr>
          <p:nvPr>
            <p:ph type="body" idx="1"/>
          </p:nvPr>
        </p:nvSpPr>
        <p:spPr>
          <a:noFill/>
          <a:ln/>
        </p:spPr>
        <p:txBody>
          <a:bodyPr/>
          <a:lstStyle/>
          <a:p>
            <a:endParaRPr lang="en-GB" dirty="0">
              <a:latin typeface="Arial" charset="0"/>
            </a:endParaRPr>
          </a:p>
        </p:txBody>
      </p:sp>
    </p:spTree>
    <p:extLst>
      <p:ext uri="{BB962C8B-B14F-4D97-AF65-F5344CB8AC3E}">
        <p14:creationId xmlns:p14="http://schemas.microsoft.com/office/powerpoint/2010/main" val="1586784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B9A4607A-C0B8-7946-A581-1AC5B07D2DBE}" type="slidenum">
              <a:rPr lang="en-US"/>
              <a:pPr/>
              <a:t>8</a:t>
            </a:fld>
            <a:endParaRPr lang="en-US"/>
          </a:p>
        </p:txBody>
      </p:sp>
      <p:sp>
        <p:nvSpPr>
          <p:cNvPr id="26627"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66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2914180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ACDB9870-DEF7-9247-A01D-60EF4B437B42}" type="slidenum">
              <a:rPr lang="en-US"/>
              <a:pPr/>
              <a:t>9</a:t>
            </a:fld>
            <a:endParaRPr lang="en-US"/>
          </a:p>
        </p:txBody>
      </p:sp>
      <p:sp>
        <p:nvSpPr>
          <p:cNvPr id="28675"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201483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B8BC76D2-3A43-0645-96E8-D789A3658EF8}" type="slidenum">
              <a:rPr lang="en-US"/>
              <a:pPr/>
              <a:t>18</a:t>
            </a:fld>
            <a:endParaRPr lang="en-US"/>
          </a:p>
        </p:txBody>
      </p:sp>
      <p:sp>
        <p:nvSpPr>
          <p:cNvPr id="83971" name="Rectangle 2"/>
          <p:cNvSpPr>
            <a:spLocks noGrp="1" noRot="1" noChangeAspect="1" noChangeArrowheads="1" noTextEdit="1"/>
          </p:cNvSpPr>
          <p:nvPr>
            <p:ph type="sldImg"/>
          </p:nvPr>
        </p:nvSpPr>
        <p:spPr>
          <a:xfrm>
            <a:off x="1143000" y="685800"/>
            <a:ext cx="4572000" cy="3429000"/>
          </a:xfrm>
          <a:ln/>
        </p:spPr>
      </p:sp>
      <p:sp>
        <p:nvSpPr>
          <p:cNvPr id="83972" name="Rectangle 3"/>
          <p:cNvSpPr>
            <a:spLocks noGrp="1" noChangeArrowheads="1"/>
          </p:cNvSpPr>
          <p:nvPr>
            <p:ph type="body" idx="1"/>
          </p:nvPr>
        </p:nvSpPr>
        <p:spPr>
          <a:no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642862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E77B6AF2-19FA-7045-B775-3D77AE36FDCB}" type="slidenum">
              <a:rPr lang="en-US"/>
              <a:pPr/>
              <a:t>19</a:t>
            </a:fld>
            <a:endParaRPr lang="en-US"/>
          </a:p>
        </p:txBody>
      </p:sp>
      <p:sp>
        <p:nvSpPr>
          <p:cNvPr id="86019" name="Rectangle 2"/>
          <p:cNvSpPr>
            <a:spLocks noGrp="1" noRot="1" noChangeAspect="1" noChangeArrowheads="1" noTextEdit="1"/>
          </p:cNvSpPr>
          <p:nvPr>
            <p:ph type="sldImg"/>
          </p:nvPr>
        </p:nvSpPr>
        <p:spPr>
          <a:xfrm>
            <a:off x="1143000" y="685800"/>
            <a:ext cx="4572000" cy="3429000"/>
          </a:xfrm>
          <a:ln/>
        </p:spPr>
      </p:sp>
      <p:sp>
        <p:nvSpPr>
          <p:cNvPr id="86020" name="Rectangle 3"/>
          <p:cNvSpPr>
            <a:spLocks noGrp="1" noChangeArrowheads="1"/>
          </p:cNvSpPr>
          <p:nvPr>
            <p:ph type="body" idx="1"/>
          </p:nvPr>
        </p:nvSpPr>
        <p:spPr>
          <a:no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265090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1659F9D6-ADAF-A943-83D9-AD646E95B060}" type="slidenum">
              <a:rPr lang="en-US"/>
              <a:pPr/>
              <a:t>20</a:t>
            </a:fld>
            <a:endParaRPr lang="en-US"/>
          </a:p>
        </p:txBody>
      </p:sp>
      <p:sp>
        <p:nvSpPr>
          <p:cNvPr id="35843" name="Rectangle 1026"/>
          <p:cNvSpPr>
            <a:spLocks noGrp="1" noRot="1" noChangeAspect="1" noChangeArrowheads="1" noTextEdit="1"/>
          </p:cNvSpPr>
          <p:nvPr>
            <p:ph type="sldImg"/>
          </p:nvPr>
        </p:nvSpPr>
        <p:spPr>
          <a:xfrm>
            <a:off x="1143000" y="685800"/>
            <a:ext cx="4572000" cy="3429000"/>
          </a:xfrm>
          <a:solidFill>
            <a:srgbClr val="FFFFFF"/>
          </a:solidFill>
          <a:ln/>
        </p:spPr>
      </p:sp>
      <p:sp>
        <p:nvSpPr>
          <p:cNvPr id="3584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875460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defRPr>
            </a:lvl2pPr>
            <a:lvl3pPr marL="1143000" indent="-228600" eaLnBrk="0" hangingPunct="0">
              <a:defRPr sz="2400" b="1">
                <a:solidFill>
                  <a:schemeClr val="tx1"/>
                </a:solidFill>
                <a:latin typeface="Times" charset="0"/>
                <a:ea typeface="ＭＳ Ｐゴシック" charset="0"/>
              </a:defRPr>
            </a:lvl3pPr>
            <a:lvl4pPr marL="1600200" indent="-228600" eaLnBrk="0" hangingPunct="0">
              <a:defRPr sz="2400" b="1">
                <a:solidFill>
                  <a:schemeClr val="tx1"/>
                </a:solidFill>
                <a:latin typeface="Times" charset="0"/>
                <a:ea typeface="ＭＳ Ｐゴシック" charset="0"/>
              </a:defRPr>
            </a:lvl4pPr>
            <a:lvl5pPr marL="2057400" indent="-228600" eaLnBrk="0" hangingPunct="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77BF4BC8-B3D1-4643-A900-04CC6E7B0484}" type="slidenum">
              <a:rPr lang="en-US" sz="1200"/>
              <a:pPr/>
              <a:t>21</a:t>
            </a:fld>
            <a:endParaRPr lang="en-US" sz="12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4188723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p:cNvSpPr>
          <p:nvPr>
            <p:ph type="sldImg"/>
          </p:nvPr>
        </p:nvSpPr>
        <p:spPr>
          <a:ln/>
        </p:spPr>
      </p:sp>
      <p:sp>
        <p:nvSpPr>
          <p:cNvPr id="921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oRSC – optical Receiver Summary Card</a:t>
            </a:r>
          </a:p>
          <a:p>
            <a:r>
              <a:rPr lang="en-US">
                <a:latin typeface="Times" charset="0"/>
                <a:ea typeface="ＭＳ Ｐゴシック" charset="0"/>
                <a:cs typeface="ＭＳ Ｐゴシック" charset="0"/>
              </a:rPr>
              <a:t>CTP7 – Calorimter Trigger Processor</a:t>
            </a:r>
          </a:p>
          <a:p>
            <a:r>
              <a:rPr lang="en-US">
                <a:latin typeface="Times" charset="0"/>
                <a:ea typeface="ＭＳ Ｐゴシック" charset="0"/>
                <a:cs typeface="ＭＳ Ｐゴシック" charset="0"/>
              </a:rPr>
              <a:t>MP7 ?</a:t>
            </a:r>
          </a:p>
        </p:txBody>
      </p:sp>
      <p:sp>
        <p:nvSpPr>
          <p:cNvPr id="921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defRPr>
            </a:lvl2pPr>
            <a:lvl3pPr marL="1143000" indent="-228600" eaLnBrk="0" hangingPunct="0">
              <a:defRPr sz="2400" b="1">
                <a:solidFill>
                  <a:schemeClr val="tx1"/>
                </a:solidFill>
                <a:latin typeface="Times" charset="0"/>
                <a:ea typeface="ＭＳ Ｐゴシック" charset="0"/>
              </a:defRPr>
            </a:lvl3pPr>
            <a:lvl4pPr marL="1600200" indent="-228600" eaLnBrk="0" hangingPunct="0">
              <a:defRPr sz="2400" b="1">
                <a:solidFill>
                  <a:schemeClr val="tx1"/>
                </a:solidFill>
                <a:latin typeface="Times" charset="0"/>
                <a:ea typeface="ＭＳ Ｐゴシック" charset="0"/>
              </a:defRPr>
            </a:lvl4pPr>
            <a:lvl5pPr marL="2057400" indent="-228600" eaLnBrk="0" hangingPunct="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750358F2-00CA-BD4B-8A3A-CC7CB4EEA34E}" type="slidenum">
              <a:rPr lang="en-US" sz="1200"/>
              <a:pPr/>
              <a:t>32</a:t>
            </a:fld>
            <a:endParaRPr lang="en-US" sz="1200"/>
          </a:p>
        </p:txBody>
      </p:sp>
    </p:spTree>
    <p:extLst>
      <p:ext uri="{BB962C8B-B14F-4D97-AF65-F5344CB8AC3E}">
        <p14:creationId xmlns:p14="http://schemas.microsoft.com/office/powerpoint/2010/main" val="16134797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customXml" Target="../ink/ink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8" name="Picture 17" descr="Red_Background.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52679" cy="6858000"/>
          </a:xfrm>
          <a:prstGeom prst="rect">
            <a:avLst/>
          </a:prstGeom>
        </p:spPr>
      </p:pic>
      <p:sp>
        <p:nvSpPr>
          <p:cNvPr id="8" name="Rectangle 7"/>
          <p:cNvSpPr/>
          <p:nvPr userDrawn="1"/>
        </p:nvSpPr>
        <p:spPr>
          <a:xfrm>
            <a:off x="-1" y="564134"/>
            <a:ext cx="9152680" cy="3025775"/>
          </a:xfrm>
          <a:prstGeom prst="rect">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4" name="Picture 13" descr="uwlogo_web_lrg_ctrWH.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526" y="4169218"/>
            <a:ext cx="2691918" cy="1803199"/>
          </a:xfrm>
          <a:prstGeom prst="rect">
            <a:avLst/>
          </a:prstGeom>
        </p:spPr>
      </p:pic>
      <p:pic>
        <p:nvPicPr>
          <p:cNvPr id="10" name="Picture 9">
            <a:extLst>
              <a:ext uri="{FF2B5EF4-FFF2-40B4-BE49-F238E27FC236}">
                <a16:creationId xmlns:a16="http://schemas.microsoft.com/office/drawing/2014/main" id="{6AF3EFF3-938F-0F41-94E7-8B112C94EFF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751161"/>
            <a:ext cx="9144000" cy="257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8DC4C5F6-213E-7E46-8409-D16E55C4A6C3}"/>
                  </a:ext>
                </a:extLst>
              </p14:cNvPr>
              <p14:cNvContentPartPr/>
              <p14:nvPr userDrawn="1"/>
            </p14:nvContentPartPr>
            <p14:xfrm>
              <a:off x="3864468" y="-295367"/>
              <a:ext cx="360" cy="360"/>
            </p14:xfrm>
          </p:contentPart>
        </mc:Choice>
        <mc:Fallback xmlns="">
          <p:pic>
            <p:nvPicPr>
              <p:cNvPr id="2" name="Ink 1">
                <a:extLst>
                  <a:ext uri="{FF2B5EF4-FFF2-40B4-BE49-F238E27FC236}">
                    <a16:creationId xmlns:a16="http://schemas.microsoft.com/office/drawing/2014/main" id="{8DC4C5F6-213E-7E46-8409-D16E55C4A6C3}"/>
                  </a:ext>
                </a:extLst>
              </p:cNvPr>
              <p:cNvPicPr/>
              <p:nvPr/>
            </p:nvPicPr>
            <p:blipFill>
              <a:blip r:embed="rId6"/>
              <a:stretch>
                <a:fillRect/>
              </a:stretch>
            </p:blipFill>
            <p:spPr>
              <a:xfrm>
                <a:off x="3855828" y="-304007"/>
                <a:ext cx="18000" cy="18000"/>
              </a:xfrm>
              <a:prstGeom prst="rect">
                <a:avLst/>
              </a:prstGeom>
            </p:spPr>
          </p:pic>
        </mc:Fallback>
      </mc:AlternateContent>
    </p:spTree>
    <p:extLst>
      <p:ext uri="{BB962C8B-B14F-4D97-AF65-F5344CB8AC3E}">
        <p14:creationId xmlns:p14="http://schemas.microsoft.com/office/powerpoint/2010/main" val="1572817485"/>
      </p:ext>
    </p:extLst>
  </p:cSld>
  <p:clrMapOvr>
    <a:masterClrMapping/>
  </p:clrMapOvr>
  <p:transition spd="slow"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8256"/>
            <a:ext cx="7523922" cy="845736"/>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393700" y="715618"/>
            <a:ext cx="8331200" cy="5685182"/>
          </a:xfrm>
        </p:spPr>
        <p:txBody>
          <a:bodyPr/>
          <a:lstStyle>
            <a:lvl1pPr marL="0" indent="0">
              <a:buNone/>
              <a:defRPr/>
            </a:lvl1pPr>
          </a:lstStyle>
          <a:p>
            <a:pPr lvl="0"/>
            <a:r>
              <a:rPr lang="en-US" dirty="0"/>
              <a:t>Click to edit master styles</a:t>
            </a:r>
          </a:p>
        </p:txBody>
      </p:sp>
      <p:sp>
        <p:nvSpPr>
          <p:cNvPr id="4" name="Date Placeholder 3"/>
          <p:cNvSpPr>
            <a:spLocks noGrp="1"/>
          </p:cNvSpPr>
          <p:nvPr>
            <p:ph type="dt" sz="half" idx="10"/>
          </p:nvPr>
        </p:nvSpPr>
        <p:spPr/>
        <p:txBody>
          <a:bodyPr/>
          <a:lstStyle/>
          <a:p>
            <a:r>
              <a:rPr lang="en-US"/>
              <a:t>27 November 2019</a:t>
            </a:r>
          </a:p>
        </p:txBody>
      </p:sp>
      <p:sp>
        <p:nvSpPr>
          <p:cNvPr id="5" name="Footer Placeholder 4"/>
          <p:cNvSpPr>
            <a:spLocks noGrp="1"/>
          </p:cNvSpPr>
          <p:nvPr>
            <p:ph type="ftr" sz="quarter" idx="11"/>
          </p:nvPr>
        </p:nvSpPr>
        <p:spPr>
          <a:xfrm>
            <a:off x="2914650" y="6483350"/>
            <a:ext cx="3314700" cy="365125"/>
          </a:xfrm>
        </p:spPr>
        <p:txBody>
          <a:bodyPr/>
          <a:lstStyle/>
          <a:p>
            <a:r>
              <a:rPr lang="en-US" dirty="0"/>
              <a:t>Electronics for Particle Physics Discoveries, Sridhara Dasu, Wisconsin</a:t>
            </a:r>
          </a:p>
        </p:txBody>
      </p:sp>
      <p:sp>
        <p:nvSpPr>
          <p:cNvPr id="6" name="Slide Number Placeholder 5"/>
          <p:cNvSpPr>
            <a:spLocks noGrp="1"/>
          </p:cNvSpPr>
          <p:nvPr>
            <p:ph type="sldNum" sz="quarter" idx="12"/>
          </p:nvPr>
        </p:nvSpPr>
        <p:spPr/>
        <p:txBody>
          <a:bodyPr/>
          <a:lstStyle/>
          <a:p>
            <a:fld id="{2A9B6F24-B152-E34C-9FEA-21E4BFD4CBE1}" type="slidenum">
              <a:rPr lang="en-US" smtClean="0"/>
              <a:pPr/>
              <a:t>‹#›</a:t>
            </a:fld>
            <a:endParaRPr lang="en-US"/>
          </a:p>
        </p:txBody>
      </p:sp>
    </p:spTree>
    <p:extLst>
      <p:ext uri="{BB962C8B-B14F-4D97-AF65-F5344CB8AC3E}">
        <p14:creationId xmlns:p14="http://schemas.microsoft.com/office/powerpoint/2010/main" val="2341550117"/>
      </p:ext>
    </p:extLst>
  </p:cSld>
  <p:clrMapOvr>
    <a:masterClrMapping/>
  </p:clrMapOvr>
  <p:transition spd="slow" advClick="0" advTm="1500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27 November 2019</a:t>
            </a:r>
          </a:p>
        </p:txBody>
      </p:sp>
      <p:sp>
        <p:nvSpPr>
          <p:cNvPr id="3" name="Footer Placeholder 2"/>
          <p:cNvSpPr>
            <a:spLocks noGrp="1"/>
          </p:cNvSpPr>
          <p:nvPr>
            <p:ph type="ftr" sz="quarter" idx="11"/>
          </p:nvPr>
        </p:nvSpPr>
        <p:spPr/>
        <p:txBody>
          <a:bodyPr/>
          <a:lstStyle/>
          <a:p>
            <a:r>
              <a:rPr lang="en-US"/>
              <a:t>Electronics for Particle Physics Discoveries, Sridhara Dasu, Wisconsin</a:t>
            </a:r>
          </a:p>
        </p:txBody>
      </p:sp>
      <p:sp>
        <p:nvSpPr>
          <p:cNvPr id="4" name="Slide Number Placeholder 3"/>
          <p:cNvSpPr>
            <a:spLocks noGrp="1"/>
          </p:cNvSpPr>
          <p:nvPr>
            <p:ph type="sldNum" sz="quarter" idx="12"/>
          </p:nvPr>
        </p:nvSpPr>
        <p:spPr/>
        <p:txBody>
          <a:bodyPr/>
          <a:lstStyle/>
          <a:p>
            <a:fld id="{2A9B6F24-B152-E34C-9FEA-21E4BFD4CBE1}" type="slidenum">
              <a:rPr lang="en-US" smtClean="0"/>
              <a:pPr/>
              <a:t>‹#›</a:t>
            </a:fld>
            <a:endParaRPr lang="en-US"/>
          </a:p>
        </p:txBody>
      </p:sp>
      <p:sp>
        <p:nvSpPr>
          <p:cNvPr id="5" name="Title 1">
            <a:extLst>
              <a:ext uri="{FF2B5EF4-FFF2-40B4-BE49-F238E27FC236}">
                <a16:creationId xmlns:a16="http://schemas.microsoft.com/office/drawing/2014/main" id="{5C457C99-C9AF-834C-9661-95D9D2281020}"/>
              </a:ext>
            </a:extLst>
          </p:cNvPr>
          <p:cNvSpPr>
            <a:spLocks noGrp="1"/>
          </p:cNvSpPr>
          <p:nvPr>
            <p:ph type="title"/>
          </p:nvPr>
        </p:nvSpPr>
        <p:spPr>
          <a:xfrm>
            <a:off x="0" y="8256"/>
            <a:ext cx="7523922" cy="845736"/>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767242079"/>
      </p:ext>
    </p:extLst>
  </p:cSld>
  <p:clrMapOvr>
    <a:masterClrMapping/>
  </p:clrMapOvr>
  <p:transition spd="slow" advClick="0" advTm="15000">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27 November 2019</a:t>
            </a:r>
          </a:p>
        </p:txBody>
      </p:sp>
      <p:sp>
        <p:nvSpPr>
          <p:cNvPr id="3" name="Footer Placeholder 2"/>
          <p:cNvSpPr>
            <a:spLocks noGrp="1"/>
          </p:cNvSpPr>
          <p:nvPr>
            <p:ph type="ftr" sz="quarter" idx="11"/>
          </p:nvPr>
        </p:nvSpPr>
        <p:spPr/>
        <p:txBody>
          <a:bodyPr/>
          <a:lstStyle/>
          <a:p>
            <a:r>
              <a:rPr lang="en-US"/>
              <a:t>Electronics for Particle Physics Discoveries, Sridhara Dasu, Wisconsin</a:t>
            </a:r>
          </a:p>
        </p:txBody>
      </p:sp>
      <p:sp>
        <p:nvSpPr>
          <p:cNvPr id="4" name="Slide Number Placeholder 3"/>
          <p:cNvSpPr>
            <a:spLocks noGrp="1"/>
          </p:cNvSpPr>
          <p:nvPr>
            <p:ph type="sldNum" sz="quarter" idx="12"/>
          </p:nvPr>
        </p:nvSpPr>
        <p:spPr/>
        <p:txBody>
          <a:bodyPr/>
          <a:lstStyle/>
          <a:p>
            <a:fld id="{2A9B6F24-B152-E34C-9FEA-21E4BFD4CBE1}" type="slidenum">
              <a:rPr lang="en-US" smtClean="0"/>
              <a:pPr/>
              <a:t>‹#›</a:t>
            </a:fld>
            <a:endParaRPr lang="en-US"/>
          </a:p>
        </p:txBody>
      </p:sp>
      <p:sp>
        <p:nvSpPr>
          <p:cNvPr id="5" name="Rectangle 4"/>
          <p:cNvSpPr/>
          <p:nvPr userDrawn="1"/>
        </p:nvSpPr>
        <p:spPr>
          <a:xfrm>
            <a:off x="0" y="1"/>
            <a:ext cx="9144000" cy="6858000"/>
          </a:xfrm>
          <a:prstGeom prst="rect">
            <a:avLst/>
          </a:prstGeom>
          <a:solidFill>
            <a:srgbClr val="B7001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wlogo_web_lrg_ctr_wht.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00" y="960967"/>
            <a:ext cx="5334000" cy="3568700"/>
          </a:xfrm>
          <a:prstGeom prst="rect">
            <a:avLst/>
          </a:prstGeom>
        </p:spPr>
      </p:pic>
    </p:spTree>
    <p:extLst>
      <p:ext uri="{BB962C8B-B14F-4D97-AF65-F5344CB8AC3E}">
        <p14:creationId xmlns:p14="http://schemas.microsoft.com/office/powerpoint/2010/main" val="3036964403"/>
      </p:ext>
    </p:extLst>
  </p:cSld>
  <p:clrMapOvr>
    <a:masterClrMapping/>
  </p:clrMapOvr>
  <p:transition spd="slow" advClick="0" advTm="15000">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r>
              <a:rPr lang="en-US"/>
              <a:t>Electronics for Particle Physics Discoveries, Sridhara Dasu, Wisconsin</a:t>
            </a:r>
          </a:p>
        </p:txBody>
      </p:sp>
      <p:sp>
        <p:nvSpPr>
          <p:cNvPr id="4" name="Slide Number Placeholder 3"/>
          <p:cNvSpPr>
            <a:spLocks noGrp="1"/>
          </p:cNvSpPr>
          <p:nvPr>
            <p:ph type="sldNum" sz="quarter" idx="11"/>
          </p:nvPr>
        </p:nvSpPr>
        <p:spPr/>
        <p:txBody>
          <a:bodyPr/>
          <a:lstStyle>
            <a:lvl1pPr>
              <a:defRPr smtClean="0"/>
            </a:lvl1pPr>
          </a:lstStyle>
          <a:p>
            <a:fld id="{F9FC11F0-6B4D-644E-8124-C852C545899F}" type="slidenum">
              <a:rPr lang="en-US"/>
              <a:pPr/>
              <a:t>‹#›</a:t>
            </a:fld>
            <a:endParaRPr lang="en-US"/>
          </a:p>
        </p:txBody>
      </p:sp>
      <p:sp>
        <p:nvSpPr>
          <p:cNvPr id="5" name="Date Placeholder 4"/>
          <p:cNvSpPr>
            <a:spLocks noGrp="1"/>
          </p:cNvSpPr>
          <p:nvPr>
            <p:ph type="dt" sz="half" idx="12"/>
          </p:nvPr>
        </p:nvSpPr>
        <p:spPr/>
        <p:txBody>
          <a:bodyPr/>
          <a:lstStyle>
            <a:lvl1pPr>
              <a:defRPr smtClean="0"/>
            </a:lvl1pPr>
          </a:lstStyle>
          <a:p>
            <a:r>
              <a:rPr lang="en-US"/>
              <a:t>27 November 2019</a:t>
            </a:r>
          </a:p>
        </p:txBody>
      </p:sp>
    </p:spTree>
    <p:extLst>
      <p:ext uri="{BB962C8B-B14F-4D97-AF65-F5344CB8AC3E}">
        <p14:creationId xmlns:p14="http://schemas.microsoft.com/office/powerpoint/2010/main" val="644984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Placeholder 1"/>
          <p:cNvSpPr txBox="1">
            <a:spLocks/>
          </p:cNvSpPr>
          <p:nvPr userDrawn="1"/>
        </p:nvSpPr>
        <p:spPr bwMode="auto">
          <a:xfrm>
            <a:off x="1592263" y="111125"/>
            <a:ext cx="7408862" cy="698500"/>
          </a:xfrm>
          <a:prstGeom prst="rect">
            <a:avLst/>
          </a:prstGeom>
          <a:gradFill rotWithShape="1">
            <a:gsLst>
              <a:gs pos="0">
                <a:srgbClr val="00EEFF"/>
              </a:gs>
              <a:gs pos="100000">
                <a:srgbClr val="FFFFFF"/>
              </a:gs>
            </a:gsLst>
            <a:lin ang="0" scaled="1"/>
          </a:gradFill>
          <a:ln>
            <a:noFill/>
          </a:ln>
          <a:extLst>
            <a:ext uri="{FAA26D3D-D897-4be2-8F04-BA451C77F1D7}">
              <ma14:placeholderFlag xmlns="" xmlns:ma14="http://schemas.microsoft.com/office/mac/drawingml/2011/main" val="1"/>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solidFill>
                <a:srgbClr val="FF0000"/>
              </a:solidFill>
            </a:endParaRPr>
          </a:p>
        </p:txBody>
      </p:sp>
      <p:sp>
        <p:nvSpPr>
          <p:cNvPr id="7" name="Title 1"/>
          <p:cNvSpPr>
            <a:spLocks noGrp="1"/>
          </p:cNvSpPr>
          <p:nvPr>
            <p:ph type="title"/>
          </p:nvPr>
        </p:nvSpPr>
        <p:spPr>
          <a:xfrm>
            <a:off x="1584305" y="161300"/>
            <a:ext cx="7405245" cy="625776"/>
          </a:xfrm>
          <a:prstGeom prst="rect">
            <a:avLst/>
          </a:prstGeom>
        </p:spPr>
        <p:txBody>
          <a:bodyPr>
            <a:normAutofit/>
          </a:bodyPr>
          <a:lstStyle>
            <a:lvl1pPr>
              <a:defRPr>
                <a:solidFill>
                  <a:srgbClr val="FF0000"/>
                </a:solidFill>
              </a:defRPr>
            </a:lvl1pPr>
          </a:lstStyle>
          <a:p>
            <a:r>
              <a:rPr lang="en-US" dirty="0"/>
              <a:t>Click to edit Master title style</a:t>
            </a:r>
          </a:p>
        </p:txBody>
      </p:sp>
    </p:spTree>
    <p:extLst>
      <p:ext uri="{BB962C8B-B14F-4D97-AF65-F5344CB8AC3E}">
        <p14:creationId xmlns:p14="http://schemas.microsoft.com/office/powerpoint/2010/main" val="4101825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7" name="Rectangle 46"/>
          <p:cNvSpPr/>
          <p:nvPr/>
        </p:nvSpPr>
        <p:spPr>
          <a:xfrm>
            <a:off x="-1" y="6484619"/>
            <a:ext cx="9144000" cy="38925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93700" y="939722"/>
            <a:ext cx="8331200" cy="845736"/>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393700" y="1770064"/>
            <a:ext cx="8331200" cy="42084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484619"/>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27 November 2019</a:t>
            </a:r>
            <a:endParaRPr lang="en-US" dirty="0"/>
          </a:p>
        </p:txBody>
      </p:sp>
      <p:sp>
        <p:nvSpPr>
          <p:cNvPr id="5" name="Footer Placeholder 4"/>
          <p:cNvSpPr>
            <a:spLocks noGrp="1"/>
          </p:cNvSpPr>
          <p:nvPr>
            <p:ph type="ftr" sz="quarter" idx="3"/>
          </p:nvPr>
        </p:nvSpPr>
        <p:spPr>
          <a:xfrm>
            <a:off x="3162300" y="6483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Electronics for Particle Physics Discoveries, Sridhara Dasu, Wisconsin</a:t>
            </a:r>
            <a:endParaRPr lang="en-US" dirty="0"/>
          </a:p>
        </p:txBody>
      </p:sp>
      <p:sp>
        <p:nvSpPr>
          <p:cNvPr id="6" name="Slide Number Placeholder 5"/>
          <p:cNvSpPr>
            <a:spLocks noGrp="1"/>
          </p:cNvSpPr>
          <p:nvPr>
            <p:ph type="sldNum" sz="quarter" idx="4"/>
          </p:nvPr>
        </p:nvSpPr>
        <p:spPr>
          <a:xfrm>
            <a:off x="6654800" y="6483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9B6F24-B152-E34C-9FEA-21E4BFD4CBE1}" type="slidenum">
              <a:rPr lang="en-US" smtClean="0"/>
              <a:pPr/>
              <a:t>‹#›</a:t>
            </a:fld>
            <a:endParaRPr lang="en-US"/>
          </a:p>
        </p:txBody>
      </p:sp>
      <p:sp>
        <p:nvSpPr>
          <p:cNvPr id="33" name="Rectangle 32"/>
          <p:cNvSpPr/>
          <p:nvPr/>
        </p:nvSpPr>
        <p:spPr>
          <a:xfrm>
            <a:off x="-1" y="0"/>
            <a:ext cx="9144001" cy="546100"/>
          </a:xfrm>
          <a:prstGeom prst="rect">
            <a:avLst/>
          </a:prstGeom>
          <a:solidFill>
            <a:srgbClr val="B7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1" y="533400"/>
            <a:ext cx="9144001" cy="45719"/>
          </a:xfrm>
          <a:prstGeom prst="rect">
            <a:avLst/>
          </a:prstGeom>
          <a:solidFill>
            <a:srgbClr val="7B0000"/>
          </a:solidFill>
          <a:ln>
            <a:noFill/>
          </a:ln>
          <a:effectLst>
            <a:outerShdw blurRad="50800" dist="38100" dir="5400000" algn="t" rotWithShape="0">
              <a:prstClr val="black">
                <a:alpha val="2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wlogo_web_sm_fl_wht.ep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06793" y="53416"/>
            <a:ext cx="1358900" cy="533400"/>
          </a:xfrm>
          <a:prstGeom prst="rect">
            <a:avLst/>
          </a:prstGeom>
        </p:spPr>
      </p:pic>
    </p:spTree>
    <p:extLst>
      <p:ext uri="{BB962C8B-B14F-4D97-AF65-F5344CB8AC3E}">
        <p14:creationId xmlns:p14="http://schemas.microsoft.com/office/powerpoint/2010/main" val="2695316923"/>
      </p:ext>
    </p:extLst>
  </p:cSld>
  <p:clrMap bg1="lt1" tx1="dk1" bg2="lt2" tx2="dk2" accent1="accent1" accent2="accent2" accent3="accent3" accent4="accent4" accent5="accent5" accent6="accent6" hlink="hlink" folHlink="folHlink"/>
  <p:sldLayoutIdLst>
    <p:sldLayoutId id="2147483747" r:id="rId1"/>
    <p:sldLayoutId id="2147483750" r:id="rId2"/>
    <p:sldLayoutId id="2147483758" r:id="rId3"/>
    <p:sldLayoutId id="2147483759" r:id="rId4"/>
    <p:sldLayoutId id="2147483760" r:id="rId5"/>
    <p:sldLayoutId id="2147483761" r:id="rId6"/>
  </p:sldLayoutIdLst>
  <p:transition spd="slow" advClick="0" advTm="15000">
    <p:wipe/>
  </p:transition>
  <p:hf hdr="0"/>
  <p:txStyles>
    <p:titleStyle>
      <a:lvl1pPr algn="ctr" defTabSz="457200" rtl="0" eaLnBrk="1" latinLnBrk="0" hangingPunct="1">
        <a:spcBef>
          <a:spcPct val="0"/>
        </a:spcBef>
        <a:buNone/>
        <a:defRPr sz="3600" kern="1200">
          <a:solidFill>
            <a:srgbClr val="B70000"/>
          </a:solidFill>
          <a:effectLst>
            <a:outerShdw blurRad="57150" dist="25400" dir="2700000" algn="tl" rotWithShape="0">
              <a:srgbClr val="000000">
                <a:alpha val="30000"/>
              </a:srgbClr>
            </a:outerShdw>
          </a:effectLst>
          <a:latin typeface="Arial"/>
          <a:ea typeface="+mj-ea"/>
          <a:cs typeface="+mj-cs"/>
        </a:defRPr>
      </a:lvl1pPr>
    </p:titleStyle>
    <p:bodyStyle>
      <a:lvl1pPr marL="0" indent="-182880" algn="l" defTabSz="457200" rtl="0" eaLnBrk="1" latinLnBrk="0" hangingPunct="1">
        <a:spcBef>
          <a:spcPts val="0"/>
        </a:spcBef>
        <a:spcAft>
          <a:spcPts val="600"/>
        </a:spcAft>
        <a:buClr>
          <a:srgbClr val="B70014"/>
        </a:buClr>
        <a:buSzPct val="90000"/>
        <a:buFont typeface="Arial"/>
        <a:buChar char="•"/>
        <a:defRPr sz="2200" kern="1200" baseline="0">
          <a:solidFill>
            <a:schemeClr val="tx1">
              <a:lumMod val="65000"/>
              <a:lumOff val="35000"/>
            </a:schemeClr>
          </a:solidFill>
          <a:latin typeface="Arial"/>
          <a:ea typeface="+mn-ea"/>
          <a:cs typeface="+mn-cs"/>
        </a:defRPr>
      </a:lvl1pPr>
      <a:lvl2pPr marL="457200" indent="-182880" algn="l" defTabSz="457200" rtl="0" eaLnBrk="1" latinLnBrk="0" hangingPunct="1">
        <a:spcBef>
          <a:spcPts val="0"/>
        </a:spcBef>
        <a:spcAft>
          <a:spcPts val="600"/>
        </a:spcAft>
        <a:buClr>
          <a:srgbClr val="B70014"/>
        </a:buClr>
        <a:buSzPct val="90000"/>
        <a:buFont typeface="Arial"/>
        <a:buChar char="•"/>
        <a:defRPr sz="2000" kern="1200" baseline="0">
          <a:solidFill>
            <a:schemeClr val="tx1">
              <a:lumMod val="65000"/>
              <a:lumOff val="35000"/>
            </a:schemeClr>
          </a:solidFill>
          <a:latin typeface="Arial"/>
          <a:ea typeface="+mn-ea"/>
          <a:cs typeface="+mn-cs"/>
        </a:defRPr>
      </a:lvl2pPr>
      <a:lvl3pPr marL="594360" indent="-137160" algn="l" defTabSz="457200" rtl="0" eaLnBrk="1" latinLnBrk="0" hangingPunct="1">
        <a:spcBef>
          <a:spcPts val="0"/>
        </a:spcBef>
        <a:spcAft>
          <a:spcPts val="600"/>
        </a:spcAft>
        <a:buClr>
          <a:srgbClr val="B70014"/>
        </a:buClr>
        <a:buSzPct val="90000"/>
        <a:buFont typeface="Arial"/>
        <a:buChar char="•"/>
        <a:defRPr sz="1800" kern="1200">
          <a:solidFill>
            <a:schemeClr val="tx1">
              <a:lumMod val="65000"/>
              <a:lumOff val="35000"/>
            </a:schemeClr>
          </a:solidFill>
          <a:latin typeface="Arial"/>
          <a:ea typeface="+mn-ea"/>
          <a:cs typeface="+mn-cs"/>
        </a:defRPr>
      </a:lvl3pPr>
      <a:lvl4pPr marL="822960" indent="-137160" algn="l" defTabSz="457200" rtl="0" eaLnBrk="1" latinLnBrk="0" hangingPunct="1">
        <a:spcBef>
          <a:spcPts val="0"/>
        </a:spcBef>
        <a:spcAft>
          <a:spcPts val="600"/>
        </a:spcAft>
        <a:buClr>
          <a:srgbClr val="B70014"/>
        </a:buClr>
        <a:buSzPct val="90000"/>
        <a:buFont typeface="Arial"/>
        <a:buChar char="•"/>
        <a:defRPr sz="1600" kern="1200">
          <a:solidFill>
            <a:schemeClr val="tx1">
              <a:lumMod val="65000"/>
              <a:lumOff val="35000"/>
            </a:schemeClr>
          </a:solidFill>
          <a:latin typeface="Arial"/>
          <a:ea typeface="+mn-ea"/>
          <a:cs typeface="+mn-cs"/>
        </a:defRPr>
      </a:lvl4pPr>
      <a:lvl5pPr marL="1005840" indent="-137160" algn="l" defTabSz="457200" rtl="0" eaLnBrk="1" latinLnBrk="0" hangingPunct="1">
        <a:spcBef>
          <a:spcPts val="0"/>
        </a:spcBef>
        <a:spcAft>
          <a:spcPts val="600"/>
        </a:spcAft>
        <a:buClr>
          <a:srgbClr val="B70014"/>
        </a:buClr>
        <a:buSzPct val="90000"/>
        <a:buFont typeface="Arial"/>
        <a:buChar char="•"/>
        <a:defRPr sz="1400" kern="1200" baseline="0">
          <a:solidFill>
            <a:schemeClr val="tx1">
              <a:lumMod val="65000"/>
              <a:lumOff val="3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customXml" Target="../ink/ink9.xml"/><Relationship Id="rId3" Type="http://schemas.openxmlformats.org/officeDocument/2006/relationships/image" Target="../media/image6.png"/><Relationship Id="rId7" Type="http://schemas.openxmlformats.org/officeDocument/2006/relationships/customXml" Target="../ink/ink3.xml"/><Relationship Id="rId12" Type="http://schemas.openxmlformats.org/officeDocument/2006/relationships/customXml" Target="../ink/ink8.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customXml" Target="../ink/ink7.xml"/><Relationship Id="rId5" Type="http://schemas.openxmlformats.org/officeDocument/2006/relationships/customXml" Target="../ink/ink2.xml"/><Relationship Id="rId10" Type="http://schemas.openxmlformats.org/officeDocument/2006/relationships/customXml" Target="../ink/ink6.xml"/><Relationship Id="rId4" Type="http://schemas.openxmlformats.org/officeDocument/2006/relationships/image" Target="../media/image7.tiff"/><Relationship Id="rId9" Type="http://schemas.openxmlformats.org/officeDocument/2006/relationships/customXml" Target="../ink/ink5.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ustomXml" Target="../ink/ink10.xml"/><Relationship Id="rId1" Type="http://schemas.openxmlformats.org/officeDocument/2006/relationships/slideLayout" Target="../slideLayouts/slideLayout2.xml"/><Relationship Id="rId5" Type="http://schemas.openxmlformats.org/officeDocument/2006/relationships/customXml" Target="../ink/ink12.xml"/><Relationship Id="rId4" Type="http://schemas.openxmlformats.org/officeDocument/2006/relationships/customXml" Target="../ink/ink11.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0.jpeg"/><Relationship Id="rId1" Type="http://schemas.openxmlformats.org/officeDocument/2006/relationships/slideLayout" Target="../slideLayouts/slideLayout3.xml"/><Relationship Id="rId5" Type="http://schemas.openxmlformats.org/officeDocument/2006/relationships/image" Target="../media/image55.jpeg"/><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3.xml"/><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 Id="rId5" Type="http://schemas.openxmlformats.org/officeDocument/2006/relationships/image" Target="../media/image71.png"/><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3360007" y="4025900"/>
            <a:ext cx="0" cy="22606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3595705" y="4568712"/>
            <a:ext cx="5448900" cy="1015663"/>
          </a:xfrm>
          <a:prstGeom prst="rect">
            <a:avLst/>
          </a:prstGeom>
        </p:spPr>
        <p:txBody>
          <a:bodyPr wrap="square">
            <a:spAutoFit/>
          </a:bodyPr>
          <a:lstStyle/>
          <a:p>
            <a:r>
              <a:rPr lang="en-US" sz="2000" b="1" dirty="0">
                <a:solidFill>
                  <a:schemeClr val="bg1"/>
                </a:solidFill>
              </a:rPr>
              <a:t>Electronics for Particle Physics Discoveries</a:t>
            </a:r>
            <a:br>
              <a:rPr lang="en-US" sz="2000" b="1" dirty="0">
                <a:solidFill>
                  <a:schemeClr val="bg1"/>
                </a:solidFill>
              </a:rPr>
            </a:br>
            <a:br>
              <a:rPr lang="en-US" sz="2000" b="1" dirty="0">
                <a:solidFill>
                  <a:schemeClr val="bg1"/>
                </a:solidFill>
              </a:rPr>
            </a:br>
            <a:r>
              <a:rPr lang="en-US" sz="2000" b="1" dirty="0">
                <a:solidFill>
                  <a:schemeClr val="bg1"/>
                </a:solidFill>
              </a:rPr>
              <a:t>Sridhara Dasu</a:t>
            </a:r>
          </a:p>
        </p:txBody>
      </p:sp>
    </p:spTree>
    <p:extLst>
      <p:ext uri="{BB962C8B-B14F-4D97-AF65-F5344CB8AC3E}">
        <p14:creationId xmlns:p14="http://schemas.microsoft.com/office/powerpoint/2010/main" val="1873828408"/>
      </p:ext>
    </p:extLst>
  </p:cSld>
  <p:clrMapOvr>
    <a:masterClrMapping/>
  </p:clrMapOvr>
  <p:transition spd="slow" advClick="0" advTm="15000">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27 November 2019</a:t>
            </a:r>
            <a:endParaRPr lang="en-US" dirty="0"/>
          </a:p>
        </p:txBody>
      </p:sp>
      <p:sp>
        <p:nvSpPr>
          <p:cNvPr id="4" name="Footer Placeholder 3"/>
          <p:cNvSpPr>
            <a:spLocks noGrp="1"/>
          </p:cNvSpPr>
          <p:nvPr>
            <p:ph type="ftr" sz="quarter" idx="11"/>
          </p:nvPr>
        </p:nvSpPr>
        <p:spPr/>
        <p:txBody>
          <a:bodyPr/>
          <a:lstStyle/>
          <a:p>
            <a:r>
              <a:rPr lang="en-US"/>
              <a:t>Electronics for Particle Physics Discoveries, Sridhara Dasu, Wisconsin</a:t>
            </a:r>
            <a:endParaRPr lang="en-US" dirty="0"/>
          </a:p>
        </p:txBody>
      </p:sp>
      <p:sp>
        <p:nvSpPr>
          <p:cNvPr id="5" name="Slide Number Placeholder 4"/>
          <p:cNvSpPr>
            <a:spLocks noGrp="1"/>
          </p:cNvSpPr>
          <p:nvPr>
            <p:ph type="sldNum" sz="quarter" idx="12"/>
          </p:nvPr>
        </p:nvSpPr>
        <p:spPr/>
        <p:txBody>
          <a:bodyPr/>
          <a:lstStyle/>
          <a:p>
            <a:fld id="{AB3C1F1C-F708-3F4B-8ECB-6D467F0718B5}" type="slidenum">
              <a:rPr lang="en-US" smtClean="0"/>
              <a:pPr/>
              <a:t>10</a:t>
            </a:fld>
            <a:endParaRPr lang="en-US" dirty="0"/>
          </a:p>
        </p:txBody>
      </p:sp>
      <p:sp>
        <p:nvSpPr>
          <p:cNvPr id="154626" name="Rectangle 2"/>
          <p:cNvSpPr>
            <a:spLocks noGrp="1" noChangeArrowheads="1"/>
          </p:cNvSpPr>
          <p:nvPr>
            <p:ph type="title"/>
          </p:nvPr>
        </p:nvSpPr>
        <p:spPr/>
        <p:txBody>
          <a:bodyPr/>
          <a:lstStyle/>
          <a:p>
            <a:pPr eaLnBrk="1" hangingPunct="1"/>
            <a:r>
              <a:rPr lang="en-US" dirty="0">
                <a:latin typeface="Arial" charset="0"/>
              </a:rPr>
              <a:t> Level 1 Trigger Data</a:t>
            </a:r>
          </a:p>
        </p:txBody>
      </p:sp>
      <p:pic>
        <p:nvPicPr>
          <p:cNvPr id="60419" name="Picture 82" descr="trigdata.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 y="1219200"/>
            <a:ext cx="8728075" cy="5260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7453809"/>
      </p:ext>
    </p:extLst>
  </p:cSld>
  <p:clrMapOvr>
    <a:masterClrMapping/>
  </p:clrMapOvr>
  <p:transition spd="slow" advClick="0" advTm="15000">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27 November 2019</a:t>
            </a:r>
            <a:endParaRPr lang="en-US" dirty="0"/>
          </a:p>
        </p:txBody>
      </p:sp>
      <p:sp>
        <p:nvSpPr>
          <p:cNvPr id="4" name="Footer Placeholder 3"/>
          <p:cNvSpPr>
            <a:spLocks noGrp="1"/>
          </p:cNvSpPr>
          <p:nvPr>
            <p:ph type="ftr" sz="quarter" idx="11"/>
          </p:nvPr>
        </p:nvSpPr>
        <p:spPr/>
        <p:txBody>
          <a:bodyPr/>
          <a:lstStyle/>
          <a:p>
            <a:r>
              <a:rPr lang="en-US"/>
              <a:t>Electronics for Particle Physics Discoveries, Sridhara Dasu, Wisconsin</a:t>
            </a:r>
            <a:endParaRPr lang="en-US" dirty="0"/>
          </a:p>
        </p:txBody>
      </p:sp>
      <p:sp>
        <p:nvSpPr>
          <p:cNvPr id="5" name="Slide Number Placeholder 4"/>
          <p:cNvSpPr>
            <a:spLocks noGrp="1"/>
          </p:cNvSpPr>
          <p:nvPr>
            <p:ph type="sldNum" sz="quarter" idx="12"/>
          </p:nvPr>
        </p:nvSpPr>
        <p:spPr/>
        <p:txBody>
          <a:bodyPr/>
          <a:lstStyle/>
          <a:p>
            <a:fld id="{AB3C1F1C-F708-3F4B-8ECB-6D467F0718B5}" type="slidenum">
              <a:rPr lang="en-US" smtClean="0"/>
              <a:pPr/>
              <a:t>11</a:t>
            </a:fld>
            <a:endParaRPr lang="en-US" dirty="0"/>
          </a:p>
        </p:txBody>
      </p:sp>
      <p:sp>
        <p:nvSpPr>
          <p:cNvPr id="154626" name="Rectangle 2"/>
          <p:cNvSpPr>
            <a:spLocks noGrp="1" noChangeArrowheads="1"/>
          </p:cNvSpPr>
          <p:nvPr>
            <p:ph type="title"/>
          </p:nvPr>
        </p:nvSpPr>
        <p:spPr/>
        <p:txBody>
          <a:bodyPr>
            <a:normAutofit fontScale="90000"/>
          </a:bodyPr>
          <a:lstStyle/>
          <a:p>
            <a:pPr eaLnBrk="1" hangingPunct="1"/>
            <a:r>
              <a:rPr lang="en-US" dirty="0">
                <a:latin typeface="Arial" charset="0"/>
              </a:rPr>
              <a:t>L1 @ LHC: Only Calorimeter &amp; </a:t>
            </a:r>
            <a:r>
              <a:rPr lang="en-US" dirty="0" err="1">
                <a:latin typeface="Arial" charset="0"/>
              </a:rPr>
              <a:t>Muon</a:t>
            </a:r>
            <a:r>
              <a:rPr lang="en-US" dirty="0">
                <a:latin typeface="Arial" charset="0"/>
              </a:rPr>
              <a:t> </a:t>
            </a:r>
            <a:r>
              <a:rPr lang="mr-IN" dirty="0">
                <a:latin typeface="Arial" charset="0"/>
              </a:rPr>
              <a:t>–</a:t>
            </a:r>
            <a:r>
              <a:rPr lang="en-US" dirty="0">
                <a:latin typeface="Arial" charset="0"/>
              </a:rPr>
              <a:t> </a:t>
            </a:r>
            <a:r>
              <a:rPr lang="en-US" dirty="0">
                <a:solidFill>
                  <a:srgbClr val="C00000"/>
                </a:solidFill>
                <a:latin typeface="Arial" charset="0"/>
              </a:rPr>
              <a:t>No Tracker</a:t>
            </a:r>
          </a:p>
        </p:txBody>
      </p:sp>
      <p:pic>
        <p:nvPicPr>
          <p:cNvPr id="61443" name="Picture 3" descr="notracker.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988" y="1676400"/>
            <a:ext cx="9040812" cy="4803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4" name="TextBox 5"/>
          <p:cNvSpPr txBox="1">
            <a:spLocks noChangeArrowheads="1"/>
          </p:cNvSpPr>
          <p:nvPr/>
        </p:nvSpPr>
        <p:spPr bwMode="auto">
          <a:xfrm>
            <a:off x="533400" y="5181600"/>
            <a:ext cx="3048000" cy="1016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charset="0"/>
                <a:ea typeface="ＭＳ Ｐゴシック" charset="0"/>
                <a:cs typeface="ＭＳ Ｐゴシック" charset="0"/>
              </a:defRPr>
            </a:lvl1pPr>
            <a:lvl2pPr marL="37931725" indent="-37474525">
              <a:defRPr sz="2000">
                <a:solidFill>
                  <a:schemeClr val="tx1"/>
                </a:solidFill>
                <a:latin typeface="Times" charset="0"/>
                <a:ea typeface="ＭＳ Ｐゴシック" charset="0"/>
              </a:defRPr>
            </a:lvl2pPr>
            <a:lvl3pPr>
              <a:defRPr sz="2000">
                <a:solidFill>
                  <a:schemeClr val="tx1"/>
                </a:solidFill>
                <a:latin typeface="Times" charset="0"/>
                <a:ea typeface="ＭＳ Ｐゴシック" charset="0"/>
              </a:defRPr>
            </a:lvl3pPr>
            <a:lvl4pPr>
              <a:defRPr sz="2000">
                <a:solidFill>
                  <a:schemeClr val="tx1"/>
                </a:solidFill>
                <a:latin typeface="Times" charset="0"/>
                <a:ea typeface="ＭＳ Ｐゴシック" charset="0"/>
              </a:defRPr>
            </a:lvl4pPr>
            <a:lvl5pPr>
              <a:defRPr sz="2000">
                <a:solidFill>
                  <a:schemeClr val="tx1"/>
                </a:solidFill>
                <a:latin typeface="Times" charset="0"/>
                <a:ea typeface="ＭＳ Ｐゴシック" charset="0"/>
              </a:defRPr>
            </a:lvl5pPr>
            <a:lvl6pPr marL="457200" eaLnBrk="0" fontAlgn="base" hangingPunct="0">
              <a:spcBef>
                <a:spcPct val="0"/>
              </a:spcBef>
              <a:spcAft>
                <a:spcPct val="0"/>
              </a:spcAft>
              <a:defRPr sz="2000">
                <a:solidFill>
                  <a:schemeClr val="tx1"/>
                </a:solidFill>
                <a:latin typeface="Times" charset="0"/>
                <a:ea typeface="ＭＳ Ｐゴシック" charset="0"/>
              </a:defRPr>
            </a:lvl6pPr>
            <a:lvl7pPr marL="914400" eaLnBrk="0" fontAlgn="base" hangingPunct="0">
              <a:spcBef>
                <a:spcPct val="0"/>
              </a:spcBef>
              <a:spcAft>
                <a:spcPct val="0"/>
              </a:spcAft>
              <a:defRPr sz="2000">
                <a:solidFill>
                  <a:schemeClr val="tx1"/>
                </a:solidFill>
                <a:latin typeface="Times" charset="0"/>
                <a:ea typeface="ＭＳ Ｐゴシック" charset="0"/>
              </a:defRPr>
            </a:lvl7pPr>
            <a:lvl8pPr marL="1371600" eaLnBrk="0" fontAlgn="base" hangingPunct="0">
              <a:spcBef>
                <a:spcPct val="0"/>
              </a:spcBef>
              <a:spcAft>
                <a:spcPct val="0"/>
              </a:spcAft>
              <a:defRPr sz="2000">
                <a:solidFill>
                  <a:schemeClr val="tx1"/>
                </a:solidFill>
                <a:latin typeface="Times" charset="0"/>
                <a:ea typeface="ＭＳ Ｐゴシック" charset="0"/>
              </a:defRPr>
            </a:lvl8pPr>
            <a:lvl9pPr marL="1828800" eaLnBrk="0" fontAlgn="base" hangingPunct="0">
              <a:spcBef>
                <a:spcPct val="0"/>
              </a:spcBef>
              <a:spcAft>
                <a:spcPct val="0"/>
              </a:spcAft>
              <a:defRPr sz="2000">
                <a:solidFill>
                  <a:schemeClr val="tx1"/>
                </a:solidFill>
                <a:latin typeface="Times" charset="0"/>
                <a:ea typeface="ＭＳ Ｐゴシック" charset="0"/>
              </a:defRPr>
            </a:lvl9pPr>
          </a:lstStyle>
          <a:p>
            <a:r>
              <a:rPr lang="en-US" dirty="0">
                <a:solidFill>
                  <a:srgbClr val="0000FF"/>
                </a:solidFill>
                <a:latin typeface="Arial" charset="0"/>
                <a:ea typeface="Arial"/>
                <a:cs typeface="Arial" charset="0"/>
              </a:rPr>
              <a:t>Simple Algorithms</a:t>
            </a:r>
          </a:p>
          <a:p>
            <a:endParaRPr lang="en-US" dirty="0">
              <a:solidFill>
                <a:srgbClr val="0000FF"/>
              </a:solidFill>
              <a:latin typeface="Arial" charset="0"/>
              <a:ea typeface="Arial"/>
              <a:cs typeface="Arial" charset="0"/>
            </a:endParaRPr>
          </a:p>
          <a:p>
            <a:r>
              <a:rPr lang="en-US" dirty="0">
                <a:solidFill>
                  <a:srgbClr val="0000FF"/>
                </a:solidFill>
                <a:latin typeface="Arial" charset="0"/>
                <a:ea typeface="Arial"/>
                <a:cs typeface="Arial" charset="0"/>
              </a:rPr>
              <a:t>Small amounts of data</a:t>
            </a:r>
          </a:p>
        </p:txBody>
      </p:sp>
      <p:sp>
        <p:nvSpPr>
          <p:cNvPr id="61445" name="TextBox 6"/>
          <p:cNvSpPr txBox="1">
            <a:spLocks noChangeArrowheads="1"/>
          </p:cNvSpPr>
          <p:nvPr/>
        </p:nvSpPr>
        <p:spPr bwMode="auto">
          <a:xfrm>
            <a:off x="4953000" y="4419600"/>
            <a:ext cx="1600200" cy="19383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charset="0"/>
                <a:ea typeface="ＭＳ Ｐゴシック" charset="0"/>
                <a:cs typeface="ＭＳ Ｐゴシック" charset="0"/>
              </a:defRPr>
            </a:lvl1pPr>
            <a:lvl2pPr marL="37931725" indent="-37474525">
              <a:defRPr sz="2000">
                <a:solidFill>
                  <a:schemeClr val="tx1"/>
                </a:solidFill>
                <a:latin typeface="Times" charset="0"/>
                <a:ea typeface="ＭＳ Ｐゴシック" charset="0"/>
              </a:defRPr>
            </a:lvl2pPr>
            <a:lvl3pPr>
              <a:defRPr sz="2000">
                <a:solidFill>
                  <a:schemeClr val="tx1"/>
                </a:solidFill>
                <a:latin typeface="Times" charset="0"/>
                <a:ea typeface="ＭＳ Ｐゴシック" charset="0"/>
              </a:defRPr>
            </a:lvl3pPr>
            <a:lvl4pPr>
              <a:defRPr sz="2000">
                <a:solidFill>
                  <a:schemeClr val="tx1"/>
                </a:solidFill>
                <a:latin typeface="Times" charset="0"/>
                <a:ea typeface="ＭＳ Ｐゴシック" charset="0"/>
              </a:defRPr>
            </a:lvl4pPr>
            <a:lvl5pPr>
              <a:defRPr sz="2000">
                <a:solidFill>
                  <a:schemeClr val="tx1"/>
                </a:solidFill>
                <a:latin typeface="Times" charset="0"/>
                <a:ea typeface="ＭＳ Ｐゴシック" charset="0"/>
              </a:defRPr>
            </a:lvl5pPr>
            <a:lvl6pPr marL="457200" eaLnBrk="0" fontAlgn="base" hangingPunct="0">
              <a:spcBef>
                <a:spcPct val="0"/>
              </a:spcBef>
              <a:spcAft>
                <a:spcPct val="0"/>
              </a:spcAft>
              <a:defRPr sz="2000">
                <a:solidFill>
                  <a:schemeClr val="tx1"/>
                </a:solidFill>
                <a:latin typeface="Times" charset="0"/>
                <a:ea typeface="ＭＳ Ｐゴシック" charset="0"/>
              </a:defRPr>
            </a:lvl6pPr>
            <a:lvl7pPr marL="914400" eaLnBrk="0" fontAlgn="base" hangingPunct="0">
              <a:spcBef>
                <a:spcPct val="0"/>
              </a:spcBef>
              <a:spcAft>
                <a:spcPct val="0"/>
              </a:spcAft>
              <a:defRPr sz="2000">
                <a:solidFill>
                  <a:schemeClr val="tx1"/>
                </a:solidFill>
                <a:latin typeface="Times" charset="0"/>
                <a:ea typeface="ＭＳ Ｐゴシック" charset="0"/>
              </a:defRPr>
            </a:lvl7pPr>
            <a:lvl8pPr marL="1371600" eaLnBrk="0" fontAlgn="base" hangingPunct="0">
              <a:spcBef>
                <a:spcPct val="0"/>
              </a:spcBef>
              <a:spcAft>
                <a:spcPct val="0"/>
              </a:spcAft>
              <a:defRPr sz="2000">
                <a:solidFill>
                  <a:schemeClr val="tx1"/>
                </a:solidFill>
                <a:latin typeface="Times" charset="0"/>
                <a:ea typeface="ＭＳ Ｐゴシック" charset="0"/>
              </a:defRPr>
            </a:lvl8pPr>
            <a:lvl9pPr marL="1828800" eaLnBrk="0" fontAlgn="base" hangingPunct="0">
              <a:spcBef>
                <a:spcPct val="0"/>
              </a:spcBef>
              <a:spcAft>
                <a:spcPct val="0"/>
              </a:spcAft>
              <a:defRPr sz="2000">
                <a:solidFill>
                  <a:schemeClr val="tx1"/>
                </a:solidFill>
                <a:latin typeface="Times" charset="0"/>
                <a:ea typeface="ＭＳ Ｐゴシック" charset="0"/>
              </a:defRPr>
            </a:lvl9pPr>
          </a:lstStyle>
          <a:p>
            <a:r>
              <a:rPr lang="en-US" dirty="0">
                <a:solidFill>
                  <a:srgbClr val="0000FF"/>
                </a:solidFill>
                <a:latin typeface="Arial" charset="0"/>
                <a:ea typeface="Arial"/>
                <a:cs typeface="Arial" charset="0"/>
              </a:rPr>
              <a:t>Complex</a:t>
            </a:r>
            <a:br>
              <a:rPr lang="en-US" dirty="0">
                <a:solidFill>
                  <a:srgbClr val="0000FF"/>
                </a:solidFill>
                <a:latin typeface="Arial" charset="0"/>
                <a:ea typeface="Arial"/>
                <a:cs typeface="Arial" charset="0"/>
              </a:rPr>
            </a:br>
            <a:r>
              <a:rPr lang="en-US" dirty="0">
                <a:solidFill>
                  <a:srgbClr val="0000FF"/>
                </a:solidFill>
                <a:latin typeface="Arial" charset="0"/>
                <a:ea typeface="Arial"/>
                <a:cs typeface="Arial" charset="0"/>
              </a:rPr>
              <a:t>Algorithms</a:t>
            </a:r>
          </a:p>
          <a:p>
            <a:endParaRPr lang="en-US" dirty="0">
              <a:solidFill>
                <a:srgbClr val="0000FF"/>
              </a:solidFill>
              <a:latin typeface="Arial" charset="0"/>
              <a:ea typeface="Arial"/>
              <a:cs typeface="Arial" charset="0"/>
            </a:endParaRPr>
          </a:p>
          <a:p>
            <a:r>
              <a:rPr lang="en-US" dirty="0">
                <a:solidFill>
                  <a:srgbClr val="0000FF"/>
                </a:solidFill>
                <a:latin typeface="Arial" charset="0"/>
                <a:ea typeface="Arial"/>
                <a:cs typeface="Arial" charset="0"/>
              </a:rPr>
              <a:t>Huge</a:t>
            </a:r>
            <a:br>
              <a:rPr lang="en-US" dirty="0">
                <a:solidFill>
                  <a:srgbClr val="0000FF"/>
                </a:solidFill>
                <a:latin typeface="Arial" charset="0"/>
                <a:ea typeface="Arial"/>
                <a:cs typeface="Arial" charset="0"/>
              </a:rPr>
            </a:br>
            <a:r>
              <a:rPr lang="en-US" dirty="0">
                <a:solidFill>
                  <a:srgbClr val="0000FF"/>
                </a:solidFill>
                <a:latin typeface="Arial" charset="0"/>
                <a:ea typeface="Arial"/>
                <a:cs typeface="Arial" charset="0"/>
              </a:rPr>
              <a:t>amounts of</a:t>
            </a:r>
            <a:br>
              <a:rPr lang="en-US" dirty="0">
                <a:solidFill>
                  <a:srgbClr val="0000FF"/>
                </a:solidFill>
                <a:latin typeface="Arial" charset="0"/>
                <a:ea typeface="Arial"/>
                <a:cs typeface="Arial" charset="0"/>
              </a:rPr>
            </a:br>
            <a:r>
              <a:rPr lang="en-US" dirty="0">
                <a:solidFill>
                  <a:srgbClr val="0000FF"/>
                </a:solidFill>
                <a:latin typeface="Arial" charset="0"/>
                <a:ea typeface="Arial"/>
                <a:cs typeface="Arial" charset="0"/>
              </a:rPr>
              <a:t>data</a:t>
            </a:r>
          </a:p>
        </p:txBody>
      </p:sp>
      <p:sp>
        <p:nvSpPr>
          <p:cNvPr id="61446" name="TextBox 7"/>
          <p:cNvSpPr txBox="1">
            <a:spLocks noChangeArrowheads="1"/>
          </p:cNvSpPr>
          <p:nvPr/>
        </p:nvSpPr>
        <p:spPr bwMode="auto">
          <a:xfrm>
            <a:off x="533400" y="968514"/>
            <a:ext cx="6257793"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charset="0"/>
                <a:ea typeface="ＭＳ Ｐゴシック" charset="0"/>
                <a:cs typeface="ＭＳ Ｐゴシック" charset="0"/>
              </a:defRPr>
            </a:lvl1pPr>
            <a:lvl2pPr marL="37931725" indent="-37474525">
              <a:defRPr sz="2000">
                <a:solidFill>
                  <a:schemeClr val="tx1"/>
                </a:solidFill>
                <a:latin typeface="Times" charset="0"/>
                <a:ea typeface="ＭＳ Ｐゴシック" charset="0"/>
              </a:defRPr>
            </a:lvl2pPr>
            <a:lvl3pPr>
              <a:defRPr sz="2000">
                <a:solidFill>
                  <a:schemeClr val="tx1"/>
                </a:solidFill>
                <a:latin typeface="Times" charset="0"/>
                <a:ea typeface="ＭＳ Ｐゴシック" charset="0"/>
              </a:defRPr>
            </a:lvl3pPr>
            <a:lvl4pPr>
              <a:defRPr sz="2000">
                <a:solidFill>
                  <a:schemeClr val="tx1"/>
                </a:solidFill>
                <a:latin typeface="Times" charset="0"/>
                <a:ea typeface="ＭＳ Ｐゴシック" charset="0"/>
              </a:defRPr>
            </a:lvl4pPr>
            <a:lvl5pPr>
              <a:defRPr sz="2000">
                <a:solidFill>
                  <a:schemeClr val="tx1"/>
                </a:solidFill>
                <a:latin typeface="Times" charset="0"/>
                <a:ea typeface="ＭＳ Ｐゴシック" charset="0"/>
              </a:defRPr>
            </a:lvl5pPr>
            <a:lvl6pPr marL="457200" eaLnBrk="0" fontAlgn="base" hangingPunct="0">
              <a:spcBef>
                <a:spcPct val="0"/>
              </a:spcBef>
              <a:spcAft>
                <a:spcPct val="0"/>
              </a:spcAft>
              <a:defRPr sz="2000">
                <a:solidFill>
                  <a:schemeClr val="tx1"/>
                </a:solidFill>
                <a:latin typeface="Times" charset="0"/>
                <a:ea typeface="ＭＳ Ｐゴシック" charset="0"/>
              </a:defRPr>
            </a:lvl6pPr>
            <a:lvl7pPr marL="914400" eaLnBrk="0" fontAlgn="base" hangingPunct="0">
              <a:spcBef>
                <a:spcPct val="0"/>
              </a:spcBef>
              <a:spcAft>
                <a:spcPct val="0"/>
              </a:spcAft>
              <a:defRPr sz="2000">
                <a:solidFill>
                  <a:schemeClr val="tx1"/>
                </a:solidFill>
                <a:latin typeface="Times" charset="0"/>
                <a:ea typeface="ＭＳ Ｐゴシック" charset="0"/>
              </a:defRPr>
            </a:lvl7pPr>
            <a:lvl8pPr marL="1371600" eaLnBrk="0" fontAlgn="base" hangingPunct="0">
              <a:spcBef>
                <a:spcPct val="0"/>
              </a:spcBef>
              <a:spcAft>
                <a:spcPct val="0"/>
              </a:spcAft>
              <a:defRPr sz="2000">
                <a:solidFill>
                  <a:schemeClr val="tx1"/>
                </a:solidFill>
                <a:latin typeface="Times" charset="0"/>
                <a:ea typeface="ＭＳ Ｐゴシック" charset="0"/>
              </a:defRPr>
            </a:lvl8pPr>
            <a:lvl9pPr marL="1828800" eaLnBrk="0" fontAlgn="base" hangingPunct="0">
              <a:spcBef>
                <a:spcPct val="0"/>
              </a:spcBef>
              <a:spcAft>
                <a:spcPct val="0"/>
              </a:spcAft>
              <a:defRPr sz="2000">
                <a:solidFill>
                  <a:schemeClr val="tx1"/>
                </a:solidFill>
                <a:latin typeface="Times" charset="0"/>
                <a:ea typeface="ＭＳ Ｐゴシック" charset="0"/>
              </a:defRPr>
            </a:lvl9pPr>
          </a:lstStyle>
          <a:p>
            <a:r>
              <a:rPr lang="en-US" dirty="0">
                <a:solidFill>
                  <a:srgbClr val="008000"/>
                </a:solidFill>
                <a:latin typeface="Arial" charset="0"/>
                <a:ea typeface="Arial"/>
                <a:cs typeface="Arial" charset="0"/>
              </a:rPr>
              <a:t>High Occupancy in high granularity tracking detectors</a:t>
            </a:r>
          </a:p>
          <a:p>
            <a:r>
              <a:rPr lang="en-US" dirty="0">
                <a:solidFill>
                  <a:srgbClr val="008000"/>
                </a:solidFill>
                <a:latin typeface="Arial" charset="0"/>
                <a:ea typeface="Arial"/>
                <a:cs typeface="Arial" charset="0"/>
              </a:rPr>
              <a:t>New tracker and track trigger envisioned for HL-LHC</a:t>
            </a:r>
          </a:p>
        </p:txBody>
      </p:sp>
    </p:spTree>
    <p:extLst>
      <p:ext uri="{BB962C8B-B14F-4D97-AF65-F5344CB8AC3E}">
        <p14:creationId xmlns:p14="http://schemas.microsoft.com/office/powerpoint/2010/main" val="493023376"/>
      </p:ext>
    </p:extLst>
  </p:cSld>
  <p:clrMapOvr>
    <a:masterClrMapping/>
  </p:clrMapOvr>
  <p:transition spd="slow" advClick="0" advTm="15000">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Scintillator Signal</a:t>
            </a:r>
          </a:p>
        </p:txBody>
      </p:sp>
      <p:sp>
        <p:nvSpPr>
          <p:cNvPr id="4" name="Content Placeholder 3"/>
          <p:cNvSpPr>
            <a:spLocks noGrp="1"/>
          </p:cNvSpPr>
          <p:nvPr>
            <p:ph idx="1"/>
          </p:nvPr>
        </p:nvSpPr>
        <p:spPr/>
        <p:txBody>
          <a:bodyPr>
            <a:normAutofit/>
          </a:bodyPr>
          <a:lstStyle/>
          <a:p>
            <a:r>
              <a:rPr lang="en-US" dirty="0">
                <a:solidFill>
                  <a:srgbClr val="0000FF"/>
                </a:solidFill>
              </a:rPr>
              <a:t>Photomultiplier serves as the amplifier</a:t>
            </a:r>
          </a:p>
          <a:p>
            <a:r>
              <a:rPr lang="en-US" dirty="0">
                <a:solidFill>
                  <a:srgbClr val="0000FF"/>
                </a:solidFill>
              </a:rPr>
              <a:t>Measure if pulse height is over a threshold</a:t>
            </a:r>
          </a:p>
          <a:p>
            <a:endParaRPr lang="en-US" dirty="0">
              <a:solidFill>
                <a:srgbClr val="0000FF"/>
              </a:solidFill>
            </a:endParaRPr>
          </a:p>
        </p:txBody>
      </p:sp>
      <p:pic>
        <p:nvPicPr>
          <p:cNvPr id="3" name="Content Placeholder 5" descr="Scintillator_readout_spieler.png"/>
          <p:cNvPicPr>
            <a:picLocks noChangeAspect="1"/>
          </p:cNvPicPr>
          <p:nvPr/>
        </p:nvPicPr>
        <p:blipFill>
          <a:blip r:embed="rId2"/>
          <a:stretch>
            <a:fillRect/>
          </a:stretch>
        </p:blipFill>
        <p:spPr>
          <a:xfrm>
            <a:off x="20411" y="1816864"/>
            <a:ext cx="9142036" cy="3575714"/>
          </a:xfrm>
          <a:prstGeom prst="rect">
            <a:avLst/>
          </a:prstGeom>
        </p:spPr>
      </p:pic>
      <p:sp>
        <p:nvSpPr>
          <p:cNvPr id="5" name="TextBox 4"/>
          <p:cNvSpPr txBox="1"/>
          <p:nvPr/>
        </p:nvSpPr>
        <p:spPr>
          <a:xfrm>
            <a:off x="5029200" y="4935379"/>
            <a:ext cx="4002657" cy="246221"/>
          </a:xfrm>
          <a:prstGeom prst="rect">
            <a:avLst/>
          </a:prstGeom>
          <a:noFill/>
        </p:spPr>
        <p:txBody>
          <a:bodyPr wrap="square" rtlCol="0">
            <a:spAutoFit/>
          </a:bodyPr>
          <a:lstStyle/>
          <a:p>
            <a:r>
              <a:rPr lang="en-US" sz="1000" dirty="0">
                <a:latin typeface="Times New Roman"/>
                <a:ea typeface="Arial"/>
                <a:cs typeface="Arial"/>
              </a:rPr>
              <a:t>from H. </a:t>
            </a:r>
            <a:r>
              <a:rPr lang="en-US" sz="1000" dirty="0" err="1">
                <a:latin typeface="Times New Roman"/>
                <a:ea typeface="Arial"/>
                <a:cs typeface="Arial"/>
              </a:rPr>
              <a:t>Spieler</a:t>
            </a:r>
            <a:r>
              <a:rPr lang="en-US" sz="1000" dirty="0">
                <a:latin typeface="Times New Roman"/>
                <a:ea typeface="Arial"/>
                <a:cs typeface="Arial"/>
              </a:rPr>
              <a:t>  “Analog and Digital Electronics for Detectors”</a:t>
            </a:r>
            <a:endParaRPr lang="en-GB" sz="1000" dirty="0">
              <a:latin typeface="Times New Roman"/>
              <a:ea typeface="Arial"/>
              <a:cs typeface="Arial"/>
            </a:endParaRPr>
          </a:p>
        </p:txBody>
      </p:sp>
      <p:sp>
        <p:nvSpPr>
          <p:cNvPr id="6" name="Date Placeholder 5">
            <a:extLst>
              <a:ext uri="{FF2B5EF4-FFF2-40B4-BE49-F238E27FC236}">
                <a16:creationId xmlns:a16="http://schemas.microsoft.com/office/drawing/2014/main" id="{FA5ADC1A-9605-414D-9A17-A06C3E25EE7E}"/>
              </a:ext>
            </a:extLst>
          </p:cNvPr>
          <p:cNvSpPr>
            <a:spLocks noGrp="1"/>
          </p:cNvSpPr>
          <p:nvPr>
            <p:ph type="dt" sz="half" idx="10"/>
          </p:nvPr>
        </p:nvSpPr>
        <p:spPr/>
        <p:txBody>
          <a:bodyPr/>
          <a:lstStyle/>
          <a:p>
            <a:r>
              <a:rPr lang="en-US"/>
              <a:t>27 November 2019</a:t>
            </a:r>
          </a:p>
        </p:txBody>
      </p:sp>
      <p:sp>
        <p:nvSpPr>
          <p:cNvPr id="7" name="Footer Placeholder 6">
            <a:extLst>
              <a:ext uri="{FF2B5EF4-FFF2-40B4-BE49-F238E27FC236}">
                <a16:creationId xmlns:a16="http://schemas.microsoft.com/office/drawing/2014/main" id="{C6F6F3C7-E5E7-4845-8216-E8D2F066E69F}"/>
              </a:ext>
            </a:extLst>
          </p:cNvPr>
          <p:cNvSpPr>
            <a:spLocks noGrp="1"/>
          </p:cNvSpPr>
          <p:nvPr>
            <p:ph type="ftr" sz="quarter" idx="11"/>
          </p:nvPr>
        </p:nvSpPr>
        <p:spPr/>
        <p:txBody>
          <a:bodyPr/>
          <a:lstStyle/>
          <a:p>
            <a:r>
              <a:rPr lang="en-US"/>
              <a:t>Electronics for Particle Physics Discoveries, Sridhara Dasu, Wisconsin</a:t>
            </a:r>
            <a:endParaRPr lang="en-US" dirty="0"/>
          </a:p>
        </p:txBody>
      </p:sp>
      <p:sp>
        <p:nvSpPr>
          <p:cNvPr id="8" name="Slide Number Placeholder 7">
            <a:extLst>
              <a:ext uri="{FF2B5EF4-FFF2-40B4-BE49-F238E27FC236}">
                <a16:creationId xmlns:a16="http://schemas.microsoft.com/office/drawing/2014/main" id="{A3702A9C-E797-274A-8BEB-18987F46161F}"/>
              </a:ext>
            </a:extLst>
          </p:cNvPr>
          <p:cNvSpPr>
            <a:spLocks noGrp="1"/>
          </p:cNvSpPr>
          <p:nvPr>
            <p:ph type="sldNum" sz="quarter" idx="12"/>
          </p:nvPr>
        </p:nvSpPr>
        <p:spPr/>
        <p:txBody>
          <a:bodyPr/>
          <a:lstStyle/>
          <a:p>
            <a:fld id="{2A9B6F24-B152-E34C-9FEA-21E4BFD4CBE1}" type="slidenum">
              <a:rPr lang="en-US" smtClean="0"/>
              <a:pPr/>
              <a:t>12</a:t>
            </a:fld>
            <a:endParaRPr lang="en-US"/>
          </a:p>
        </p:txBody>
      </p:sp>
    </p:spTree>
    <p:extLst>
      <p:ext uri="{BB962C8B-B14F-4D97-AF65-F5344CB8AC3E}">
        <p14:creationId xmlns:p14="http://schemas.microsoft.com/office/powerpoint/2010/main" val="3486404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879ADF0-11BE-644F-8C81-5B24EA001CD4}"/>
              </a:ext>
            </a:extLst>
          </p:cNvPr>
          <p:cNvSpPr>
            <a:spLocks noGrp="1"/>
          </p:cNvSpPr>
          <p:nvPr>
            <p:ph type="dt" sz="half" idx="10"/>
          </p:nvPr>
        </p:nvSpPr>
        <p:spPr/>
        <p:txBody>
          <a:bodyPr/>
          <a:lstStyle/>
          <a:p>
            <a:r>
              <a:rPr lang="en-US"/>
              <a:t>27 November 2019</a:t>
            </a:r>
          </a:p>
        </p:txBody>
      </p:sp>
      <p:sp>
        <p:nvSpPr>
          <p:cNvPr id="7" name="Footer Placeholder 6">
            <a:extLst>
              <a:ext uri="{FF2B5EF4-FFF2-40B4-BE49-F238E27FC236}">
                <a16:creationId xmlns:a16="http://schemas.microsoft.com/office/drawing/2014/main" id="{4FD503E1-10DB-574B-B5E8-30DE48DD62F9}"/>
              </a:ext>
            </a:extLst>
          </p:cNvPr>
          <p:cNvSpPr>
            <a:spLocks noGrp="1"/>
          </p:cNvSpPr>
          <p:nvPr>
            <p:ph type="ftr" sz="quarter" idx="11"/>
          </p:nvPr>
        </p:nvSpPr>
        <p:spPr/>
        <p:txBody>
          <a:bodyPr/>
          <a:lstStyle/>
          <a:p>
            <a:r>
              <a:rPr lang="en-US"/>
              <a:t>Electronics for Particle Physics Discoveries, Sridhara Dasu, Wisconsin</a:t>
            </a:r>
            <a:endParaRPr lang="en-US" dirty="0"/>
          </a:p>
        </p:txBody>
      </p:sp>
      <p:sp>
        <p:nvSpPr>
          <p:cNvPr id="8" name="Slide Number Placeholder 7">
            <a:extLst>
              <a:ext uri="{FF2B5EF4-FFF2-40B4-BE49-F238E27FC236}">
                <a16:creationId xmlns:a16="http://schemas.microsoft.com/office/drawing/2014/main" id="{E4EA64CA-65F7-EF47-8BED-187497357F61}"/>
              </a:ext>
            </a:extLst>
          </p:cNvPr>
          <p:cNvSpPr>
            <a:spLocks noGrp="1"/>
          </p:cNvSpPr>
          <p:nvPr>
            <p:ph type="sldNum" sz="quarter" idx="12"/>
          </p:nvPr>
        </p:nvSpPr>
        <p:spPr/>
        <p:txBody>
          <a:bodyPr/>
          <a:lstStyle/>
          <a:p>
            <a:fld id="{2A9B6F24-B152-E34C-9FEA-21E4BFD4CBE1}" type="slidenum">
              <a:rPr lang="en-US" smtClean="0"/>
              <a:pPr/>
              <a:t>13</a:t>
            </a:fld>
            <a:endParaRPr lang="en-US"/>
          </a:p>
        </p:txBody>
      </p:sp>
      <p:sp>
        <p:nvSpPr>
          <p:cNvPr id="2" name="Title 1"/>
          <p:cNvSpPr>
            <a:spLocks noGrp="1"/>
          </p:cNvSpPr>
          <p:nvPr>
            <p:ph type="title"/>
          </p:nvPr>
        </p:nvSpPr>
        <p:spPr>
          <a:xfrm>
            <a:off x="0" y="8256"/>
            <a:ext cx="7359805" cy="845736"/>
          </a:xfrm>
        </p:spPr>
        <p:txBody>
          <a:bodyPr>
            <a:normAutofit/>
          </a:bodyPr>
          <a:lstStyle/>
          <a:p>
            <a:r>
              <a:rPr lang="en-US" sz="2800" dirty="0"/>
              <a:t>Many Steps of Processing Before Readout!</a:t>
            </a:r>
          </a:p>
        </p:txBody>
      </p:sp>
      <p:sp>
        <p:nvSpPr>
          <p:cNvPr id="88" name="Line 3"/>
          <p:cNvSpPr>
            <a:spLocks noChangeShapeType="1"/>
          </p:cNvSpPr>
          <p:nvPr/>
        </p:nvSpPr>
        <p:spPr bwMode="auto">
          <a:xfrm>
            <a:off x="3860800" y="1005705"/>
            <a:ext cx="0" cy="104775"/>
          </a:xfrm>
          <a:prstGeom prst="line">
            <a:avLst/>
          </a:prstGeom>
          <a:noFill/>
          <a:ln w="253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89" name="AutoShape 4"/>
          <p:cNvSpPr>
            <a:spLocks noChangeArrowheads="1"/>
          </p:cNvSpPr>
          <p:nvPr/>
        </p:nvSpPr>
        <p:spPr bwMode="auto">
          <a:xfrm rot="10800000" flipH="1">
            <a:off x="3573463" y="1120005"/>
            <a:ext cx="574675" cy="247650"/>
          </a:xfrm>
          <a:prstGeom prst="triangle">
            <a:avLst>
              <a:gd name="adj" fmla="val 49995"/>
            </a:avLst>
          </a:prstGeom>
          <a:solidFill>
            <a:schemeClr val="bg1"/>
          </a:solidFill>
          <a:ln w="25399">
            <a:solidFill>
              <a:schemeClr val="tx1"/>
            </a:solidFill>
            <a:miter lim="800000"/>
            <a:headEnd/>
            <a:tailEnd/>
          </a:ln>
        </p:spPr>
        <p:txBody>
          <a:bodyPr wrap="none" anchor="ctr"/>
          <a:lstStyle/>
          <a:p>
            <a:endParaRPr lang="en-GB" dirty="0">
              <a:latin typeface="Times New Roman"/>
              <a:ea typeface="Arial"/>
              <a:cs typeface="Arial"/>
            </a:endParaRPr>
          </a:p>
        </p:txBody>
      </p:sp>
      <p:sp>
        <p:nvSpPr>
          <p:cNvPr id="90" name="Rectangle 5"/>
          <p:cNvSpPr>
            <a:spLocks noChangeArrowheads="1"/>
          </p:cNvSpPr>
          <p:nvPr/>
        </p:nvSpPr>
        <p:spPr bwMode="auto">
          <a:xfrm>
            <a:off x="3471863" y="697730"/>
            <a:ext cx="777875" cy="298450"/>
          </a:xfrm>
          <a:prstGeom prst="rect">
            <a:avLst/>
          </a:prstGeom>
          <a:solidFill>
            <a:srgbClr val="CCFF66"/>
          </a:solidFill>
          <a:ln w="25399">
            <a:solidFill>
              <a:schemeClr val="tx1"/>
            </a:solidFill>
            <a:miter lim="800000"/>
            <a:headEnd/>
            <a:tailEnd/>
          </a:ln>
        </p:spPr>
        <p:txBody>
          <a:bodyPr wrap="none" anchor="ctr"/>
          <a:lstStyle/>
          <a:p>
            <a:endParaRPr lang="en-GB" dirty="0">
              <a:latin typeface="Times New Roman"/>
              <a:ea typeface="Arial"/>
              <a:cs typeface="Arial"/>
            </a:endParaRPr>
          </a:p>
        </p:txBody>
      </p:sp>
      <p:sp>
        <p:nvSpPr>
          <p:cNvPr id="91" name="Rectangle 6"/>
          <p:cNvSpPr>
            <a:spLocks noChangeArrowheads="1"/>
          </p:cNvSpPr>
          <p:nvPr/>
        </p:nvSpPr>
        <p:spPr bwMode="auto">
          <a:xfrm>
            <a:off x="3167063" y="1489893"/>
            <a:ext cx="1387475" cy="352425"/>
          </a:xfrm>
          <a:prstGeom prst="rect">
            <a:avLst/>
          </a:prstGeom>
          <a:solidFill>
            <a:schemeClr val="bg1"/>
          </a:solidFill>
          <a:ln w="25399">
            <a:solidFill>
              <a:schemeClr val="tx1"/>
            </a:solidFill>
            <a:miter lim="800000"/>
            <a:headEnd/>
            <a:tailEnd/>
          </a:ln>
        </p:spPr>
        <p:txBody>
          <a:bodyPr wrap="none" anchor="ctr"/>
          <a:lstStyle/>
          <a:p>
            <a:endParaRPr lang="en-GB" dirty="0">
              <a:latin typeface="Times New Roman"/>
              <a:ea typeface="Arial"/>
              <a:cs typeface="Arial"/>
            </a:endParaRPr>
          </a:p>
        </p:txBody>
      </p:sp>
      <p:sp>
        <p:nvSpPr>
          <p:cNvPr id="92" name="Line 7"/>
          <p:cNvSpPr>
            <a:spLocks noChangeShapeType="1"/>
          </p:cNvSpPr>
          <p:nvPr/>
        </p:nvSpPr>
        <p:spPr bwMode="auto">
          <a:xfrm>
            <a:off x="3251200" y="1534343"/>
            <a:ext cx="0" cy="263525"/>
          </a:xfrm>
          <a:prstGeom prst="line">
            <a:avLst/>
          </a:prstGeom>
          <a:noFill/>
          <a:ln w="126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93" name="Line 8"/>
          <p:cNvSpPr>
            <a:spLocks noChangeShapeType="1"/>
          </p:cNvSpPr>
          <p:nvPr/>
        </p:nvSpPr>
        <p:spPr bwMode="auto">
          <a:xfrm>
            <a:off x="3251200" y="1797868"/>
            <a:ext cx="1219200" cy="0"/>
          </a:xfrm>
          <a:prstGeom prst="line">
            <a:avLst/>
          </a:prstGeom>
          <a:noFill/>
          <a:ln w="126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94" name="Line 9"/>
          <p:cNvSpPr>
            <a:spLocks noChangeShapeType="1"/>
          </p:cNvSpPr>
          <p:nvPr/>
        </p:nvSpPr>
        <p:spPr bwMode="auto">
          <a:xfrm>
            <a:off x="3860800" y="1375593"/>
            <a:ext cx="0" cy="106362"/>
          </a:xfrm>
          <a:prstGeom prst="line">
            <a:avLst/>
          </a:prstGeom>
          <a:noFill/>
          <a:ln w="253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95" name="Rectangle 10"/>
          <p:cNvSpPr>
            <a:spLocks noChangeArrowheads="1"/>
          </p:cNvSpPr>
          <p:nvPr/>
        </p:nvSpPr>
        <p:spPr bwMode="auto">
          <a:xfrm>
            <a:off x="5059363" y="1078730"/>
            <a:ext cx="1199046" cy="400752"/>
          </a:xfrm>
          <a:prstGeom prst="rect">
            <a:avLst/>
          </a:prstGeom>
          <a:noFill/>
          <a:ln w="9525">
            <a:noFill/>
            <a:miter lim="800000"/>
            <a:headEnd/>
            <a:tailEnd/>
          </a:ln>
        </p:spPr>
        <p:txBody>
          <a:bodyPr wrap="none" lIns="92075" tIns="46038" rIns="92075" bIns="46038">
            <a:spAutoFit/>
          </a:bodyPr>
          <a:lstStyle/>
          <a:p>
            <a:pPr eaLnBrk="0" hangingPunct="0"/>
            <a:r>
              <a:rPr lang="en-US" sz="2000" dirty="0">
                <a:latin typeface="Times New Roman"/>
                <a:ea typeface="Arial"/>
                <a:cs typeface="Arial"/>
              </a:rPr>
              <a:t>Amplifier</a:t>
            </a:r>
          </a:p>
        </p:txBody>
      </p:sp>
      <p:sp>
        <p:nvSpPr>
          <p:cNvPr id="96" name="Rectangle 11"/>
          <p:cNvSpPr>
            <a:spLocks noChangeArrowheads="1"/>
          </p:cNvSpPr>
          <p:nvPr/>
        </p:nvSpPr>
        <p:spPr bwMode="auto">
          <a:xfrm>
            <a:off x="5059363" y="1469255"/>
            <a:ext cx="750205" cy="400752"/>
          </a:xfrm>
          <a:prstGeom prst="rect">
            <a:avLst/>
          </a:prstGeom>
          <a:noFill/>
          <a:ln w="9525">
            <a:noFill/>
            <a:miter lim="800000"/>
            <a:headEnd/>
            <a:tailEnd/>
          </a:ln>
        </p:spPr>
        <p:txBody>
          <a:bodyPr wrap="none" lIns="92075" tIns="46038" rIns="92075" bIns="46038">
            <a:spAutoFit/>
          </a:bodyPr>
          <a:lstStyle/>
          <a:p>
            <a:pPr eaLnBrk="0" hangingPunct="0"/>
            <a:r>
              <a:rPr lang="en-US" sz="2000" dirty="0">
                <a:latin typeface="Times New Roman"/>
                <a:ea typeface="Arial"/>
                <a:cs typeface="Arial"/>
              </a:rPr>
              <a:t>Filter</a:t>
            </a:r>
          </a:p>
        </p:txBody>
      </p:sp>
      <p:sp>
        <p:nvSpPr>
          <p:cNvPr id="97" name="Line 12"/>
          <p:cNvSpPr>
            <a:spLocks noChangeShapeType="1"/>
          </p:cNvSpPr>
          <p:nvPr/>
        </p:nvSpPr>
        <p:spPr bwMode="auto">
          <a:xfrm>
            <a:off x="3251200" y="1586730"/>
            <a:ext cx="711200" cy="0"/>
          </a:xfrm>
          <a:prstGeom prst="line">
            <a:avLst/>
          </a:prstGeom>
          <a:noFill/>
          <a:ln w="253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98" name="Arc 13"/>
          <p:cNvSpPr>
            <a:spLocks/>
          </p:cNvSpPr>
          <p:nvPr/>
        </p:nvSpPr>
        <p:spPr bwMode="auto">
          <a:xfrm>
            <a:off x="3962400" y="1588318"/>
            <a:ext cx="407988" cy="157162"/>
          </a:xfrm>
          <a:custGeom>
            <a:avLst/>
            <a:gdLst>
              <a:gd name="T0" fmla="*/ 0 w 21712"/>
              <a:gd name="T1" fmla="*/ 0 h 21600"/>
              <a:gd name="T2" fmla="*/ 407988 w 21712"/>
              <a:gd name="T3" fmla="*/ 157162 h 21600"/>
              <a:gd name="T4" fmla="*/ 2105 w 21712"/>
              <a:gd name="T5" fmla="*/ 157162 h 21600"/>
              <a:gd name="T6" fmla="*/ 0 60000 65536"/>
              <a:gd name="T7" fmla="*/ 0 60000 65536"/>
              <a:gd name="T8" fmla="*/ 0 60000 65536"/>
              <a:gd name="T9" fmla="*/ 0 w 21712"/>
              <a:gd name="T10" fmla="*/ 0 h 21600"/>
              <a:gd name="T11" fmla="*/ 21712 w 21712"/>
              <a:gd name="T12" fmla="*/ 21600 h 21600"/>
            </a:gdLst>
            <a:ahLst/>
            <a:cxnLst>
              <a:cxn ang="T6">
                <a:pos x="T0" y="T1"/>
              </a:cxn>
              <a:cxn ang="T7">
                <a:pos x="T2" y="T3"/>
              </a:cxn>
              <a:cxn ang="T8">
                <a:pos x="T4" y="T5"/>
              </a:cxn>
            </a:cxnLst>
            <a:rect l="T9" t="T10" r="T11" b="T12"/>
            <a:pathLst>
              <a:path w="21712" h="21600" fill="none" extrusionOk="0">
                <a:moveTo>
                  <a:pt x="0" y="0"/>
                </a:moveTo>
                <a:cubicBezTo>
                  <a:pt x="37" y="0"/>
                  <a:pt x="74" y="-1"/>
                  <a:pt x="112" y="-1"/>
                </a:cubicBezTo>
                <a:cubicBezTo>
                  <a:pt x="12041" y="-1"/>
                  <a:pt x="21712" y="9670"/>
                  <a:pt x="21712" y="21600"/>
                </a:cubicBezTo>
              </a:path>
              <a:path w="21712" h="21600" stroke="0" extrusionOk="0">
                <a:moveTo>
                  <a:pt x="0" y="0"/>
                </a:moveTo>
                <a:cubicBezTo>
                  <a:pt x="37" y="0"/>
                  <a:pt x="74" y="-1"/>
                  <a:pt x="112" y="-1"/>
                </a:cubicBezTo>
                <a:cubicBezTo>
                  <a:pt x="12041" y="-1"/>
                  <a:pt x="21712" y="9670"/>
                  <a:pt x="21712" y="21600"/>
                </a:cubicBezTo>
                <a:lnTo>
                  <a:pt x="112" y="21600"/>
                </a:lnTo>
                <a:close/>
              </a:path>
            </a:pathLst>
          </a:custGeom>
          <a:noFill/>
          <a:ln w="25399" cap="rnd">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99" name="Rectangle 14"/>
          <p:cNvSpPr>
            <a:spLocks noChangeArrowheads="1"/>
          </p:cNvSpPr>
          <p:nvPr/>
        </p:nvSpPr>
        <p:spPr bwMode="auto">
          <a:xfrm>
            <a:off x="3167063" y="1964555"/>
            <a:ext cx="1387475" cy="352425"/>
          </a:xfrm>
          <a:prstGeom prst="rect">
            <a:avLst/>
          </a:prstGeom>
          <a:solidFill>
            <a:schemeClr val="bg1"/>
          </a:solidFill>
          <a:ln w="25399">
            <a:solidFill>
              <a:schemeClr val="tx1"/>
            </a:solidFill>
            <a:miter lim="800000"/>
            <a:headEnd/>
            <a:tailEnd/>
          </a:ln>
        </p:spPr>
        <p:txBody>
          <a:bodyPr wrap="none" anchor="ctr"/>
          <a:lstStyle/>
          <a:p>
            <a:endParaRPr lang="en-GB" dirty="0">
              <a:latin typeface="Times New Roman"/>
              <a:ea typeface="Arial"/>
              <a:cs typeface="Arial"/>
            </a:endParaRPr>
          </a:p>
        </p:txBody>
      </p:sp>
      <p:sp>
        <p:nvSpPr>
          <p:cNvPr id="100" name="Line 15"/>
          <p:cNvSpPr>
            <a:spLocks noChangeShapeType="1"/>
          </p:cNvSpPr>
          <p:nvPr/>
        </p:nvSpPr>
        <p:spPr bwMode="auto">
          <a:xfrm>
            <a:off x="3251200" y="2009005"/>
            <a:ext cx="0" cy="263525"/>
          </a:xfrm>
          <a:prstGeom prst="line">
            <a:avLst/>
          </a:prstGeom>
          <a:noFill/>
          <a:ln w="126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101" name="Line 16"/>
          <p:cNvSpPr>
            <a:spLocks noChangeShapeType="1"/>
          </p:cNvSpPr>
          <p:nvPr/>
        </p:nvSpPr>
        <p:spPr bwMode="auto">
          <a:xfrm>
            <a:off x="3251200" y="2272530"/>
            <a:ext cx="1219200" cy="0"/>
          </a:xfrm>
          <a:prstGeom prst="line">
            <a:avLst/>
          </a:prstGeom>
          <a:noFill/>
          <a:ln w="126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102" name="Line 17"/>
          <p:cNvSpPr>
            <a:spLocks noChangeShapeType="1"/>
          </p:cNvSpPr>
          <p:nvPr/>
        </p:nvSpPr>
        <p:spPr bwMode="auto">
          <a:xfrm>
            <a:off x="3860800" y="1850255"/>
            <a:ext cx="0" cy="106363"/>
          </a:xfrm>
          <a:prstGeom prst="line">
            <a:avLst/>
          </a:prstGeom>
          <a:noFill/>
          <a:ln w="253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103" name="Rectangle 18"/>
          <p:cNvSpPr>
            <a:spLocks noChangeArrowheads="1"/>
          </p:cNvSpPr>
          <p:nvPr/>
        </p:nvSpPr>
        <p:spPr bwMode="auto">
          <a:xfrm>
            <a:off x="5059363" y="1920105"/>
            <a:ext cx="904094" cy="400752"/>
          </a:xfrm>
          <a:prstGeom prst="rect">
            <a:avLst/>
          </a:prstGeom>
          <a:noFill/>
          <a:ln w="9525">
            <a:noFill/>
            <a:miter lim="800000"/>
            <a:headEnd/>
            <a:tailEnd/>
          </a:ln>
        </p:spPr>
        <p:txBody>
          <a:bodyPr wrap="none" lIns="92075" tIns="46038" rIns="92075" bIns="46038">
            <a:spAutoFit/>
          </a:bodyPr>
          <a:lstStyle/>
          <a:p>
            <a:pPr eaLnBrk="0" hangingPunct="0"/>
            <a:r>
              <a:rPr lang="en-US" sz="2000" dirty="0">
                <a:latin typeface="Times New Roman"/>
                <a:ea typeface="Arial"/>
                <a:cs typeface="Arial"/>
              </a:rPr>
              <a:t>Shaper</a:t>
            </a:r>
          </a:p>
        </p:txBody>
      </p:sp>
      <p:sp>
        <p:nvSpPr>
          <p:cNvPr id="104" name="Freeform 19"/>
          <p:cNvSpPr>
            <a:spLocks/>
          </p:cNvSpPr>
          <p:nvPr/>
        </p:nvSpPr>
        <p:spPr bwMode="auto">
          <a:xfrm>
            <a:off x="3251200" y="2023293"/>
            <a:ext cx="1220788" cy="196850"/>
          </a:xfrm>
          <a:custGeom>
            <a:avLst/>
            <a:gdLst>
              <a:gd name="T0" fmla="*/ 12 w 577"/>
              <a:gd name="T1" fmla="*/ 170 h 180"/>
              <a:gd name="T2" fmla="*/ 37 w 577"/>
              <a:gd name="T3" fmla="*/ 173 h 180"/>
              <a:gd name="T4" fmla="*/ 58 w 577"/>
              <a:gd name="T5" fmla="*/ 174 h 180"/>
              <a:gd name="T6" fmla="*/ 76 w 577"/>
              <a:gd name="T7" fmla="*/ 176 h 180"/>
              <a:gd name="T8" fmla="*/ 103 w 577"/>
              <a:gd name="T9" fmla="*/ 176 h 180"/>
              <a:gd name="T10" fmla="*/ 117 w 577"/>
              <a:gd name="T11" fmla="*/ 176 h 180"/>
              <a:gd name="T12" fmla="*/ 135 w 577"/>
              <a:gd name="T13" fmla="*/ 174 h 180"/>
              <a:gd name="T14" fmla="*/ 148 w 577"/>
              <a:gd name="T15" fmla="*/ 171 h 180"/>
              <a:gd name="T16" fmla="*/ 160 w 577"/>
              <a:gd name="T17" fmla="*/ 167 h 180"/>
              <a:gd name="T18" fmla="*/ 178 w 577"/>
              <a:gd name="T19" fmla="*/ 158 h 180"/>
              <a:gd name="T20" fmla="*/ 184 w 577"/>
              <a:gd name="T21" fmla="*/ 149 h 180"/>
              <a:gd name="T22" fmla="*/ 190 w 577"/>
              <a:gd name="T23" fmla="*/ 138 h 180"/>
              <a:gd name="T24" fmla="*/ 199 w 577"/>
              <a:gd name="T25" fmla="*/ 117 h 180"/>
              <a:gd name="T26" fmla="*/ 205 w 577"/>
              <a:gd name="T27" fmla="*/ 107 h 180"/>
              <a:gd name="T28" fmla="*/ 213 w 577"/>
              <a:gd name="T29" fmla="*/ 90 h 180"/>
              <a:gd name="T30" fmla="*/ 220 w 577"/>
              <a:gd name="T31" fmla="*/ 66 h 180"/>
              <a:gd name="T32" fmla="*/ 226 w 577"/>
              <a:gd name="T33" fmla="*/ 47 h 180"/>
              <a:gd name="T34" fmla="*/ 235 w 577"/>
              <a:gd name="T35" fmla="*/ 23 h 180"/>
              <a:gd name="T36" fmla="*/ 244 w 577"/>
              <a:gd name="T37" fmla="*/ 6 h 180"/>
              <a:gd name="T38" fmla="*/ 255 w 577"/>
              <a:gd name="T39" fmla="*/ 0 h 180"/>
              <a:gd name="T40" fmla="*/ 274 w 577"/>
              <a:gd name="T41" fmla="*/ 0 h 180"/>
              <a:gd name="T42" fmla="*/ 288 w 577"/>
              <a:gd name="T43" fmla="*/ 3 h 180"/>
              <a:gd name="T44" fmla="*/ 298 w 577"/>
              <a:gd name="T45" fmla="*/ 11 h 180"/>
              <a:gd name="T46" fmla="*/ 303 w 577"/>
              <a:gd name="T47" fmla="*/ 26 h 180"/>
              <a:gd name="T48" fmla="*/ 306 w 577"/>
              <a:gd name="T49" fmla="*/ 39 h 180"/>
              <a:gd name="T50" fmla="*/ 307 w 577"/>
              <a:gd name="T51" fmla="*/ 63 h 180"/>
              <a:gd name="T52" fmla="*/ 309 w 577"/>
              <a:gd name="T53" fmla="*/ 80 h 180"/>
              <a:gd name="T54" fmla="*/ 309 w 577"/>
              <a:gd name="T55" fmla="*/ 93 h 180"/>
              <a:gd name="T56" fmla="*/ 312 w 577"/>
              <a:gd name="T57" fmla="*/ 104 h 180"/>
              <a:gd name="T58" fmla="*/ 316 w 577"/>
              <a:gd name="T59" fmla="*/ 114 h 180"/>
              <a:gd name="T60" fmla="*/ 331 w 577"/>
              <a:gd name="T61" fmla="*/ 123 h 180"/>
              <a:gd name="T62" fmla="*/ 348 w 577"/>
              <a:gd name="T63" fmla="*/ 132 h 180"/>
              <a:gd name="T64" fmla="*/ 357 w 577"/>
              <a:gd name="T65" fmla="*/ 137 h 180"/>
              <a:gd name="T66" fmla="*/ 379 w 577"/>
              <a:gd name="T67" fmla="*/ 143 h 180"/>
              <a:gd name="T68" fmla="*/ 400 w 577"/>
              <a:gd name="T69" fmla="*/ 147 h 180"/>
              <a:gd name="T70" fmla="*/ 420 w 577"/>
              <a:gd name="T71" fmla="*/ 150 h 180"/>
              <a:gd name="T72" fmla="*/ 436 w 577"/>
              <a:gd name="T73" fmla="*/ 153 h 180"/>
              <a:gd name="T74" fmla="*/ 451 w 577"/>
              <a:gd name="T75" fmla="*/ 155 h 180"/>
              <a:gd name="T76" fmla="*/ 481 w 577"/>
              <a:gd name="T77" fmla="*/ 156 h 180"/>
              <a:gd name="T78" fmla="*/ 499 w 577"/>
              <a:gd name="T79" fmla="*/ 161 h 180"/>
              <a:gd name="T80" fmla="*/ 517 w 577"/>
              <a:gd name="T81" fmla="*/ 162 h 180"/>
              <a:gd name="T82" fmla="*/ 531 w 577"/>
              <a:gd name="T83" fmla="*/ 165 h 180"/>
              <a:gd name="T84" fmla="*/ 547 w 577"/>
              <a:gd name="T85" fmla="*/ 167 h 180"/>
              <a:gd name="T86" fmla="*/ 576 w 577"/>
              <a:gd name="T87" fmla="*/ 179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77"/>
              <a:gd name="T133" fmla="*/ 0 h 180"/>
              <a:gd name="T134" fmla="*/ 577 w 577"/>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77" h="180">
                <a:moveTo>
                  <a:pt x="0" y="179"/>
                </a:moveTo>
                <a:lnTo>
                  <a:pt x="12" y="170"/>
                </a:lnTo>
                <a:lnTo>
                  <a:pt x="22" y="171"/>
                </a:lnTo>
                <a:lnTo>
                  <a:pt x="37" y="173"/>
                </a:lnTo>
                <a:lnTo>
                  <a:pt x="42" y="174"/>
                </a:lnTo>
                <a:lnTo>
                  <a:pt x="58" y="174"/>
                </a:lnTo>
                <a:lnTo>
                  <a:pt x="67" y="174"/>
                </a:lnTo>
                <a:lnTo>
                  <a:pt x="76" y="176"/>
                </a:lnTo>
                <a:lnTo>
                  <a:pt x="91" y="176"/>
                </a:lnTo>
                <a:lnTo>
                  <a:pt x="103" y="176"/>
                </a:lnTo>
                <a:lnTo>
                  <a:pt x="108" y="176"/>
                </a:lnTo>
                <a:lnTo>
                  <a:pt x="117" y="176"/>
                </a:lnTo>
                <a:lnTo>
                  <a:pt x="123" y="174"/>
                </a:lnTo>
                <a:lnTo>
                  <a:pt x="135" y="174"/>
                </a:lnTo>
                <a:lnTo>
                  <a:pt x="139" y="173"/>
                </a:lnTo>
                <a:lnTo>
                  <a:pt x="148" y="171"/>
                </a:lnTo>
                <a:lnTo>
                  <a:pt x="154" y="170"/>
                </a:lnTo>
                <a:lnTo>
                  <a:pt x="160" y="167"/>
                </a:lnTo>
                <a:lnTo>
                  <a:pt x="172" y="164"/>
                </a:lnTo>
                <a:lnTo>
                  <a:pt x="178" y="158"/>
                </a:lnTo>
                <a:lnTo>
                  <a:pt x="181" y="153"/>
                </a:lnTo>
                <a:lnTo>
                  <a:pt x="184" y="149"/>
                </a:lnTo>
                <a:lnTo>
                  <a:pt x="189" y="143"/>
                </a:lnTo>
                <a:lnTo>
                  <a:pt x="190" y="138"/>
                </a:lnTo>
                <a:lnTo>
                  <a:pt x="193" y="129"/>
                </a:lnTo>
                <a:lnTo>
                  <a:pt x="199" y="117"/>
                </a:lnTo>
                <a:lnTo>
                  <a:pt x="202" y="113"/>
                </a:lnTo>
                <a:lnTo>
                  <a:pt x="205" y="107"/>
                </a:lnTo>
                <a:lnTo>
                  <a:pt x="208" y="95"/>
                </a:lnTo>
                <a:lnTo>
                  <a:pt x="213" y="90"/>
                </a:lnTo>
                <a:lnTo>
                  <a:pt x="216" y="78"/>
                </a:lnTo>
                <a:lnTo>
                  <a:pt x="220" y="66"/>
                </a:lnTo>
                <a:lnTo>
                  <a:pt x="225" y="56"/>
                </a:lnTo>
                <a:lnTo>
                  <a:pt x="226" y="47"/>
                </a:lnTo>
                <a:lnTo>
                  <a:pt x="229" y="38"/>
                </a:lnTo>
                <a:lnTo>
                  <a:pt x="235" y="23"/>
                </a:lnTo>
                <a:lnTo>
                  <a:pt x="241" y="11"/>
                </a:lnTo>
                <a:lnTo>
                  <a:pt x="244" y="6"/>
                </a:lnTo>
                <a:lnTo>
                  <a:pt x="250" y="3"/>
                </a:lnTo>
                <a:lnTo>
                  <a:pt x="255" y="0"/>
                </a:lnTo>
                <a:lnTo>
                  <a:pt x="268" y="0"/>
                </a:lnTo>
                <a:lnTo>
                  <a:pt x="274" y="0"/>
                </a:lnTo>
                <a:lnTo>
                  <a:pt x="279" y="2"/>
                </a:lnTo>
                <a:lnTo>
                  <a:pt x="288" y="3"/>
                </a:lnTo>
                <a:lnTo>
                  <a:pt x="294" y="6"/>
                </a:lnTo>
                <a:lnTo>
                  <a:pt x="298" y="11"/>
                </a:lnTo>
                <a:lnTo>
                  <a:pt x="303" y="21"/>
                </a:lnTo>
                <a:lnTo>
                  <a:pt x="303" y="26"/>
                </a:lnTo>
                <a:lnTo>
                  <a:pt x="304" y="35"/>
                </a:lnTo>
                <a:lnTo>
                  <a:pt x="306" y="39"/>
                </a:lnTo>
                <a:lnTo>
                  <a:pt x="306" y="51"/>
                </a:lnTo>
                <a:lnTo>
                  <a:pt x="307" y="63"/>
                </a:lnTo>
                <a:lnTo>
                  <a:pt x="309" y="68"/>
                </a:lnTo>
                <a:lnTo>
                  <a:pt x="309" y="80"/>
                </a:lnTo>
                <a:lnTo>
                  <a:pt x="309" y="84"/>
                </a:lnTo>
                <a:lnTo>
                  <a:pt x="309" y="93"/>
                </a:lnTo>
                <a:lnTo>
                  <a:pt x="310" y="99"/>
                </a:lnTo>
                <a:lnTo>
                  <a:pt x="312" y="104"/>
                </a:lnTo>
                <a:lnTo>
                  <a:pt x="313" y="108"/>
                </a:lnTo>
                <a:lnTo>
                  <a:pt x="316" y="114"/>
                </a:lnTo>
                <a:lnTo>
                  <a:pt x="321" y="117"/>
                </a:lnTo>
                <a:lnTo>
                  <a:pt x="331" y="123"/>
                </a:lnTo>
                <a:lnTo>
                  <a:pt x="343" y="129"/>
                </a:lnTo>
                <a:lnTo>
                  <a:pt x="348" y="132"/>
                </a:lnTo>
                <a:lnTo>
                  <a:pt x="352" y="135"/>
                </a:lnTo>
                <a:lnTo>
                  <a:pt x="357" y="137"/>
                </a:lnTo>
                <a:lnTo>
                  <a:pt x="369" y="140"/>
                </a:lnTo>
                <a:lnTo>
                  <a:pt x="379" y="143"/>
                </a:lnTo>
                <a:lnTo>
                  <a:pt x="394" y="144"/>
                </a:lnTo>
                <a:lnTo>
                  <a:pt x="400" y="147"/>
                </a:lnTo>
                <a:lnTo>
                  <a:pt x="409" y="150"/>
                </a:lnTo>
                <a:lnTo>
                  <a:pt x="420" y="150"/>
                </a:lnTo>
                <a:lnTo>
                  <a:pt x="424" y="150"/>
                </a:lnTo>
                <a:lnTo>
                  <a:pt x="436" y="153"/>
                </a:lnTo>
                <a:lnTo>
                  <a:pt x="445" y="153"/>
                </a:lnTo>
                <a:lnTo>
                  <a:pt x="451" y="155"/>
                </a:lnTo>
                <a:lnTo>
                  <a:pt x="463" y="156"/>
                </a:lnTo>
                <a:lnTo>
                  <a:pt x="481" y="156"/>
                </a:lnTo>
                <a:lnTo>
                  <a:pt x="493" y="159"/>
                </a:lnTo>
                <a:lnTo>
                  <a:pt x="499" y="161"/>
                </a:lnTo>
                <a:lnTo>
                  <a:pt x="511" y="162"/>
                </a:lnTo>
                <a:lnTo>
                  <a:pt x="517" y="162"/>
                </a:lnTo>
                <a:lnTo>
                  <a:pt x="526" y="164"/>
                </a:lnTo>
                <a:lnTo>
                  <a:pt x="531" y="165"/>
                </a:lnTo>
                <a:lnTo>
                  <a:pt x="543" y="165"/>
                </a:lnTo>
                <a:lnTo>
                  <a:pt x="547" y="167"/>
                </a:lnTo>
                <a:lnTo>
                  <a:pt x="553" y="167"/>
                </a:lnTo>
                <a:lnTo>
                  <a:pt x="576" y="179"/>
                </a:lnTo>
              </a:path>
            </a:pathLst>
          </a:custGeom>
          <a:noFill/>
          <a:ln w="25399" cap="rnd">
            <a:solidFill>
              <a:schemeClr val="tx1"/>
            </a:solidFill>
            <a:round/>
            <a:headEnd type="none" w="sm" len="sm"/>
            <a:tailEnd type="none" w="sm" len="sm"/>
          </a:ln>
        </p:spPr>
        <p:txBody>
          <a:bodyPr/>
          <a:lstStyle/>
          <a:p>
            <a:endParaRPr lang="en-GB" dirty="0">
              <a:latin typeface="Times New Roman"/>
              <a:ea typeface="Arial"/>
              <a:cs typeface="Arial"/>
            </a:endParaRPr>
          </a:p>
        </p:txBody>
      </p:sp>
      <p:sp>
        <p:nvSpPr>
          <p:cNvPr id="105" name="Rectangle 20"/>
          <p:cNvSpPr>
            <a:spLocks noChangeArrowheads="1"/>
          </p:cNvSpPr>
          <p:nvPr/>
        </p:nvSpPr>
        <p:spPr bwMode="auto">
          <a:xfrm>
            <a:off x="3167063" y="3920355"/>
            <a:ext cx="1387475" cy="352425"/>
          </a:xfrm>
          <a:prstGeom prst="rect">
            <a:avLst/>
          </a:prstGeom>
          <a:solidFill>
            <a:schemeClr val="bg1"/>
          </a:solidFill>
          <a:ln w="25399">
            <a:solidFill>
              <a:schemeClr val="tx1"/>
            </a:solidFill>
            <a:miter lim="800000"/>
            <a:headEnd/>
            <a:tailEnd/>
          </a:ln>
        </p:spPr>
        <p:txBody>
          <a:bodyPr wrap="none" anchor="ctr"/>
          <a:lstStyle/>
          <a:p>
            <a:endParaRPr lang="en-GB" dirty="0">
              <a:latin typeface="Times New Roman"/>
              <a:ea typeface="Arial"/>
              <a:cs typeface="Arial"/>
            </a:endParaRPr>
          </a:p>
        </p:txBody>
      </p:sp>
      <p:sp>
        <p:nvSpPr>
          <p:cNvPr id="106" name="Line 21"/>
          <p:cNvSpPr>
            <a:spLocks noChangeShapeType="1"/>
          </p:cNvSpPr>
          <p:nvPr/>
        </p:nvSpPr>
        <p:spPr bwMode="auto">
          <a:xfrm>
            <a:off x="3251200" y="3957031"/>
            <a:ext cx="0" cy="263525"/>
          </a:xfrm>
          <a:prstGeom prst="line">
            <a:avLst/>
          </a:prstGeom>
          <a:noFill/>
          <a:ln w="126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107" name="Line 22"/>
          <p:cNvSpPr>
            <a:spLocks noChangeShapeType="1"/>
          </p:cNvSpPr>
          <p:nvPr/>
        </p:nvSpPr>
        <p:spPr bwMode="auto">
          <a:xfrm>
            <a:off x="3251200" y="4220556"/>
            <a:ext cx="1219200" cy="0"/>
          </a:xfrm>
          <a:prstGeom prst="line">
            <a:avLst/>
          </a:prstGeom>
          <a:noFill/>
          <a:ln w="126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108" name="Line 23"/>
          <p:cNvSpPr>
            <a:spLocks noChangeShapeType="1"/>
          </p:cNvSpPr>
          <p:nvPr/>
        </p:nvSpPr>
        <p:spPr bwMode="auto">
          <a:xfrm>
            <a:off x="3860800" y="2337618"/>
            <a:ext cx="0" cy="106362"/>
          </a:xfrm>
          <a:prstGeom prst="line">
            <a:avLst/>
          </a:prstGeom>
          <a:noFill/>
          <a:ln w="253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109" name="Rectangle 24"/>
          <p:cNvSpPr>
            <a:spLocks noChangeArrowheads="1"/>
          </p:cNvSpPr>
          <p:nvPr/>
        </p:nvSpPr>
        <p:spPr bwMode="auto">
          <a:xfrm>
            <a:off x="5059363" y="3815580"/>
            <a:ext cx="2201725" cy="400752"/>
          </a:xfrm>
          <a:prstGeom prst="rect">
            <a:avLst/>
          </a:prstGeom>
          <a:noFill/>
          <a:ln w="9525">
            <a:noFill/>
            <a:miter lim="800000"/>
            <a:headEnd/>
            <a:tailEnd/>
          </a:ln>
        </p:spPr>
        <p:txBody>
          <a:bodyPr wrap="none" lIns="92075" tIns="46038" rIns="92075" bIns="46038">
            <a:spAutoFit/>
          </a:bodyPr>
          <a:lstStyle/>
          <a:p>
            <a:pPr eaLnBrk="0" hangingPunct="0"/>
            <a:r>
              <a:rPr lang="en-US" sz="2000" dirty="0">
                <a:latin typeface="Times New Roman"/>
                <a:ea typeface="Arial"/>
                <a:cs typeface="Arial"/>
              </a:rPr>
              <a:t>Range compression</a:t>
            </a:r>
          </a:p>
        </p:txBody>
      </p:sp>
      <p:sp>
        <p:nvSpPr>
          <p:cNvPr id="110" name="Arc 25"/>
          <p:cNvSpPr>
            <a:spLocks/>
          </p:cNvSpPr>
          <p:nvPr/>
        </p:nvSpPr>
        <p:spPr bwMode="auto">
          <a:xfrm>
            <a:off x="3252788" y="4063393"/>
            <a:ext cx="508000" cy="158750"/>
          </a:xfrm>
          <a:custGeom>
            <a:avLst/>
            <a:gdLst>
              <a:gd name="T0" fmla="*/ 0 w 21600"/>
              <a:gd name="T1" fmla="*/ 158750 h 21600"/>
              <a:gd name="T2" fmla="*/ 505883 w 21600"/>
              <a:gd name="T3" fmla="*/ 0 h 21600"/>
              <a:gd name="T4" fmla="*/ 508000 w 21600"/>
              <a:gd name="T5" fmla="*/ 15875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21599"/>
                </a:moveTo>
                <a:cubicBezTo>
                  <a:pt x="-1" y="9705"/>
                  <a:pt x="9615" y="49"/>
                  <a:pt x="21510" y="0"/>
                </a:cubicBezTo>
              </a:path>
              <a:path w="21600" h="21600" stroke="0" extrusionOk="0">
                <a:moveTo>
                  <a:pt x="-1" y="21599"/>
                </a:moveTo>
                <a:cubicBezTo>
                  <a:pt x="-1" y="9705"/>
                  <a:pt x="9615" y="49"/>
                  <a:pt x="21510" y="0"/>
                </a:cubicBezTo>
                <a:lnTo>
                  <a:pt x="21600" y="21600"/>
                </a:lnTo>
                <a:close/>
              </a:path>
            </a:pathLst>
          </a:custGeom>
          <a:noFill/>
          <a:ln w="25399" cap="rnd">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111" name="Line 26"/>
          <p:cNvSpPr>
            <a:spLocks noChangeShapeType="1"/>
          </p:cNvSpPr>
          <p:nvPr/>
        </p:nvSpPr>
        <p:spPr bwMode="auto">
          <a:xfrm>
            <a:off x="3759200" y="4061806"/>
            <a:ext cx="609600" cy="0"/>
          </a:xfrm>
          <a:prstGeom prst="line">
            <a:avLst/>
          </a:prstGeom>
          <a:noFill/>
          <a:ln w="253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112" name="Rectangle 27"/>
          <p:cNvSpPr>
            <a:spLocks noChangeArrowheads="1"/>
          </p:cNvSpPr>
          <p:nvPr/>
        </p:nvSpPr>
        <p:spPr bwMode="auto">
          <a:xfrm>
            <a:off x="3573463" y="2439544"/>
            <a:ext cx="574675" cy="300038"/>
          </a:xfrm>
          <a:prstGeom prst="rect">
            <a:avLst/>
          </a:prstGeom>
          <a:solidFill>
            <a:schemeClr val="bg1"/>
          </a:solidFill>
          <a:ln w="25399">
            <a:solidFill>
              <a:schemeClr val="tx1"/>
            </a:solidFill>
            <a:miter lim="800000"/>
            <a:headEnd/>
            <a:tailEnd/>
          </a:ln>
        </p:spPr>
        <p:txBody>
          <a:bodyPr wrap="none" anchor="ctr"/>
          <a:lstStyle/>
          <a:p>
            <a:endParaRPr lang="en-GB" dirty="0">
              <a:latin typeface="Times New Roman"/>
              <a:ea typeface="Arial"/>
              <a:cs typeface="Arial"/>
            </a:endParaRPr>
          </a:p>
        </p:txBody>
      </p:sp>
      <p:sp>
        <p:nvSpPr>
          <p:cNvPr id="113" name="Line 28"/>
          <p:cNvSpPr>
            <a:spLocks noChangeShapeType="1"/>
          </p:cNvSpPr>
          <p:nvPr/>
        </p:nvSpPr>
        <p:spPr bwMode="auto">
          <a:xfrm>
            <a:off x="3860800" y="2799580"/>
            <a:ext cx="0" cy="211138"/>
          </a:xfrm>
          <a:prstGeom prst="line">
            <a:avLst/>
          </a:prstGeom>
          <a:noFill/>
          <a:ln w="253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114" name="Line 29"/>
          <p:cNvSpPr>
            <a:spLocks noChangeShapeType="1"/>
          </p:cNvSpPr>
          <p:nvPr/>
        </p:nvSpPr>
        <p:spPr bwMode="auto">
          <a:xfrm>
            <a:off x="3860800" y="2695132"/>
            <a:ext cx="0" cy="158750"/>
          </a:xfrm>
          <a:prstGeom prst="line">
            <a:avLst/>
          </a:prstGeom>
          <a:noFill/>
          <a:ln w="253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115" name="Line 30"/>
          <p:cNvSpPr>
            <a:spLocks noChangeShapeType="1"/>
          </p:cNvSpPr>
          <p:nvPr/>
        </p:nvSpPr>
        <p:spPr bwMode="auto">
          <a:xfrm flipH="1">
            <a:off x="3860800" y="2536382"/>
            <a:ext cx="203200" cy="158750"/>
          </a:xfrm>
          <a:prstGeom prst="line">
            <a:avLst/>
          </a:prstGeom>
          <a:noFill/>
          <a:ln w="253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116" name="Line 31"/>
          <p:cNvSpPr>
            <a:spLocks noChangeShapeType="1"/>
          </p:cNvSpPr>
          <p:nvPr/>
        </p:nvSpPr>
        <p:spPr bwMode="auto">
          <a:xfrm>
            <a:off x="2543940" y="2547678"/>
            <a:ext cx="1016000" cy="0"/>
          </a:xfrm>
          <a:prstGeom prst="line">
            <a:avLst/>
          </a:prstGeom>
          <a:noFill/>
          <a:ln w="25399">
            <a:solidFill>
              <a:schemeClr val="tx1"/>
            </a:solidFill>
            <a:round/>
            <a:headEnd type="none" w="sm" len="sm"/>
            <a:tailEnd type="stealth" w="med" len="med"/>
          </a:ln>
        </p:spPr>
        <p:txBody>
          <a:bodyPr wrap="none" anchor="ctr"/>
          <a:lstStyle/>
          <a:p>
            <a:endParaRPr lang="en-GB" dirty="0">
              <a:latin typeface="Times New Roman"/>
              <a:ea typeface="Arial"/>
              <a:cs typeface="Arial"/>
            </a:endParaRPr>
          </a:p>
        </p:txBody>
      </p:sp>
      <p:sp>
        <p:nvSpPr>
          <p:cNvPr id="117" name="Rectangle 32"/>
          <p:cNvSpPr>
            <a:spLocks noChangeArrowheads="1"/>
          </p:cNvSpPr>
          <p:nvPr/>
        </p:nvSpPr>
        <p:spPr bwMode="auto">
          <a:xfrm>
            <a:off x="2600488" y="2478530"/>
            <a:ext cx="741364" cy="400752"/>
          </a:xfrm>
          <a:prstGeom prst="rect">
            <a:avLst/>
          </a:prstGeom>
          <a:noFill/>
          <a:ln w="9525">
            <a:noFill/>
            <a:miter lim="800000"/>
            <a:headEnd/>
            <a:tailEnd/>
          </a:ln>
        </p:spPr>
        <p:txBody>
          <a:bodyPr wrap="none" lIns="92075" tIns="46038" rIns="92075" bIns="46038">
            <a:spAutoFit/>
          </a:bodyPr>
          <a:lstStyle/>
          <a:p>
            <a:pPr eaLnBrk="0" hangingPunct="0"/>
            <a:r>
              <a:rPr lang="en-US" sz="2000" dirty="0">
                <a:latin typeface="Times New Roman"/>
                <a:ea typeface="Arial"/>
                <a:cs typeface="Arial"/>
              </a:rPr>
              <a:t>clock</a:t>
            </a:r>
          </a:p>
        </p:txBody>
      </p:sp>
      <p:sp>
        <p:nvSpPr>
          <p:cNvPr id="118" name="Rectangle 33"/>
          <p:cNvSpPr>
            <a:spLocks noChangeArrowheads="1"/>
          </p:cNvSpPr>
          <p:nvPr/>
        </p:nvSpPr>
        <p:spPr bwMode="auto">
          <a:xfrm>
            <a:off x="5059363" y="2367780"/>
            <a:ext cx="1169165" cy="400752"/>
          </a:xfrm>
          <a:prstGeom prst="rect">
            <a:avLst/>
          </a:prstGeom>
          <a:noFill/>
          <a:ln w="9525">
            <a:noFill/>
            <a:miter lim="800000"/>
            <a:headEnd/>
            <a:tailEnd/>
          </a:ln>
        </p:spPr>
        <p:txBody>
          <a:bodyPr wrap="none" lIns="92075" tIns="46038" rIns="92075" bIns="46038">
            <a:spAutoFit/>
          </a:bodyPr>
          <a:lstStyle/>
          <a:p>
            <a:pPr eaLnBrk="0" hangingPunct="0"/>
            <a:r>
              <a:rPr lang="en-US" sz="2000" dirty="0">
                <a:latin typeface="Times New Roman"/>
                <a:ea typeface="Arial"/>
                <a:cs typeface="Arial"/>
              </a:rPr>
              <a:t>Sampling</a:t>
            </a:r>
          </a:p>
        </p:txBody>
      </p:sp>
      <p:sp>
        <p:nvSpPr>
          <p:cNvPr id="119" name="Rectangle 34"/>
          <p:cNvSpPr>
            <a:spLocks noChangeArrowheads="1"/>
          </p:cNvSpPr>
          <p:nvPr/>
        </p:nvSpPr>
        <p:spPr bwMode="auto">
          <a:xfrm>
            <a:off x="3065463" y="2861819"/>
            <a:ext cx="1590675" cy="931863"/>
          </a:xfrm>
          <a:prstGeom prst="rect">
            <a:avLst/>
          </a:prstGeom>
          <a:solidFill>
            <a:srgbClr val="CBCBCB"/>
          </a:solidFill>
          <a:ln w="25399">
            <a:solidFill>
              <a:schemeClr val="tx1"/>
            </a:solidFill>
            <a:miter lim="800000"/>
            <a:headEnd/>
            <a:tailEnd/>
          </a:ln>
        </p:spPr>
        <p:txBody>
          <a:bodyPr wrap="none" anchor="ctr"/>
          <a:lstStyle/>
          <a:p>
            <a:endParaRPr lang="en-GB" dirty="0">
              <a:latin typeface="Times New Roman"/>
              <a:ea typeface="Arial"/>
              <a:cs typeface="Arial"/>
            </a:endParaRPr>
          </a:p>
        </p:txBody>
      </p:sp>
      <p:sp>
        <p:nvSpPr>
          <p:cNvPr id="120" name="Rectangle 35"/>
          <p:cNvSpPr>
            <a:spLocks noChangeArrowheads="1"/>
          </p:cNvSpPr>
          <p:nvPr/>
        </p:nvSpPr>
        <p:spPr bwMode="auto">
          <a:xfrm>
            <a:off x="3167063" y="2914207"/>
            <a:ext cx="1387475" cy="352425"/>
          </a:xfrm>
          <a:prstGeom prst="rect">
            <a:avLst/>
          </a:prstGeom>
          <a:solidFill>
            <a:schemeClr val="bg1"/>
          </a:solidFill>
          <a:ln w="25399">
            <a:solidFill>
              <a:schemeClr val="tx1"/>
            </a:solidFill>
            <a:miter lim="800000"/>
            <a:headEnd/>
            <a:tailEnd/>
          </a:ln>
        </p:spPr>
        <p:txBody>
          <a:bodyPr wrap="none" anchor="ctr"/>
          <a:lstStyle/>
          <a:p>
            <a:endParaRPr lang="en-GB" dirty="0">
              <a:latin typeface="Times New Roman"/>
              <a:ea typeface="Arial"/>
              <a:cs typeface="Arial"/>
            </a:endParaRPr>
          </a:p>
        </p:txBody>
      </p:sp>
      <p:sp>
        <p:nvSpPr>
          <p:cNvPr id="121" name="Line 36"/>
          <p:cNvSpPr>
            <a:spLocks noChangeShapeType="1"/>
          </p:cNvSpPr>
          <p:nvPr/>
        </p:nvSpPr>
        <p:spPr bwMode="auto">
          <a:xfrm>
            <a:off x="3251200" y="2958657"/>
            <a:ext cx="0" cy="263525"/>
          </a:xfrm>
          <a:prstGeom prst="line">
            <a:avLst/>
          </a:prstGeom>
          <a:noFill/>
          <a:ln w="126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122" name="Line 37"/>
          <p:cNvSpPr>
            <a:spLocks noChangeShapeType="1"/>
          </p:cNvSpPr>
          <p:nvPr/>
        </p:nvSpPr>
        <p:spPr bwMode="auto">
          <a:xfrm>
            <a:off x="3251200" y="3222182"/>
            <a:ext cx="1219200" cy="0"/>
          </a:xfrm>
          <a:prstGeom prst="line">
            <a:avLst/>
          </a:prstGeom>
          <a:noFill/>
          <a:ln w="126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123" name="Rectangle 38"/>
          <p:cNvSpPr>
            <a:spLocks noChangeArrowheads="1"/>
          </p:cNvSpPr>
          <p:nvPr/>
        </p:nvSpPr>
        <p:spPr bwMode="auto">
          <a:xfrm>
            <a:off x="3167063" y="3388869"/>
            <a:ext cx="1387475" cy="352425"/>
          </a:xfrm>
          <a:prstGeom prst="rect">
            <a:avLst/>
          </a:prstGeom>
          <a:solidFill>
            <a:schemeClr val="bg1"/>
          </a:solidFill>
          <a:ln w="25399">
            <a:solidFill>
              <a:schemeClr val="tx1"/>
            </a:solidFill>
            <a:miter lim="800000"/>
            <a:headEnd/>
            <a:tailEnd/>
          </a:ln>
        </p:spPr>
        <p:txBody>
          <a:bodyPr wrap="none" anchor="ctr"/>
          <a:lstStyle/>
          <a:p>
            <a:endParaRPr lang="en-GB" dirty="0">
              <a:latin typeface="Times New Roman"/>
              <a:ea typeface="Arial"/>
              <a:cs typeface="Arial"/>
            </a:endParaRPr>
          </a:p>
        </p:txBody>
      </p:sp>
      <p:sp>
        <p:nvSpPr>
          <p:cNvPr id="124" name="Line 39"/>
          <p:cNvSpPr>
            <a:spLocks noChangeShapeType="1"/>
          </p:cNvSpPr>
          <p:nvPr/>
        </p:nvSpPr>
        <p:spPr bwMode="auto">
          <a:xfrm>
            <a:off x="3251200" y="3433319"/>
            <a:ext cx="0" cy="263525"/>
          </a:xfrm>
          <a:prstGeom prst="line">
            <a:avLst/>
          </a:prstGeom>
          <a:noFill/>
          <a:ln w="126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125" name="Line 40"/>
          <p:cNvSpPr>
            <a:spLocks noChangeShapeType="1"/>
          </p:cNvSpPr>
          <p:nvPr/>
        </p:nvSpPr>
        <p:spPr bwMode="auto">
          <a:xfrm>
            <a:off x="3251200" y="3696844"/>
            <a:ext cx="1219200" cy="0"/>
          </a:xfrm>
          <a:prstGeom prst="line">
            <a:avLst/>
          </a:prstGeom>
          <a:noFill/>
          <a:ln w="126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126" name="Line 41"/>
          <p:cNvSpPr>
            <a:spLocks noChangeShapeType="1"/>
          </p:cNvSpPr>
          <p:nvPr/>
        </p:nvSpPr>
        <p:spPr bwMode="auto">
          <a:xfrm>
            <a:off x="3860800" y="3274569"/>
            <a:ext cx="0" cy="106363"/>
          </a:xfrm>
          <a:prstGeom prst="line">
            <a:avLst/>
          </a:prstGeom>
          <a:noFill/>
          <a:ln w="253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127" name="Line 42"/>
          <p:cNvSpPr>
            <a:spLocks noChangeShapeType="1"/>
          </p:cNvSpPr>
          <p:nvPr/>
        </p:nvSpPr>
        <p:spPr bwMode="auto">
          <a:xfrm>
            <a:off x="3352800" y="3169794"/>
            <a:ext cx="0" cy="52388"/>
          </a:xfrm>
          <a:prstGeom prst="line">
            <a:avLst/>
          </a:prstGeom>
          <a:noFill/>
          <a:ln w="253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128" name="Line 43"/>
          <p:cNvSpPr>
            <a:spLocks noChangeShapeType="1"/>
          </p:cNvSpPr>
          <p:nvPr/>
        </p:nvSpPr>
        <p:spPr bwMode="auto">
          <a:xfrm>
            <a:off x="3454400" y="3169794"/>
            <a:ext cx="0" cy="52388"/>
          </a:xfrm>
          <a:prstGeom prst="line">
            <a:avLst/>
          </a:prstGeom>
          <a:noFill/>
          <a:ln w="253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129" name="Line 44"/>
          <p:cNvSpPr>
            <a:spLocks noChangeShapeType="1"/>
          </p:cNvSpPr>
          <p:nvPr/>
        </p:nvSpPr>
        <p:spPr bwMode="auto">
          <a:xfrm>
            <a:off x="3556000" y="3117407"/>
            <a:ext cx="0" cy="104775"/>
          </a:xfrm>
          <a:prstGeom prst="line">
            <a:avLst/>
          </a:prstGeom>
          <a:noFill/>
          <a:ln w="253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130" name="Line 45"/>
          <p:cNvSpPr>
            <a:spLocks noChangeShapeType="1"/>
          </p:cNvSpPr>
          <p:nvPr/>
        </p:nvSpPr>
        <p:spPr bwMode="auto">
          <a:xfrm>
            <a:off x="3657600" y="3065019"/>
            <a:ext cx="0" cy="157163"/>
          </a:xfrm>
          <a:prstGeom prst="line">
            <a:avLst/>
          </a:prstGeom>
          <a:noFill/>
          <a:ln w="253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131" name="Line 46"/>
          <p:cNvSpPr>
            <a:spLocks noChangeShapeType="1"/>
          </p:cNvSpPr>
          <p:nvPr/>
        </p:nvSpPr>
        <p:spPr bwMode="auto">
          <a:xfrm>
            <a:off x="3759200" y="3011044"/>
            <a:ext cx="0" cy="211138"/>
          </a:xfrm>
          <a:prstGeom prst="line">
            <a:avLst/>
          </a:prstGeom>
          <a:noFill/>
          <a:ln w="253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132" name="Line 47"/>
          <p:cNvSpPr>
            <a:spLocks noChangeShapeType="1"/>
          </p:cNvSpPr>
          <p:nvPr/>
        </p:nvSpPr>
        <p:spPr bwMode="auto">
          <a:xfrm>
            <a:off x="3860800" y="3065019"/>
            <a:ext cx="0" cy="157163"/>
          </a:xfrm>
          <a:prstGeom prst="line">
            <a:avLst/>
          </a:prstGeom>
          <a:noFill/>
          <a:ln w="253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133" name="Line 48"/>
          <p:cNvSpPr>
            <a:spLocks noChangeShapeType="1"/>
          </p:cNvSpPr>
          <p:nvPr/>
        </p:nvSpPr>
        <p:spPr bwMode="auto">
          <a:xfrm>
            <a:off x="3962400" y="3117407"/>
            <a:ext cx="0" cy="104775"/>
          </a:xfrm>
          <a:prstGeom prst="line">
            <a:avLst/>
          </a:prstGeom>
          <a:noFill/>
          <a:ln w="253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134" name="Line 49"/>
          <p:cNvSpPr>
            <a:spLocks noChangeShapeType="1"/>
          </p:cNvSpPr>
          <p:nvPr/>
        </p:nvSpPr>
        <p:spPr bwMode="auto">
          <a:xfrm>
            <a:off x="4064000" y="3169794"/>
            <a:ext cx="0" cy="52388"/>
          </a:xfrm>
          <a:prstGeom prst="line">
            <a:avLst/>
          </a:prstGeom>
          <a:noFill/>
          <a:ln w="253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135" name="Line 50"/>
          <p:cNvSpPr>
            <a:spLocks noChangeShapeType="1"/>
          </p:cNvSpPr>
          <p:nvPr/>
        </p:nvSpPr>
        <p:spPr bwMode="auto">
          <a:xfrm>
            <a:off x="4165600" y="3169794"/>
            <a:ext cx="0" cy="52388"/>
          </a:xfrm>
          <a:prstGeom prst="line">
            <a:avLst/>
          </a:prstGeom>
          <a:noFill/>
          <a:ln w="253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136" name="Line 51"/>
          <p:cNvSpPr>
            <a:spLocks noChangeShapeType="1"/>
          </p:cNvSpPr>
          <p:nvPr/>
        </p:nvSpPr>
        <p:spPr bwMode="auto">
          <a:xfrm>
            <a:off x="4267200" y="3169794"/>
            <a:ext cx="0" cy="52388"/>
          </a:xfrm>
          <a:prstGeom prst="line">
            <a:avLst/>
          </a:prstGeom>
          <a:noFill/>
          <a:ln w="253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137" name="Freeform 52"/>
          <p:cNvSpPr>
            <a:spLocks/>
          </p:cNvSpPr>
          <p:nvPr/>
        </p:nvSpPr>
        <p:spPr bwMode="auto">
          <a:xfrm>
            <a:off x="3251200" y="3447607"/>
            <a:ext cx="1220788" cy="198437"/>
          </a:xfrm>
          <a:custGeom>
            <a:avLst/>
            <a:gdLst>
              <a:gd name="T0" fmla="*/ 12 w 577"/>
              <a:gd name="T1" fmla="*/ 170 h 180"/>
              <a:gd name="T2" fmla="*/ 37 w 577"/>
              <a:gd name="T3" fmla="*/ 173 h 180"/>
              <a:gd name="T4" fmla="*/ 58 w 577"/>
              <a:gd name="T5" fmla="*/ 174 h 180"/>
              <a:gd name="T6" fmla="*/ 76 w 577"/>
              <a:gd name="T7" fmla="*/ 176 h 180"/>
              <a:gd name="T8" fmla="*/ 103 w 577"/>
              <a:gd name="T9" fmla="*/ 176 h 180"/>
              <a:gd name="T10" fmla="*/ 117 w 577"/>
              <a:gd name="T11" fmla="*/ 176 h 180"/>
              <a:gd name="T12" fmla="*/ 135 w 577"/>
              <a:gd name="T13" fmla="*/ 174 h 180"/>
              <a:gd name="T14" fmla="*/ 148 w 577"/>
              <a:gd name="T15" fmla="*/ 171 h 180"/>
              <a:gd name="T16" fmla="*/ 160 w 577"/>
              <a:gd name="T17" fmla="*/ 167 h 180"/>
              <a:gd name="T18" fmla="*/ 178 w 577"/>
              <a:gd name="T19" fmla="*/ 158 h 180"/>
              <a:gd name="T20" fmla="*/ 184 w 577"/>
              <a:gd name="T21" fmla="*/ 149 h 180"/>
              <a:gd name="T22" fmla="*/ 190 w 577"/>
              <a:gd name="T23" fmla="*/ 138 h 180"/>
              <a:gd name="T24" fmla="*/ 199 w 577"/>
              <a:gd name="T25" fmla="*/ 117 h 180"/>
              <a:gd name="T26" fmla="*/ 205 w 577"/>
              <a:gd name="T27" fmla="*/ 107 h 180"/>
              <a:gd name="T28" fmla="*/ 213 w 577"/>
              <a:gd name="T29" fmla="*/ 90 h 180"/>
              <a:gd name="T30" fmla="*/ 220 w 577"/>
              <a:gd name="T31" fmla="*/ 66 h 180"/>
              <a:gd name="T32" fmla="*/ 226 w 577"/>
              <a:gd name="T33" fmla="*/ 47 h 180"/>
              <a:gd name="T34" fmla="*/ 235 w 577"/>
              <a:gd name="T35" fmla="*/ 23 h 180"/>
              <a:gd name="T36" fmla="*/ 244 w 577"/>
              <a:gd name="T37" fmla="*/ 6 h 180"/>
              <a:gd name="T38" fmla="*/ 255 w 577"/>
              <a:gd name="T39" fmla="*/ 0 h 180"/>
              <a:gd name="T40" fmla="*/ 274 w 577"/>
              <a:gd name="T41" fmla="*/ 0 h 180"/>
              <a:gd name="T42" fmla="*/ 288 w 577"/>
              <a:gd name="T43" fmla="*/ 3 h 180"/>
              <a:gd name="T44" fmla="*/ 298 w 577"/>
              <a:gd name="T45" fmla="*/ 11 h 180"/>
              <a:gd name="T46" fmla="*/ 303 w 577"/>
              <a:gd name="T47" fmla="*/ 26 h 180"/>
              <a:gd name="T48" fmla="*/ 306 w 577"/>
              <a:gd name="T49" fmla="*/ 39 h 180"/>
              <a:gd name="T50" fmla="*/ 307 w 577"/>
              <a:gd name="T51" fmla="*/ 63 h 180"/>
              <a:gd name="T52" fmla="*/ 309 w 577"/>
              <a:gd name="T53" fmla="*/ 80 h 180"/>
              <a:gd name="T54" fmla="*/ 309 w 577"/>
              <a:gd name="T55" fmla="*/ 93 h 180"/>
              <a:gd name="T56" fmla="*/ 312 w 577"/>
              <a:gd name="T57" fmla="*/ 104 h 180"/>
              <a:gd name="T58" fmla="*/ 316 w 577"/>
              <a:gd name="T59" fmla="*/ 114 h 180"/>
              <a:gd name="T60" fmla="*/ 331 w 577"/>
              <a:gd name="T61" fmla="*/ 123 h 180"/>
              <a:gd name="T62" fmla="*/ 348 w 577"/>
              <a:gd name="T63" fmla="*/ 132 h 180"/>
              <a:gd name="T64" fmla="*/ 357 w 577"/>
              <a:gd name="T65" fmla="*/ 137 h 180"/>
              <a:gd name="T66" fmla="*/ 379 w 577"/>
              <a:gd name="T67" fmla="*/ 143 h 180"/>
              <a:gd name="T68" fmla="*/ 400 w 577"/>
              <a:gd name="T69" fmla="*/ 147 h 180"/>
              <a:gd name="T70" fmla="*/ 420 w 577"/>
              <a:gd name="T71" fmla="*/ 150 h 180"/>
              <a:gd name="T72" fmla="*/ 436 w 577"/>
              <a:gd name="T73" fmla="*/ 153 h 180"/>
              <a:gd name="T74" fmla="*/ 451 w 577"/>
              <a:gd name="T75" fmla="*/ 155 h 180"/>
              <a:gd name="T76" fmla="*/ 481 w 577"/>
              <a:gd name="T77" fmla="*/ 156 h 180"/>
              <a:gd name="T78" fmla="*/ 499 w 577"/>
              <a:gd name="T79" fmla="*/ 161 h 180"/>
              <a:gd name="T80" fmla="*/ 517 w 577"/>
              <a:gd name="T81" fmla="*/ 162 h 180"/>
              <a:gd name="T82" fmla="*/ 531 w 577"/>
              <a:gd name="T83" fmla="*/ 165 h 180"/>
              <a:gd name="T84" fmla="*/ 547 w 577"/>
              <a:gd name="T85" fmla="*/ 167 h 180"/>
              <a:gd name="T86" fmla="*/ 576 w 577"/>
              <a:gd name="T87" fmla="*/ 179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77"/>
              <a:gd name="T133" fmla="*/ 0 h 180"/>
              <a:gd name="T134" fmla="*/ 577 w 577"/>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77" h="180">
                <a:moveTo>
                  <a:pt x="0" y="179"/>
                </a:moveTo>
                <a:lnTo>
                  <a:pt x="12" y="170"/>
                </a:lnTo>
                <a:lnTo>
                  <a:pt x="22" y="171"/>
                </a:lnTo>
                <a:lnTo>
                  <a:pt x="37" y="173"/>
                </a:lnTo>
                <a:lnTo>
                  <a:pt x="42" y="174"/>
                </a:lnTo>
                <a:lnTo>
                  <a:pt x="58" y="174"/>
                </a:lnTo>
                <a:lnTo>
                  <a:pt x="67" y="174"/>
                </a:lnTo>
                <a:lnTo>
                  <a:pt x="76" y="176"/>
                </a:lnTo>
                <a:lnTo>
                  <a:pt x="91" y="176"/>
                </a:lnTo>
                <a:lnTo>
                  <a:pt x="103" y="176"/>
                </a:lnTo>
                <a:lnTo>
                  <a:pt x="108" y="176"/>
                </a:lnTo>
                <a:lnTo>
                  <a:pt x="117" y="176"/>
                </a:lnTo>
                <a:lnTo>
                  <a:pt x="123" y="174"/>
                </a:lnTo>
                <a:lnTo>
                  <a:pt x="135" y="174"/>
                </a:lnTo>
                <a:lnTo>
                  <a:pt x="139" y="173"/>
                </a:lnTo>
                <a:lnTo>
                  <a:pt x="148" y="171"/>
                </a:lnTo>
                <a:lnTo>
                  <a:pt x="154" y="170"/>
                </a:lnTo>
                <a:lnTo>
                  <a:pt x="160" y="167"/>
                </a:lnTo>
                <a:lnTo>
                  <a:pt x="172" y="164"/>
                </a:lnTo>
                <a:lnTo>
                  <a:pt x="178" y="158"/>
                </a:lnTo>
                <a:lnTo>
                  <a:pt x="181" y="153"/>
                </a:lnTo>
                <a:lnTo>
                  <a:pt x="184" y="149"/>
                </a:lnTo>
                <a:lnTo>
                  <a:pt x="189" y="143"/>
                </a:lnTo>
                <a:lnTo>
                  <a:pt x="190" y="138"/>
                </a:lnTo>
                <a:lnTo>
                  <a:pt x="193" y="129"/>
                </a:lnTo>
                <a:lnTo>
                  <a:pt x="199" y="117"/>
                </a:lnTo>
                <a:lnTo>
                  <a:pt x="202" y="113"/>
                </a:lnTo>
                <a:lnTo>
                  <a:pt x="205" y="107"/>
                </a:lnTo>
                <a:lnTo>
                  <a:pt x="208" y="95"/>
                </a:lnTo>
                <a:lnTo>
                  <a:pt x="213" y="90"/>
                </a:lnTo>
                <a:lnTo>
                  <a:pt x="216" y="78"/>
                </a:lnTo>
                <a:lnTo>
                  <a:pt x="220" y="66"/>
                </a:lnTo>
                <a:lnTo>
                  <a:pt x="225" y="56"/>
                </a:lnTo>
                <a:lnTo>
                  <a:pt x="226" y="47"/>
                </a:lnTo>
                <a:lnTo>
                  <a:pt x="229" y="38"/>
                </a:lnTo>
                <a:lnTo>
                  <a:pt x="235" y="23"/>
                </a:lnTo>
                <a:lnTo>
                  <a:pt x="241" y="11"/>
                </a:lnTo>
                <a:lnTo>
                  <a:pt x="244" y="6"/>
                </a:lnTo>
                <a:lnTo>
                  <a:pt x="250" y="3"/>
                </a:lnTo>
                <a:lnTo>
                  <a:pt x="255" y="0"/>
                </a:lnTo>
                <a:lnTo>
                  <a:pt x="268" y="0"/>
                </a:lnTo>
                <a:lnTo>
                  <a:pt x="274" y="0"/>
                </a:lnTo>
                <a:lnTo>
                  <a:pt x="279" y="2"/>
                </a:lnTo>
                <a:lnTo>
                  <a:pt x="288" y="3"/>
                </a:lnTo>
                <a:lnTo>
                  <a:pt x="294" y="6"/>
                </a:lnTo>
                <a:lnTo>
                  <a:pt x="298" y="11"/>
                </a:lnTo>
                <a:lnTo>
                  <a:pt x="303" y="21"/>
                </a:lnTo>
                <a:lnTo>
                  <a:pt x="303" y="26"/>
                </a:lnTo>
                <a:lnTo>
                  <a:pt x="304" y="35"/>
                </a:lnTo>
                <a:lnTo>
                  <a:pt x="306" y="39"/>
                </a:lnTo>
                <a:lnTo>
                  <a:pt x="306" y="51"/>
                </a:lnTo>
                <a:lnTo>
                  <a:pt x="307" y="63"/>
                </a:lnTo>
                <a:lnTo>
                  <a:pt x="309" y="68"/>
                </a:lnTo>
                <a:lnTo>
                  <a:pt x="309" y="80"/>
                </a:lnTo>
                <a:lnTo>
                  <a:pt x="309" y="84"/>
                </a:lnTo>
                <a:lnTo>
                  <a:pt x="309" y="93"/>
                </a:lnTo>
                <a:lnTo>
                  <a:pt x="310" y="99"/>
                </a:lnTo>
                <a:lnTo>
                  <a:pt x="312" y="104"/>
                </a:lnTo>
                <a:lnTo>
                  <a:pt x="313" y="108"/>
                </a:lnTo>
                <a:lnTo>
                  <a:pt x="316" y="114"/>
                </a:lnTo>
                <a:lnTo>
                  <a:pt x="321" y="117"/>
                </a:lnTo>
                <a:lnTo>
                  <a:pt x="331" y="123"/>
                </a:lnTo>
                <a:lnTo>
                  <a:pt x="343" y="129"/>
                </a:lnTo>
                <a:lnTo>
                  <a:pt x="348" y="132"/>
                </a:lnTo>
                <a:lnTo>
                  <a:pt x="352" y="135"/>
                </a:lnTo>
                <a:lnTo>
                  <a:pt x="357" y="137"/>
                </a:lnTo>
                <a:lnTo>
                  <a:pt x="369" y="140"/>
                </a:lnTo>
                <a:lnTo>
                  <a:pt x="379" y="143"/>
                </a:lnTo>
                <a:lnTo>
                  <a:pt x="394" y="144"/>
                </a:lnTo>
                <a:lnTo>
                  <a:pt x="400" y="147"/>
                </a:lnTo>
                <a:lnTo>
                  <a:pt x="409" y="150"/>
                </a:lnTo>
                <a:lnTo>
                  <a:pt x="420" y="150"/>
                </a:lnTo>
                <a:lnTo>
                  <a:pt x="424" y="150"/>
                </a:lnTo>
                <a:lnTo>
                  <a:pt x="436" y="153"/>
                </a:lnTo>
                <a:lnTo>
                  <a:pt x="445" y="153"/>
                </a:lnTo>
                <a:lnTo>
                  <a:pt x="451" y="155"/>
                </a:lnTo>
                <a:lnTo>
                  <a:pt x="463" y="156"/>
                </a:lnTo>
                <a:lnTo>
                  <a:pt x="481" y="156"/>
                </a:lnTo>
                <a:lnTo>
                  <a:pt x="493" y="159"/>
                </a:lnTo>
                <a:lnTo>
                  <a:pt x="499" y="161"/>
                </a:lnTo>
                <a:lnTo>
                  <a:pt x="511" y="162"/>
                </a:lnTo>
                <a:lnTo>
                  <a:pt x="517" y="162"/>
                </a:lnTo>
                <a:lnTo>
                  <a:pt x="526" y="164"/>
                </a:lnTo>
                <a:lnTo>
                  <a:pt x="531" y="165"/>
                </a:lnTo>
                <a:lnTo>
                  <a:pt x="543" y="165"/>
                </a:lnTo>
                <a:lnTo>
                  <a:pt x="547" y="167"/>
                </a:lnTo>
                <a:lnTo>
                  <a:pt x="553" y="167"/>
                </a:lnTo>
                <a:lnTo>
                  <a:pt x="576" y="179"/>
                </a:lnTo>
              </a:path>
            </a:pathLst>
          </a:custGeom>
          <a:noFill/>
          <a:ln w="25399" cap="rnd">
            <a:solidFill>
              <a:schemeClr val="tx1"/>
            </a:solidFill>
            <a:round/>
            <a:headEnd type="none" w="sm" len="sm"/>
            <a:tailEnd type="none" w="sm" len="sm"/>
          </a:ln>
        </p:spPr>
        <p:txBody>
          <a:bodyPr/>
          <a:lstStyle/>
          <a:p>
            <a:endParaRPr lang="en-GB" dirty="0">
              <a:latin typeface="Times New Roman"/>
              <a:ea typeface="Arial"/>
              <a:cs typeface="Arial"/>
            </a:endParaRPr>
          </a:p>
        </p:txBody>
      </p:sp>
      <p:sp>
        <p:nvSpPr>
          <p:cNvPr id="138" name="Line 53"/>
          <p:cNvSpPr>
            <a:spLocks noChangeShapeType="1"/>
          </p:cNvSpPr>
          <p:nvPr/>
        </p:nvSpPr>
        <p:spPr bwMode="auto">
          <a:xfrm>
            <a:off x="3251200" y="3592069"/>
            <a:ext cx="1219200" cy="0"/>
          </a:xfrm>
          <a:prstGeom prst="line">
            <a:avLst/>
          </a:prstGeom>
          <a:noFill/>
          <a:ln w="126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139" name="Rectangle 54"/>
          <p:cNvSpPr>
            <a:spLocks noChangeArrowheads="1"/>
          </p:cNvSpPr>
          <p:nvPr/>
        </p:nvSpPr>
        <p:spPr bwMode="auto">
          <a:xfrm>
            <a:off x="5059363" y="2790055"/>
            <a:ext cx="1455527" cy="400752"/>
          </a:xfrm>
          <a:prstGeom prst="rect">
            <a:avLst/>
          </a:prstGeom>
          <a:noFill/>
          <a:ln w="9525">
            <a:noFill/>
            <a:miter lim="800000"/>
            <a:headEnd/>
            <a:tailEnd/>
          </a:ln>
        </p:spPr>
        <p:txBody>
          <a:bodyPr wrap="none" lIns="92075" tIns="46038" rIns="92075" bIns="46038">
            <a:spAutoFit/>
          </a:bodyPr>
          <a:lstStyle/>
          <a:p>
            <a:pPr eaLnBrk="0" hangingPunct="0"/>
            <a:r>
              <a:rPr lang="en-US" sz="2000" dirty="0">
                <a:latin typeface="Times New Roman"/>
                <a:ea typeface="Arial"/>
                <a:cs typeface="Arial"/>
              </a:rPr>
              <a:t>Digital filter</a:t>
            </a:r>
          </a:p>
        </p:txBody>
      </p:sp>
      <p:sp>
        <p:nvSpPr>
          <p:cNvPr id="140" name="Rectangle 55"/>
          <p:cNvSpPr>
            <a:spLocks noChangeArrowheads="1"/>
          </p:cNvSpPr>
          <p:nvPr/>
        </p:nvSpPr>
        <p:spPr bwMode="auto">
          <a:xfrm>
            <a:off x="5059363" y="3207567"/>
            <a:ext cx="1945369" cy="400752"/>
          </a:xfrm>
          <a:prstGeom prst="rect">
            <a:avLst/>
          </a:prstGeom>
          <a:noFill/>
          <a:ln w="9525">
            <a:noFill/>
            <a:miter lim="800000"/>
            <a:headEnd/>
            <a:tailEnd/>
          </a:ln>
        </p:spPr>
        <p:txBody>
          <a:bodyPr wrap="none" lIns="92075" tIns="46038" rIns="92075" bIns="46038">
            <a:spAutoFit/>
          </a:bodyPr>
          <a:lstStyle/>
          <a:p>
            <a:pPr eaLnBrk="0" hangingPunct="0"/>
            <a:r>
              <a:rPr lang="en-US" sz="2000" dirty="0">
                <a:latin typeface="Times New Roman"/>
                <a:ea typeface="Arial"/>
                <a:cs typeface="Arial"/>
              </a:rPr>
              <a:t>Zero suppression</a:t>
            </a:r>
          </a:p>
        </p:txBody>
      </p:sp>
      <p:sp>
        <p:nvSpPr>
          <p:cNvPr id="141" name="Rectangle 56"/>
          <p:cNvSpPr>
            <a:spLocks noChangeArrowheads="1"/>
          </p:cNvSpPr>
          <p:nvPr/>
        </p:nvSpPr>
        <p:spPr bwMode="auto">
          <a:xfrm>
            <a:off x="3471863" y="4391843"/>
            <a:ext cx="777875" cy="300037"/>
          </a:xfrm>
          <a:prstGeom prst="rect">
            <a:avLst/>
          </a:prstGeom>
          <a:solidFill>
            <a:srgbClr val="CCFF66"/>
          </a:solidFill>
          <a:ln w="25399">
            <a:solidFill>
              <a:schemeClr val="tx1"/>
            </a:solidFill>
            <a:miter lim="800000"/>
            <a:headEnd/>
            <a:tailEnd/>
          </a:ln>
        </p:spPr>
        <p:txBody>
          <a:bodyPr wrap="none" anchor="ctr"/>
          <a:lstStyle/>
          <a:p>
            <a:endParaRPr lang="en-GB" dirty="0">
              <a:latin typeface="Times New Roman"/>
              <a:ea typeface="Arial"/>
              <a:cs typeface="Arial"/>
            </a:endParaRPr>
          </a:p>
        </p:txBody>
      </p:sp>
      <p:sp>
        <p:nvSpPr>
          <p:cNvPr id="142" name="Line 57"/>
          <p:cNvSpPr>
            <a:spLocks noChangeShapeType="1"/>
          </p:cNvSpPr>
          <p:nvPr/>
        </p:nvSpPr>
        <p:spPr bwMode="auto">
          <a:xfrm>
            <a:off x="3860800" y="4277543"/>
            <a:ext cx="0" cy="104775"/>
          </a:xfrm>
          <a:prstGeom prst="line">
            <a:avLst/>
          </a:prstGeom>
          <a:noFill/>
          <a:ln w="253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143" name="Rectangle 58"/>
          <p:cNvSpPr>
            <a:spLocks noChangeArrowheads="1"/>
          </p:cNvSpPr>
          <p:nvPr/>
        </p:nvSpPr>
        <p:spPr bwMode="auto">
          <a:xfrm>
            <a:off x="3167063" y="4814118"/>
            <a:ext cx="1387475" cy="352425"/>
          </a:xfrm>
          <a:prstGeom prst="rect">
            <a:avLst/>
          </a:prstGeom>
          <a:solidFill>
            <a:schemeClr val="bg1"/>
          </a:solidFill>
          <a:ln w="25399">
            <a:solidFill>
              <a:schemeClr val="tx1"/>
            </a:solidFill>
            <a:miter lim="800000"/>
            <a:headEnd/>
            <a:tailEnd/>
          </a:ln>
        </p:spPr>
        <p:txBody>
          <a:bodyPr wrap="none" anchor="ctr"/>
          <a:lstStyle/>
          <a:p>
            <a:endParaRPr lang="en-GB" dirty="0">
              <a:latin typeface="Times New Roman"/>
              <a:ea typeface="Arial"/>
              <a:cs typeface="Arial"/>
            </a:endParaRPr>
          </a:p>
        </p:txBody>
      </p:sp>
      <p:sp>
        <p:nvSpPr>
          <p:cNvPr id="144" name="Line 59"/>
          <p:cNvSpPr>
            <a:spLocks noChangeShapeType="1"/>
          </p:cNvSpPr>
          <p:nvPr/>
        </p:nvSpPr>
        <p:spPr bwMode="auto">
          <a:xfrm>
            <a:off x="3251200" y="4858568"/>
            <a:ext cx="0" cy="263525"/>
          </a:xfrm>
          <a:prstGeom prst="line">
            <a:avLst/>
          </a:prstGeom>
          <a:noFill/>
          <a:ln w="126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145" name="Line 60"/>
          <p:cNvSpPr>
            <a:spLocks noChangeShapeType="1"/>
          </p:cNvSpPr>
          <p:nvPr/>
        </p:nvSpPr>
        <p:spPr bwMode="auto">
          <a:xfrm>
            <a:off x="3251200" y="5122093"/>
            <a:ext cx="1219200" cy="0"/>
          </a:xfrm>
          <a:prstGeom prst="line">
            <a:avLst/>
          </a:prstGeom>
          <a:noFill/>
          <a:ln w="126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146" name="Freeform 61"/>
          <p:cNvSpPr>
            <a:spLocks/>
          </p:cNvSpPr>
          <p:nvPr/>
        </p:nvSpPr>
        <p:spPr bwMode="auto">
          <a:xfrm>
            <a:off x="3251200" y="4872855"/>
            <a:ext cx="1220788" cy="198438"/>
          </a:xfrm>
          <a:custGeom>
            <a:avLst/>
            <a:gdLst>
              <a:gd name="T0" fmla="*/ 12 w 577"/>
              <a:gd name="T1" fmla="*/ 170 h 180"/>
              <a:gd name="T2" fmla="*/ 37 w 577"/>
              <a:gd name="T3" fmla="*/ 173 h 180"/>
              <a:gd name="T4" fmla="*/ 58 w 577"/>
              <a:gd name="T5" fmla="*/ 174 h 180"/>
              <a:gd name="T6" fmla="*/ 76 w 577"/>
              <a:gd name="T7" fmla="*/ 176 h 180"/>
              <a:gd name="T8" fmla="*/ 103 w 577"/>
              <a:gd name="T9" fmla="*/ 176 h 180"/>
              <a:gd name="T10" fmla="*/ 117 w 577"/>
              <a:gd name="T11" fmla="*/ 176 h 180"/>
              <a:gd name="T12" fmla="*/ 135 w 577"/>
              <a:gd name="T13" fmla="*/ 174 h 180"/>
              <a:gd name="T14" fmla="*/ 148 w 577"/>
              <a:gd name="T15" fmla="*/ 171 h 180"/>
              <a:gd name="T16" fmla="*/ 160 w 577"/>
              <a:gd name="T17" fmla="*/ 167 h 180"/>
              <a:gd name="T18" fmla="*/ 178 w 577"/>
              <a:gd name="T19" fmla="*/ 158 h 180"/>
              <a:gd name="T20" fmla="*/ 184 w 577"/>
              <a:gd name="T21" fmla="*/ 149 h 180"/>
              <a:gd name="T22" fmla="*/ 190 w 577"/>
              <a:gd name="T23" fmla="*/ 138 h 180"/>
              <a:gd name="T24" fmla="*/ 199 w 577"/>
              <a:gd name="T25" fmla="*/ 117 h 180"/>
              <a:gd name="T26" fmla="*/ 205 w 577"/>
              <a:gd name="T27" fmla="*/ 107 h 180"/>
              <a:gd name="T28" fmla="*/ 213 w 577"/>
              <a:gd name="T29" fmla="*/ 90 h 180"/>
              <a:gd name="T30" fmla="*/ 220 w 577"/>
              <a:gd name="T31" fmla="*/ 66 h 180"/>
              <a:gd name="T32" fmla="*/ 226 w 577"/>
              <a:gd name="T33" fmla="*/ 47 h 180"/>
              <a:gd name="T34" fmla="*/ 235 w 577"/>
              <a:gd name="T35" fmla="*/ 23 h 180"/>
              <a:gd name="T36" fmla="*/ 244 w 577"/>
              <a:gd name="T37" fmla="*/ 6 h 180"/>
              <a:gd name="T38" fmla="*/ 255 w 577"/>
              <a:gd name="T39" fmla="*/ 0 h 180"/>
              <a:gd name="T40" fmla="*/ 274 w 577"/>
              <a:gd name="T41" fmla="*/ 0 h 180"/>
              <a:gd name="T42" fmla="*/ 288 w 577"/>
              <a:gd name="T43" fmla="*/ 3 h 180"/>
              <a:gd name="T44" fmla="*/ 298 w 577"/>
              <a:gd name="T45" fmla="*/ 11 h 180"/>
              <a:gd name="T46" fmla="*/ 303 w 577"/>
              <a:gd name="T47" fmla="*/ 26 h 180"/>
              <a:gd name="T48" fmla="*/ 306 w 577"/>
              <a:gd name="T49" fmla="*/ 39 h 180"/>
              <a:gd name="T50" fmla="*/ 307 w 577"/>
              <a:gd name="T51" fmla="*/ 63 h 180"/>
              <a:gd name="T52" fmla="*/ 309 w 577"/>
              <a:gd name="T53" fmla="*/ 80 h 180"/>
              <a:gd name="T54" fmla="*/ 309 w 577"/>
              <a:gd name="T55" fmla="*/ 93 h 180"/>
              <a:gd name="T56" fmla="*/ 312 w 577"/>
              <a:gd name="T57" fmla="*/ 104 h 180"/>
              <a:gd name="T58" fmla="*/ 316 w 577"/>
              <a:gd name="T59" fmla="*/ 114 h 180"/>
              <a:gd name="T60" fmla="*/ 331 w 577"/>
              <a:gd name="T61" fmla="*/ 123 h 180"/>
              <a:gd name="T62" fmla="*/ 348 w 577"/>
              <a:gd name="T63" fmla="*/ 132 h 180"/>
              <a:gd name="T64" fmla="*/ 357 w 577"/>
              <a:gd name="T65" fmla="*/ 137 h 180"/>
              <a:gd name="T66" fmla="*/ 379 w 577"/>
              <a:gd name="T67" fmla="*/ 143 h 180"/>
              <a:gd name="T68" fmla="*/ 400 w 577"/>
              <a:gd name="T69" fmla="*/ 147 h 180"/>
              <a:gd name="T70" fmla="*/ 420 w 577"/>
              <a:gd name="T71" fmla="*/ 150 h 180"/>
              <a:gd name="T72" fmla="*/ 436 w 577"/>
              <a:gd name="T73" fmla="*/ 153 h 180"/>
              <a:gd name="T74" fmla="*/ 451 w 577"/>
              <a:gd name="T75" fmla="*/ 155 h 180"/>
              <a:gd name="T76" fmla="*/ 481 w 577"/>
              <a:gd name="T77" fmla="*/ 156 h 180"/>
              <a:gd name="T78" fmla="*/ 499 w 577"/>
              <a:gd name="T79" fmla="*/ 161 h 180"/>
              <a:gd name="T80" fmla="*/ 517 w 577"/>
              <a:gd name="T81" fmla="*/ 162 h 180"/>
              <a:gd name="T82" fmla="*/ 531 w 577"/>
              <a:gd name="T83" fmla="*/ 165 h 180"/>
              <a:gd name="T84" fmla="*/ 547 w 577"/>
              <a:gd name="T85" fmla="*/ 167 h 180"/>
              <a:gd name="T86" fmla="*/ 576 w 577"/>
              <a:gd name="T87" fmla="*/ 179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77"/>
              <a:gd name="T133" fmla="*/ 0 h 180"/>
              <a:gd name="T134" fmla="*/ 577 w 577"/>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77" h="180">
                <a:moveTo>
                  <a:pt x="0" y="179"/>
                </a:moveTo>
                <a:lnTo>
                  <a:pt x="12" y="170"/>
                </a:lnTo>
                <a:lnTo>
                  <a:pt x="22" y="171"/>
                </a:lnTo>
                <a:lnTo>
                  <a:pt x="37" y="173"/>
                </a:lnTo>
                <a:lnTo>
                  <a:pt x="42" y="174"/>
                </a:lnTo>
                <a:lnTo>
                  <a:pt x="58" y="174"/>
                </a:lnTo>
                <a:lnTo>
                  <a:pt x="67" y="174"/>
                </a:lnTo>
                <a:lnTo>
                  <a:pt x="76" y="176"/>
                </a:lnTo>
                <a:lnTo>
                  <a:pt x="91" y="176"/>
                </a:lnTo>
                <a:lnTo>
                  <a:pt x="103" y="176"/>
                </a:lnTo>
                <a:lnTo>
                  <a:pt x="108" y="176"/>
                </a:lnTo>
                <a:lnTo>
                  <a:pt x="117" y="176"/>
                </a:lnTo>
                <a:lnTo>
                  <a:pt x="123" y="174"/>
                </a:lnTo>
                <a:lnTo>
                  <a:pt x="135" y="174"/>
                </a:lnTo>
                <a:lnTo>
                  <a:pt x="139" y="173"/>
                </a:lnTo>
                <a:lnTo>
                  <a:pt x="148" y="171"/>
                </a:lnTo>
                <a:lnTo>
                  <a:pt x="154" y="170"/>
                </a:lnTo>
                <a:lnTo>
                  <a:pt x="160" y="167"/>
                </a:lnTo>
                <a:lnTo>
                  <a:pt x="172" y="164"/>
                </a:lnTo>
                <a:lnTo>
                  <a:pt x="178" y="158"/>
                </a:lnTo>
                <a:lnTo>
                  <a:pt x="181" y="153"/>
                </a:lnTo>
                <a:lnTo>
                  <a:pt x="184" y="149"/>
                </a:lnTo>
                <a:lnTo>
                  <a:pt x="189" y="143"/>
                </a:lnTo>
                <a:lnTo>
                  <a:pt x="190" y="138"/>
                </a:lnTo>
                <a:lnTo>
                  <a:pt x="193" y="129"/>
                </a:lnTo>
                <a:lnTo>
                  <a:pt x="199" y="117"/>
                </a:lnTo>
                <a:lnTo>
                  <a:pt x="202" y="113"/>
                </a:lnTo>
                <a:lnTo>
                  <a:pt x="205" y="107"/>
                </a:lnTo>
                <a:lnTo>
                  <a:pt x="208" y="95"/>
                </a:lnTo>
                <a:lnTo>
                  <a:pt x="213" y="90"/>
                </a:lnTo>
                <a:lnTo>
                  <a:pt x="216" y="78"/>
                </a:lnTo>
                <a:lnTo>
                  <a:pt x="220" y="66"/>
                </a:lnTo>
                <a:lnTo>
                  <a:pt x="225" y="56"/>
                </a:lnTo>
                <a:lnTo>
                  <a:pt x="226" y="47"/>
                </a:lnTo>
                <a:lnTo>
                  <a:pt x="229" y="38"/>
                </a:lnTo>
                <a:lnTo>
                  <a:pt x="235" y="23"/>
                </a:lnTo>
                <a:lnTo>
                  <a:pt x="241" y="11"/>
                </a:lnTo>
                <a:lnTo>
                  <a:pt x="244" y="6"/>
                </a:lnTo>
                <a:lnTo>
                  <a:pt x="250" y="3"/>
                </a:lnTo>
                <a:lnTo>
                  <a:pt x="255" y="0"/>
                </a:lnTo>
                <a:lnTo>
                  <a:pt x="268" y="0"/>
                </a:lnTo>
                <a:lnTo>
                  <a:pt x="274" y="0"/>
                </a:lnTo>
                <a:lnTo>
                  <a:pt x="279" y="2"/>
                </a:lnTo>
                <a:lnTo>
                  <a:pt x="288" y="3"/>
                </a:lnTo>
                <a:lnTo>
                  <a:pt x="294" y="6"/>
                </a:lnTo>
                <a:lnTo>
                  <a:pt x="298" y="11"/>
                </a:lnTo>
                <a:lnTo>
                  <a:pt x="303" y="21"/>
                </a:lnTo>
                <a:lnTo>
                  <a:pt x="303" y="26"/>
                </a:lnTo>
                <a:lnTo>
                  <a:pt x="304" y="35"/>
                </a:lnTo>
                <a:lnTo>
                  <a:pt x="306" y="39"/>
                </a:lnTo>
                <a:lnTo>
                  <a:pt x="306" y="51"/>
                </a:lnTo>
                <a:lnTo>
                  <a:pt x="307" y="63"/>
                </a:lnTo>
                <a:lnTo>
                  <a:pt x="309" y="68"/>
                </a:lnTo>
                <a:lnTo>
                  <a:pt x="309" y="80"/>
                </a:lnTo>
                <a:lnTo>
                  <a:pt x="309" y="84"/>
                </a:lnTo>
                <a:lnTo>
                  <a:pt x="309" y="93"/>
                </a:lnTo>
                <a:lnTo>
                  <a:pt x="310" y="99"/>
                </a:lnTo>
                <a:lnTo>
                  <a:pt x="312" y="104"/>
                </a:lnTo>
                <a:lnTo>
                  <a:pt x="313" y="108"/>
                </a:lnTo>
                <a:lnTo>
                  <a:pt x="316" y="114"/>
                </a:lnTo>
                <a:lnTo>
                  <a:pt x="321" y="117"/>
                </a:lnTo>
                <a:lnTo>
                  <a:pt x="331" y="123"/>
                </a:lnTo>
                <a:lnTo>
                  <a:pt x="343" y="129"/>
                </a:lnTo>
                <a:lnTo>
                  <a:pt x="348" y="132"/>
                </a:lnTo>
                <a:lnTo>
                  <a:pt x="352" y="135"/>
                </a:lnTo>
                <a:lnTo>
                  <a:pt x="357" y="137"/>
                </a:lnTo>
                <a:lnTo>
                  <a:pt x="369" y="140"/>
                </a:lnTo>
                <a:lnTo>
                  <a:pt x="379" y="143"/>
                </a:lnTo>
                <a:lnTo>
                  <a:pt x="394" y="144"/>
                </a:lnTo>
                <a:lnTo>
                  <a:pt x="400" y="147"/>
                </a:lnTo>
                <a:lnTo>
                  <a:pt x="409" y="150"/>
                </a:lnTo>
                <a:lnTo>
                  <a:pt x="420" y="150"/>
                </a:lnTo>
                <a:lnTo>
                  <a:pt x="424" y="150"/>
                </a:lnTo>
                <a:lnTo>
                  <a:pt x="436" y="153"/>
                </a:lnTo>
                <a:lnTo>
                  <a:pt x="445" y="153"/>
                </a:lnTo>
                <a:lnTo>
                  <a:pt x="451" y="155"/>
                </a:lnTo>
                <a:lnTo>
                  <a:pt x="463" y="156"/>
                </a:lnTo>
                <a:lnTo>
                  <a:pt x="481" y="156"/>
                </a:lnTo>
                <a:lnTo>
                  <a:pt x="493" y="159"/>
                </a:lnTo>
                <a:lnTo>
                  <a:pt x="499" y="161"/>
                </a:lnTo>
                <a:lnTo>
                  <a:pt x="511" y="162"/>
                </a:lnTo>
                <a:lnTo>
                  <a:pt x="517" y="162"/>
                </a:lnTo>
                <a:lnTo>
                  <a:pt x="526" y="164"/>
                </a:lnTo>
                <a:lnTo>
                  <a:pt x="531" y="165"/>
                </a:lnTo>
                <a:lnTo>
                  <a:pt x="543" y="165"/>
                </a:lnTo>
                <a:lnTo>
                  <a:pt x="547" y="167"/>
                </a:lnTo>
                <a:lnTo>
                  <a:pt x="553" y="167"/>
                </a:lnTo>
                <a:lnTo>
                  <a:pt x="576" y="179"/>
                </a:lnTo>
              </a:path>
            </a:pathLst>
          </a:custGeom>
          <a:noFill/>
          <a:ln w="25399" cap="rnd">
            <a:solidFill>
              <a:schemeClr val="tx1"/>
            </a:solidFill>
            <a:round/>
            <a:headEnd type="none" w="sm" len="sm"/>
            <a:tailEnd type="none" w="sm" len="sm"/>
          </a:ln>
        </p:spPr>
        <p:txBody>
          <a:bodyPr/>
          <a:lstStyle/>
          <a:p>
            <a:endParaRPr lang="en-GB" dirty="0">
              <a:latin typeface="Times New Roman"/>
              <a:ea typeface="Arial"/>
              <a:cs typeface="Arial"/>
            </a:endParaRPr>
          </a:p>
        </p:txBody>
      </p:sp>
      <p:sp>
        <p:nvSpPr>
          <p:cNvPr id="147" name="Line 62"/>
          <p:cNvSpPr>
            <a:spLocks noChangeShapeType="1"/>
          </p:cNvSpPr>
          <p:nvPr/>
        </p:nvSpPr>
        <p:spPr bwMode="auto">
          <a:xfrm>
            <a:off x="3860800" y="4699818"/>
            <a:ext cx="0" cy="106362"/>
          </a:xfrm>
          <a:prstGeom prst="line">
            <a:avLst/>
          </a:prstGeom>
          <a:noFill/>
          <a:ln w="253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148" name="Line 63"/>
          <p:cNvSpPr>
            <a:spLocks noChangeShapeType="1"/>
          </p:cNvSpPr>
          <p:nvPr/>
        </p:nvSpPr>
        <p:spPr bwMode="auto">
          <a:xfrm>
            <a:off x="3454400" y="4488680"/>
            <a:ext cx="812800" cy="0"/>
          </a:xfrm>
          <a:prstGeom prst="line">
            <a:avLst/>
          </a:prstGeom>
          <a:noFill/>
          <a:ln w="126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149" name="Line 64"/>
          <p:cNvSpPr>
            <a:spLocks noChangeShapeType="1"/>
          </p:cNvSpPr>
          <p:nvPr/>
        </p:nvSpPr>
        <p:spPr bwMode="auto">
          <a:xfrm>
            <a:off x="3454400" y="4593455"/>
            <a:ext cx="812800" cy="0"/>
          </a:xfrm>
          <a:prstGeom prst="line">
            <a:avLst/>
          </a:prstGeom>
          <a:noFill/>
          <a:ln w="126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150" name="Line 65"/>
          <p:cNvSpPr>
            <a:spLocks noChangeShapeType="1"/>
          </p:cNvSpPr>
          <p:nvPr/>
        </p:nvSpPr>
        <p:spPr bwMode="auto">
          <a:xfrm>
            <a:off x="3454400" y="4699818"/>
            <a:ext cx="812800" cy="0"/>
          </a:xfrm>
          <a:prstGeom prst="line">
            <a:avLst/>
          </a:prstGeom>
          <a:noFill/>
          <a:ln w="126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151" name="Rectangle 66"/>
          <p:cNvSpPr>
            <a:spLocks noChangeArrowheads="1"/>
          </p:cNvSpPr>
          <p:nvPr/>
        </p:nvSpPr>
        <p:spPr bwMode="auto">
          <a:xfrm>
            <a:off x="5059363" y="4307705"/>
            <a:ext cx="852798" cy="400752"/>
          </a:xfrm>
          <a:prstGeom prst="rect">
            <a:avLst/>
          </a:prstGeom>
          <a:noFill/>
          <a:ln w="9525">
            <a:noFill/>
            <a:miter lim="800000"/>
            <a:headEnd/>
            <a:tailEnd/>
          </a:ln>
        </p:spPr>
        <p:txBody>
          <a:bodyPr wrap="none" lIns="92075" tIns="46038" rIns="92075" bIns="46038">
            <a:spAutoFit/>
          </a:bodyPr>
          <a:lstStyle/>
          <a:p>
            <a:pPr eaLnBrk="0" hangingPunct="0"/>
            <a:r>
              <a:rPr lang="en-US" sz="2000" dirty="0">
                <a:latin typeface="Times New Roman"/>
                <a:ea typeface="Arial"/>
                <a:cs typeface="Arial"/>
              </a:rPr>
              <a:t>Buffer</a:t>
            </a:r>
          </a:p>
        </p:txBody>
      </p:sp>
      <p:sp>
        <p:nvSpPr>
          <p:cNvPr id="152" name="Line 67"/>
          <p:cNvSpPr>
            <a:spLocks noChangeShapeType="1"/>
          </p:cNvSpPr>
          <p:nvPr/>
        </p:nvSpPr>
        <p:spPr bwMode="auto">
          <a:xfrm>
            <a:off x="3822700" y="4877618"/>
            <a:ext cx="0" cy="238125"/>
          </a:xfrm>
          <a:prstGeom prst="line">
            <a:avLst/>
          </a:prstGeom>
          <a:noFill/>
          <a:ln w="12699">
            <a:solidFill>
              <a:schemeClr val="tx1"/>
            </a:solidFill>
            <a:round/>
            <a:headEnd type="stealth" w="med" len="med"/>
            <a:tailEnd type="stealth" w="med" len="med"/>
          </a:ln>
        </p:spPr>
        <p:txBody>
          <a:bodyPr wrap="none" anchor="ctr"/>
          <a:lstStyle/>
          <a:p>
            <a:endParaRPr lang="en-GB" dirty="0">
              <a:latin typeface="Times New Roman"/>
              <a:ea typeface="Arial"/>
              <a:cs typeface="Arial"/>
            </a:endParaRPr>
          </a:p>
        </p:txBody>
      </p:sp>
      <p:sp>
        <p:nvSpPr>
          <p:cNvPr id="153" name="Line 68"/>
          <p:cNvSpPr>
            <a:spLocks noChangeShapeType="1"/>
          </p:cNvSpPr>
          <p:nvPr/>
        </p:nvSpPr>
        <p:spPr bwMode="auto">
          <a:xfrm flipV="1">
            <a:off x="3282950" y="4993505"/>
            <a:ext cx="539750" cy="3175"/>
          </a:xfrm>
          <a:prstGeom prst="line">
            <a:avLst/>
          </a:prstGeom>
          <a:noFill/>
          <a:ln w="12699">
            <a:solidFill>
              <a:schemeClr val="tx1"/>
            </a:solidFill>
            <a:round/>
            <a:headEnd type="stealth" w="med" len="med"/>
            <a:tailEnd type="stealth" w="med" len="med"/>
          </a:ln>
        </p:spPr>
        <p:txBody>
          <a:bodyPr wrap="none" anchor="ctr"/>
          <a:lstStyle/>
          <a:p>
            <a:endParaRPr lang="en-GB" dirty="0">
              <a:latin typeface="Times New Roman"/>
              <a:ea typeface="Arial"/>
              <a:cs typeface="Arial"/>
            </a:endParaRPr>
          </a:p>
        </p:txBody>
      </p:sp>
      <p:sp>
        <p:nvSpPr>
          <p:cNvPr id="154" name="Rectangle 69"/>
          <p:cNvSpPr>
            <a:spLocks noChangeArrowheads="1"/>
          </p:cNvSpPr>
          <p:nvPr/>
        </p:nvSpPr>
        <p:spPr bwMode="auto">
          <a:xfrm>
            <a:off x="3471863" y="5288780"/>
            <a:ext cx="777875" cy="300038"/>
          </a:xfrm>
          <a:prstGeom prst="rect">
            <a:avLst/>
          </a:prstGeom>
          <a:solidFill>
            <a:srgbClr val="CCFF66"/>
          </a:solidFill>
          <a:ln w="25399">
            <a:solidFill>
              <a:schemeClr val="tx1"/>
            </a:solidFill>
            <a:miter lim="800000"/>
            <a:headEnd/>
            <a:tailEnd/>
          </a:ln>
        </p:spPr>
        <p:txBody>
          <a:bodyPr wrap="none" anchor="ctr"/>
          <a:lstStyle/>
          <a:p>
            <a:endParaRPr lang="en-GB" dirty="0">
              <a:latin typeface="Times New Roman"/>
              <a:ea typeface="Arial"/>
              <a:cs typeface="Arial"/>
            </a:endParaRPr>
          </a:p>
        </p:txBody>
      </p:sp>
      <p:sp>
        <p:nvSpPr>
          <p:cNvPr id="155" name="Rectangle 70"/>
          <p:cNvSpPr>
            <a:spLocks noChangeArrowheads="1"/>
          </p:cNvSpPr>
          <p:nvPr/>
        </p:nvSpPr>
        <p:spPr bwMode="auto">
          <a:xfrm>
            <a:off x="3167063" y="5711055"/>
            <a:ext cx="1387475" cy="193675"/>
          </a:xfrm>
          <a:prstGeom prst="rect">
            <a:avLst/>
          </a:prstGeom>
          <a:solidFill>
            <a:srgbClr val="FFCC99"/>
          </a:solidFill>
          <a:ln w="25399">
            <a:solidFill>
              <a:schemeClr val="tx1"/>
            </a:solidFill>
            <a:miter lim="800000"/>
            <a:headEnd/>
            <a:tailEnd/>
          </a:ln>
        </p:spPr>
        <p:txBody>
          <a:bodyPr wrap="none" anchor="ctr"/>
          <a:lstStyle/>
          <a:p>
            <a:endParaRPr lang="en-GB" dirty="0">
              <a:latin typeface="Times New Roman"/>
              <a:ea typeface="Arial"/>
              <a:cs typeface="Arial"/>
            </a:endParaRPr>
          </a:p>
        </p:txBody>
      </p:sp>
      <p:sp>
        <p:nvSpPr>
          <p:cNvPr id="156" name="Line 71"/>
          <p:cNvSpPr>
            <a:spLocks noChangeShapeType="1"/>
          </p:cNvSpPr>
          <p:nvPr/>
        </p:nvSpPr>
        <p:spPr bwMode="auto">
          <a:xfrm>
            <a:off x="3860800" y="5596755"/>
            <a:ext cx="0" cy="106363"/>
          </a:xfrm>
          <a:prstGeom prst="line">
            <a:avLst/>
          </a:prstGeom>
          <a:noFill/>
          <a:ln w="253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157" name="Line 72"/>
          <p:cNvSpPr>
            <a:spLocks noChangeShapeType="1"/>
          </p:cNvSpPr>
          <p:nvPr/>
        </p:nvSpPr>
        <p:spPr bwMode="auto">
          <a:xfrm>
            <a:off x="3454400" y="5385618"/>
            <a:ext cx="812800" cy="0"/>
          </a:xfrm>
          <a:prstGeom prst="line">
            <a:avLst/>
          </a:prstGeom>
          <a:noFill/>
          <a:ln w="126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158" name="Line 73"/>
          <p:cNvSpPr>
            <a:spLocks noChangeShapeType="1"/>
          </p:cNvSpPr>
          <p:nvPr/>
        </p:nvSpPr>
        <p:spPr bwMode="auto">
          <a:xfrm>
            <a:off x="3454400" y="5491980"/>
            <a:ext cx="812800" cy="0"/>
          </a:xfrm>
          <a:prstGeom prst="line">
            <a:avLst/>
          </a:prstGeom>
          <a:noFill/>
          <a:ln w="126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159" name="Line 74"/>
          <p:cNvSpPr>
            <a:spLocks noChangeShapeType="1"/>
          </p:cNvSpPr>
          <p:nvPr/>
        </p:nvSpPr>
        <p:spPr bwMode="auto">
          <a:xfrm>
            <a:off x="3454400" y="5596755"/>
            <a:ext cx="812800" cy="0"/>
          </a:xfrm>
          <a:prstGeom prst="line">
            <a:avLst/>
          </a:prstGeom>
          <a:noFill/>
          <a:ln w="126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160" name="Line 75"/>
          <p:cNvSpPr>
            <a:spLocks noChangeShapeType="1"/>
          </p:cNvSpPr>
          <p:nvPr/>
        </p:nvSpPr>
        <p:spPr bwMode="auto">
          <a:xfrm>
            <a:off x="3860800" y="5174480"/>
            <a:ext cx="0" cy="106363"/>
          </a:xfrm>
          <a:prstGeom prst="line">
            <a:avLst/>
          </a:prstGeom>
          <a:noFill/>
          <a:ln w="253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
        <p:nvSpPr>
          <p:cNvPr id="161" name="Rectangle 76"/>
          <p:cNvSpPr>
            <a:spLocks noChangeArrowheads="1"/>
          </p:cNvSpPr>
          <p:nvPr/>
        </p:nvSpPr>
        <p:spPr bwMode="auto">
          <a:xfrm>
            <a:off x="5059363" y="5557068"/>
            <a:ext cx="2109552" cy="400752"/>
          </a:xfrm>
          <a:prstGeom prst="rect">
            <a:avLst/>
          </a:prstGeom>
          <a:noFill/>
          <a:ln w="9525">
            <a:noFill/>
            <a:miter lim="800000"/>
            <a:headEnd/>
            <a:tailEnd/>
          </a:ln>
        </p:spPr>
        <p:txBody>
          <a:bodyPr wrap="none" lIns="92075" tIns="46038" rIns="92075" bIns="46038">
            <a:spAutoFit/>
          </a:bodyPr>
          <a:lstStyle/>
          <a:p>
            <a:pPr eaLnBrk="0" hangingPunct="0"/>
            <a:r>
              <a:rPr lang="en-US" sz="2000" dirty="0">
                <a:latin typeface="Times New Roman"/>
                <a:ea typeface="Arial"/>
                <a:cs typeface="Arial"/>
              </a:rPr>
              <a:t>Format &amp; Readout</a:t>
            </a:r>
          </a:p>
        </p:txBody>
      </p:sp>
      <p:sp>
        <p:nvSpPr>
          <p:cNvPr id="162" name="Rectangle 77"/>
          <p:cNvSpPr>
            <a:spLocks noChangeArrowheads="1"/>
          </p:cNvSpPr>
          <p:nvPr/>
        </p:nvSpPr>
        <p:spPr bwMode="auto">
          <a:xfrm>
            <a:off x="5059363" y="5249093"/>
            <a:ext cx="852798" cy="400752"/>
          </a:xfrm>
          <a:prstGeom prst="rect">
            <a:avLst/>
          </a:prstGeom>
          <a:noFill/>
          <a:ln w="9525">
            <a:noFill/>
            <a:miter lim="800000"/>
            <a:headEnd/>
            <a:tailEnd/>
          </a:ln>
        </p:spPr>
        <p:txBody>
          <a:bodyPr wrap="none" lIns="92075" tIns="46038" rIns="92075" bIns="46038">
            <a:spAutoFit/>
          </a:bodyPr>
          <a:lstStyle/>
          <a:p>
            <a:pPr eaLnBrk="0" hangingPunct="0"/>
            <a:r>
              <a:rPr lang="en-US" sz="2000" dirty="0">
                <a:latin typeface="Times New Roman"/>
                <a:ea typeface="Arial"/>
                <a:cs typeface="Arial"/>
              </a:rPr>
              <a:t>Buffer</a:t>
            </a:r>
          </a:p>
        </p:txBody>
      </p:sp>
      <p:sp>
        <p:nvSpPr>
          <p:cNvPr id="163" name="Rectangle 78"/>
          <p:cNvSpPr>
            <a:spLocks noChangeArrowheads="1"/>
          </p:cNvSpPr>
          <p:nvPr/>
        </p:nvSpPr>
        <p:spPr bwMode="auto">
          <a:xfrm>
            <a:off x="5059363" y="4788718"/>
            <a:ext cx="2044555" cy="400752"/>
          </a:xfrm>
          <a:prstGeom prst="rect">
            <a:avLst/>
          </a:prstGeom>
          <a:noFill/>
          <a:ln w="9525">
            <a:noFill/>
            <a:miter lim="800000"/>
            <a:headEnd/>
            <a:tailEnd/>
          </a:ln>
        </p:spPr>
        <p:txBody>
          <a:bodyPr wrap="none" lIns="92075" tIns="46038" rIns="92075" bIns="46038">
            <a:spAutoFit/>
          </a:bodyPr>
          <a:lstStyle/>
          <a:p>
            <a:pPr eaLnBrk="0" hangingPunct="0"/>
            <a:r>
              <a:rPr lang="en-US" sz="2000" dirty="0">
                <a:latin typeface="Times New Roman"/>
                <a:ea typeface="Arial"/>
                <a:cs typeface="Arial"/>
              </a:rPr>
              <a:t>Feature extraction</a:t>
            </a:r>
          </a:p>
        </p:txBody>
      </p:sp>
      <p:sp>
        <p:nvSpPr>
          <p:cNvPr id="164" name="Rectangle 79"/>
          <p:cNvSpPr>
            <a:spLocks noChangeArrowheads="1"/>
          </p:cNvSpPr>
          <p:nvPr/>
        </p:nvSpPr>
        <p:spPr bwMode="auto">
          <a:xfrm>
            <a:off x="5059363" y="675505"/>
            <a:ext cx="1968488" cy="400752"/>
          </a:xfrm>
          <a:prstGeom prst="rect">
            <a:avLst/>
          </a:prstGeom>
          <a:noFill/>
          <a:ln w="9525">
            <a:noFill/>
            <a:miter lim="800000"/>
            <a:headEnd/>
            <a:tailEnd/>
          </a:ln>
        </p:spPr>
        <p:txBody>
          <a:bodyPr wrap="none" lIns="92075" tIns="46038" rIns="92075" bIns="46038">
            <a:spAutoFit/>
          </a:bodyPr>
          <a:lstStyle/>
          <a:p>
            <a:pPr eaLnBrk="0" hangingPunct="0"/>
            <a:r>
              <a:rPr lang="en-US" sz="2000" dirty="0">
                <a:latin typeface="Times New Roman"/>
                <a:ea typeface="Arial"/>
                <a:cs typeface="Arial"/>
              </a:rPr>
              <a:t>Detector / Sensor</a:t>
            </a:r>
          </a:p>
        </p:txBody>
      </p:sp>
      <p:sp>
        <p:nvSpPr>
          <p:cNvPr id="165" name="AutoShape 80"/>
          <p:cNvSpPr>
            <a:spLocks noChangeArrowheads="1"/>
          </p:cNvSpPr>
          <p:nvPr/>
        </p:nvSpPr>
        <p:spPr bwMode="auto">
          <a:xfrm>
            <a:off x="3443288" y="5912668"/>
            <a:ext cx="893762" cy="569912"/>
          </a:xfrm>
          <a:prstGeom prst="downArrow">
            <a:avLst>
              <a:gd name="adj1" fmla="val 52046"/>
              <a:gd name="adj2" fmla="val 40667"/>
            </a:avLst>
          </a:prstGeom>
          <a:solidFill>
            <a:srgbClr val="00FF00"/>
          </a:solidFill>
          <a:ln w="9525">
            <a:solidFill>
              <a:schemeClr val="tx1"/>
            </a:solidFill>
            <a:miter lim="800000"/>
            <a:headEnd/>
            <a:tailEnd/>
          </a:ln>
        </p:spPr>
        <p:txBody>
          <a:bodyPr wrap="none" anchor="ctr"/>
          <a:lstStyle/>
          <a:p>
            <a:endParaRPr lang="en-GB" dirty="0">
              <a:latin typeface="Times New Roman"/>
              <a:ea typeface="Arial"/>
              <a:cs typeface="Arial"/>
            </a:endParaRPr>
          </a:p>
        </p:txBody>
      </p:sp>
      <p:sp>
        <p:nvSpPr>
          <p:cNvPr id="166" name="Rectangle 81"/>
          <p:cNvSpPr>
            <a:spLocks noChangeArrowheads="1"/>
          </p:cNvSpPr>
          <p:nvPr/>
        </p:nvSpPr>
        <p:spPr bwMode="auto">
          <a:xfrm>
            <a:off x="5072063" y="5998393"/>
            <a:ext cx="3000095" cy="400752"/>
          </a:xfrm>
          <a:prstGeom prst="rect">
            <a:avLst/>
          </a:prstGeom>
          <a:noFill/>
          <a:ln w="9525">
            <a:noFill/>
            <a:miter lim="800000"/>
            <a:headEnd/>
            <a:tailEnd/>
          </a:ln>
        </p:spPr>
        <p:txBody>
          <a:bodyPr wrap="none" lIns="92075" tIns="46038" rIns="92075" bIns="46038">
            <a:spAutoFit/>
          </a:bodyPr>
          <a:lstStyle/>
          <a:p>
            <a:pPr eaLnBrk="0" hangingPunct="0"/>
            <a:r>
              <a:rPr lang="en-US" sz="2000" dirty="0">
                <a:latin typeface="Times New Roman"/>
                <a:ea typeface="Arial"/>
                <a:cs typeface="Arial"/>
              </a:rPr>
              <a:t>to Data Acquisition System</a:t>
            </a:r>
          </a:p>
        </p:txBody>
      </p:sp>
      <p:sp>
        <p:nvSpPr>
          <p:cNvPr id="167" name="Rectangle 83"/>
          <p:cNvSpPr>
            <a:spLocks noChangeArrowheads="1"/>
          </p:cNvSpPr>
          <p:nvPr/>
        </p:nvSpPr>
        <p:spPr bwMode="auto">
          <a:xfrm>
            <a:off x="8386763" y="2032000"/>
            <a:ext cx="184150" cy="457200"/>
          </a:xfrm>
          <a:prstGeom prst="rect">
            <a:avLst/>
          </a:prstGeom>
          <a:noFill/>
          <a:ln w="9525">
            <a:noFill/>
            <a:miter lim="800000"/>
            <a:headEnd/>
            <a:tailEnd/>
          </a:ln>
        </p:spPr>
        <p:txBody>
          <a:bodyPr wrap="none">
            <a:spAutoFit/>
          </a:bodyPr>
          <a:lstStyle/>
          <a:p>
            <a:pPr eaLnBrk="0" hangingPunct="0"/>
            <a:endParaRPr lang="en-GB" sz="2400" dirty="0">
              <a:latin typeface="Times New Roman"/>
              <a:ea typeface="Arial"/>
              <a:cs typeface="Arial"/>
            </a:endParaRPr>
          </a:p>
        </p:txBody>
      </p:sp>
      <p:cxnSp>
        <p:nvCxnSpPr>
          <p:cNvPr id="4" name="Straight Arrow Connector 3"/>
          <p:cNvCxnSpPr/>
          <p:nvPr/>
        </p:nvCxnSpPr>
        <p:spPr bwMode="auto">
          <a:xfrm flipH="1">
            <a:off x="2101943" y="4328016"/>
            <a:ext cx="1758859" cy="362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6" name="TextBox 5"/>
          <p:cNvSpPr txBox="1"/>
          <p:nvPr/>
        </p:nvSpPr>
        <p:spPr>
          <a:xfrm>
            <a:off x="544348" y="4186517"/>
            <a:ext cx="1557596" cy="707886"/>
          </a:xfrm>
          <a:prstGeom prst="rect">
            <a:avLst/>
          </a:prstGeom>
          <a:noFill/>
          <a:ln>
            <a:solidFill>
              <a:srgbClr val="FF0000"/>
            </a:solidFill>
          </a:ln>
        </p:spPr>
        <p:txBody>
          <a:bodyPr wrap="square" rtlCol="0">
            <a:spAutoFit/>
          </a:bodyPr>
          <a:lstStyle/>
          <a:p>
            <a:pPr algn="ctr"/>
            <a:r>
              <a:rPr lang="en-US" dirty="0"/>
              <a:t>L1 Trigger Logic</a:t>
            </a:r>
          </a:p>
        </p:txBody>
      </p:sp>
      <p:cxnSp>
        <p:nvCxnSpPr>
          <p:cNvPr id="87" name="Straight Arrow Connector 86"/>
          <p:cNvCxnSpPr/>
          <p:nvPr/>
        </p:nvCxnSpPr>
        <p:spPr bwMode="auto">
          <a:xfrm>
            <a:off x="2116393" y="4754141"/>
            <a:ext cx="1758859" cy="362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68" name="Straight Arrow Connector 167"/>
          <p:cNvCxnSpPr/>
          <p:nvPr/>
        </p:nvCxnSpPr>
        <p:spPr bwMode="auto">
          <a:xfrm flipH="1">
            <a:off x="2112891" y="5230393"/>
            <a:ext cx="1758859" cy="362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69" name="TextBox 168"/>
          <p:cNvSpPr txBox="1"/>
          <p:nvPr/>
        </p:nvSpPr>
        <p:spPr>
          <a:xfrm>
            <a:off x="555296" y="5088894"/>
            <a:ext cx="1557596" cy="707886"/>
          </a:xfrm>
          <a:prstGeom prst="rect">
            <a:avLst/>
          </a:prstGeom>
          <a:noFill/>
          <a:ln>
            <a:solidFill>
              <a:srgbClr val="FF0000"/>
            </a:solidFill>
          </a:ln>
        </p:spPr>
        <p:txBody>
          <a:bodyPr wrap="square" rtlCol="0">
            <a:spAutoFit/>
          </a:bodyPr>
          <a:lstStyle/>
          <a:p>
            <a:pPr algn="ctr"/>
            <a:r>
              <a:rPr lang="en-US" dirty="0"/>
              <a:t>L2 Trigger Logic</a:t>
            </a:r>
          </a:p>
        </p:txBody>
      </p:sp>
      <p:cxnSp>
        <p:nvCxnSpPr>
          <p:cNvPr id="170" name="Straight Arrow Connector 169"/>
          <p:cNvCxnSpPr/>
          <p:nvPr/>
        </p:nvCxnSpPr>
        <p:spPr bwMode="auto">
          <a:xfrm>
            <a:off x="2127341" y="5656518"/>
            <a:ext cx="1758859" cy="362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71" name="Line 23"/>
          <p:cNvSpPr>
            <a:spLocks noChangeShapeType="1"/>
          </p:cNvSpPr>
          <p:nvPr/>
        </p:nvSpPr>
        <p:spPr bwMode="auto">
          <a:xfrm>
            <a:off x="3853356" y="3796367"/>
            <a:ext cx="0" cy="106362"/>
          </a:xfrm>
          <a:prstGeom prst="line">
            <a:avLst/>
          </a:prstGeom>
          <a:noFill/>
          <a:ln w="25399">
            <a:solidFill>
              <a:schemeClr val="tx1"/>
            </a:solidFill>
            <a:round/>
            <a:headEnd type="none" w="sm" len="sm"/>
            <a:tailEnd type="none" w="sm" len="sm"/>
          </a:ln>
        </p:spPr>
        <p:txBody>
          <a:bodyPr wrap="none" anchor="ctr"/>
          <a:lstStyle/>
          <a:p>
            <a:endParaRPr lang="en-GB" dirty="0">
              <a:latin typeface="Times New Roman"/>
              <a:ea typeface="Arial"/>
              <a:cs typeface="Arial"/>
            </a:endParaRPr>
          </a:p>
        </p:txBody>
      </p:sp>
    </p:spTree>
    <p:extLst>
      <p:ext uri="{BB962C8B-B14F-4D97-AF65-F5344CB8AC3E}">
        <p14:creationId xmlns:p14="http://schemas.microsoft.com/office/powerpoint/2010/main" val="191738826"/>
      </p:ext>
    </p:extLst>
  </p:cSld>
  <p:clrMapOvr>
    <a:masterClrMapping/>
  </p:clrMapOvr>
  <p:transition spd="slow" advClick="0" advTm="15000">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Filtering &amp; Shaping</a:t>
            </a:r>
          </a:p>
        </p:txBody>
      </p:sp>
      <p:sp>
        <p:nvSpPr>
          <p:cNvPr id="7" name="Content Placeholder 6"/>
          <p:cNvSpPr>
            <a:spLocks noGrp="1"/>
          </p:cNvSpPr>
          <p:nvPr>
            <p:ph idx="1"/>
          </p:nvPr>
        </p:nvSpPr>
        <p:spPr/>
        <p:txBody>
          <a:bodyPr>
            <a:normAutofit/>
          </a:bodyPr>
          <a:lstStyle/>
          <a:p>
            <a:r>
              <a:rPr lang="en-US" dirty="0"/>
              <a:t>Purpose is to adjust signal for the measurement desired</a:t>
            </a:r>
          </a:p>
          <a:p>
            <a:pPr lvl="1"/>
            <a:r>
              <a:rPr lang="en-US" dirty="0"/>
              <a:t>Broaden a sharp pulse to reduce input bandwidth &amp; noise</a:t>
            </a:r>
          </a:p>
          <a:p>
            <a:pPr lvl="2"/>
            <a:r>
              <a:rPr lang="en-US" dirty="0"/>
              <a:t>Make it too broad and pulses from different times mix</a:t>
            </a:r>
          </a:p>
          <a:p>
            <a:pPr lvl="1"/>
            <a:r>
              <a:rPr lang="en-US" dirty="0"/>
              <a:t>Analyze a wide pulse to extract the impulse time and integral ⇒</a:t>
            </a:r>
          </a:p>
          <a:p>
            <a:r>
              <a:rPr lang="en-US" dirty="0"/>
              <a:t>Example: Signals from scintillator every 25 ns</a:t>
            </a:r>
          </a:p>
          <a:p>
            <a:pPr lvl="1"/>
            <a:r>
              <a:rPr lang="en-US" dirty="0"/>
              <a:t>Need to sum energy deposited over 150 ns</a:t>
            </a:r>
          </a:p>
          <a:p>
            <a:pPr lvl="1"/>
            <a:r>
              <a:rPr lang="en-US" dirty="0"/>
              <a:t>Need to put energy in correct 25 ns time bin</a:t>
            </a:r>
          </a:p>
          <a:p>
            <a:pPr lvl="1"/>
            <a:r>
              <a:rPr lang="en-US" dirty="0"/>
              <a:t>Apply digital filtering &amp; peak finding</a:t>
            </a:r>
          </a:p>
          <a:p>
            <a:pPr lvl="2"/>
            <a:r>
              <a:rPr lang="en-US" dirty="0"/>
              <a:t>Will return to this example later</a:t>
            </a:r>
          </a:p>
        </p:txBody>
      </p:sp>
      <p:pic>
        <p:nvPicPr>
          <p:cNvPr id="6" name="Picture 4" descr="ecalt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7200" y="3751262"/>
            <a:ext cx="8164512" cy="2801938"/>
          </a:xfrm>
          <a:prstGeom prst="rect">
            <a:avLst/>
          </a:prstGeom>
          <a:noFill/>
          <a:ln w="9525">
            <a:noFill/>
            <a:miter lim="800000"/>
            <a:headEnd/>
            <a:tailEnd/>
          </a:ln>
        </p:spPr>
      </p:pic>
      <p:sp>
        <p:nvSpPr>
          <p:cNvPr id="3" name="Date Placeholder 2">
            <a:extLst>
              <a:ext uri="{FF2B5EF4-FFF2-40B4-BE49-F238E27FC236}">
                <a16:creationId xmlns:a16="http://schemas.microsoft.com/office/drawing/2014/main" id="{4B91A854-112F-5B44-B1A7-68B605674E17}"/>
              </a:ext>
            </a:extLst>
          </p:cNvPr>
          <p:cNvSpPr>
            <a:spLocks noGrp="1"/>
          </p:cNvSpPr>
          <p:nvPr>
            <p:ph type="dt" sz="half" idx="10"/>
          </p:nvPr>
        </p:nvSpPr>
        <p:spPr/>
        <p:txBody>
          <a:bodyPr/>
          <a:lstStyle/>
          <a:p>
            <a:r>
              <a:rPr lang="en-US"/>
              <a:t>27 November 2019</a:t>
            </a:r>
          </a:p>
        </p:txBody>
      </p:sp>
      <p:sp>
        <p:nvSpPr>
          <p:cNvPr id="4" name="Footer Placeholder 3">
            <a:extLst>
              <a:ext uri="{FF2B5EF4-FFF2-40B4-BE49-F238E27FC236}">
                <a16:creationId xmlns:a16="http://schemas.microsoft.com/office/drawing/2014/main" id="{149EE64C-A6F9-924A-A143-70841EB7998E}"/>
              </a:ext>
            </a:extLst>
          </p:cNvPr>
          <p:cNvSpPr>
            <a:spLocks noGrp="1"/>
          </p:cNvSpPr>
          <p:nvPr>
            <p:ph type="ftr" sz="quarter" idx="11"/>
          </p:nvPr>
        </p:nvSpPr>
        <p:spPr/>
        <p:txBody>
          <a:bodyPr/>
          <a:lstStyle/>
          <a:p>
            <a:r>
              <a:rPr lang="en-US"/>
              <a:t>Electronics for Particle Physics Discoveries, Sridhara Dasu, Wisconsin</a:t>
            </a:r>
            <a:endParaRPr lang="en-US" dirty="0"/>
          </a:p>
        </p:txBody>
      </p:sp>
      <p:sp>
        <p:nvSpPr>
          <p:cNvPr id="5" name="Slide Number Placeholder 4">
            <a:extLst>
              <a:ext uri="{FF2B5EF4-FFF2-40B4-BE49-F238E27FC236}">
                <a16:creationId xmlns:a16="http://schemas.microsoft.com/office/drawing/2014/main" id="{26E86D86-DC6E-C049-A1D7-4B38C324D383}"/>
              </a:ext>
            </a:extLst>
          </p:cNvPr>
          <p:cNvSpPr>
            <a:spLocks noGrp="1"/>
          </p:cNvSpPr>
          <p:nvPr>
            <p:ph type="sldNum" sz="quarter" idx="12"/>
          </p:nvPr>
        </p:nvSpPr>
        <p:spPr/>
        <p:txBody>
          <a:bodyPr/>
          <a:lstStyle/>
          <a:p>
            <a:fld id="{2A9B6F24-B152-E34C-9FEA-21E4BFD4CBE1}" type="slidenum">
              <a:rPr lang="en-US" smtClean="0"/>
              <a:pPr/>
              <a:t>14</a:t>
            </a:fld>
            <a:endParaRPr lang="en-US"/>
          </a:p>
        </p:txBody>
      </p:sp>
    </p:spTree>
    <p:extLst>
      <p:ext uri="{BB962C8B-B14F-4D97-AF65-F5344CB8AC3E}">
        <p14:creationId xmlns:p14="http://schemas.microsoft.com/office/powerpoint/2010/main" val="1292594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&amp; Digitization</a:t>
            </a:r>
          </a:p>
        </p:txBody>
      </p:sp>
      <p:sp>
        <p:nvSpPr>
          <p:cNvPr id="3" name="Content Placeholder 2"/>
          <p:cNvSpPr>
            <a:spLocks noGrp="1"/>
          </p:cNvSpPr>
          <p:nvPr>
            <p:ph idx="1"/>
          </p:nvPr>
        </p:nvSpPr>
        <p:spPr/>
        <p:txBody>
          <a:bodyPr>
            <a:normAutofit/>
          </a:bodyPr>
          <a:lstStyle/>
          <a:p>
            <a:r>
              <a:rPr lang="en-US" dirty="0"/>
              <a:t>Signal can be stored in analog form or digitized at regular intervals (sampled)</a:t>
            </a:r>
          </a:p>
          <a:p>
            <a:pPr lvl="1"/>
            <a:r>
              <a:rPr lang="en-US" dirty="0"/>
              <a:t>Analog readout: store charge in analog buffers (e.g. capacitors) and transmit stored charge off detector for digitization</a:t>
            </a:r>
          </a:p>
          <a:p>
            <a:pPr lvl="1"/>
            <a:r>
              <a:rPr lang="en-US" dirty="0"/>
              <a:t>Digital readout with analog buffer: store charge in analog buffers, digitize buffer contents and transmit digital results off detector</a:t>
            </a:r>
          </a:p>
          <a:p>
            <a:pPr lvl="1"/>
            <a:r>
              <a:rPr lang="en-US" dirty="0"/>
              <a:t>Digital readout with digital buffer: digitize the sampled signal directly, store digitally and transmit digital results off detector</a:t>
            </a:r>
          </a:p>
          <a:p>
            <a:pPr lvl="1"/>
            <a:r>
              <a:rPr lang="en-US" dirty="0"/>
              <a:t>Zero suppression can be applied to not transmit data containing zeros</a:t>
            </a:r>
          </a:p>
          <a:p>
            <a:pPr lvl="2"/>
            <a:r>
              <a:rPr lang="en-US" dirty="0"/>
              <a:t>Creates additional overhead to track suppressed data</a:t>
            </a:r>
          </a:p>
          <a:p>
            <a:r>
              <a:rPr lang="en-US" dirty="0"/>
              <a:t>Signal can be discriminated against a threshold</a:t>
            </a:r>
          </a:p>
          <a:p>
            <a:pPr lvl="1"/>
            <a:r>
              <a:rPr lang="en-US" dirty="0"/>
              <a:t>Binary readout: all that is stored is whether pulse height was over threshold</a:t>
            </a:r>
          </a:p>
          <a:p>
            <a:endParaRPr lang="en-US" dirty="0"/>
          </a:p>
        </p:txBody>
      </p:sp>
      <p:sp>
        <p:nvSpPr>
          <p:cNvPr id="4" name="Date Placeholder 3">
            <a:extLst>
              <a:ext uri="{FF2B5EF4-FFF2-40B4-BE49-F238E27FC236}">
                <a16:creationId xmlns:a16="http://schemas.microsoft.com/office/drawing/2014/main" id="{9A0142C5-8206-1F46-BF1B-493CC69478E0}"/>
              </a:ext>
            </a:extLst>
          </p:cNvPr>
          <p:cNvSpPr>
            <a:spLocks noGrp="1"/>
          </p:cNvSpPr>
          <p:nvPr>
            <p:ph type="dt" sz="half" idx="10"/>
          </p:nvPr>
        </p:nvSpPr>
        <p:spPr/>
        <p:txBody>
          <a:bodyPr/>
          <a:lstStyle/>
          <a:p>
            <a:r>
              <a:rPr lang="en-US"/>
              <a:t>27 November 2019</a:t>
            </a:r>
          </a:p>
        </p:txBody>
      </p:sp>
      <p:sp>
        <p:nvSpPr>
          <p:cNvPr id="5" name="Footer Placeholder 4">
            <a:extLst>
              <a:ext uri="{FF2B5EF4-FFF2-40B4-BE49-F238E27FC236}">
                <a16:creationId xmlns:a16="http://schemas.microsoft.com/office/drawing/2014/main" id="{4A7490CC-3B2F-D548-AF9A-693EDF4652E9}"/>
              </a:ext>
            </a:extLst>
          </p:cNvPr>
          <p:cNvSpPr>
            <a:spLocks noGrp="1"/>
          </p:cNvSpPr>
          <p:nvPr>
            <p:ph type="ftr" sz="quarter" idx="11"/>
          </p:nvPr>
        </p:nvSpPr>
        <p:spPr/>
        <p:txBody>
          <a:bodyPr/>
          <a:lstStyle/>
          <a:p>
            <a:r>
              <a:rPr lang="en-US"/>
              <a:t>Electronics for Particle Physics Discoveries, Sridhara Dasu, Wisconsin</a:t>
            </a:r>
            <a:endParaRPr lang="en-US" dirty="0"/>
          </a:p>
        </p:txBody>
      </p:sp>
      <p:sp>
        <p:nvSpPr>
          <p:cNvPr id="6" name="Slide Number Placeholder 5">
            <a:extLst>
              <a:ext uri="{FF2B5EF4-FFF2-40B4-BE49-F238E27FC236}">
                <a16:creationId xmlns:a16="http://schemas.microsoft.com/office/drawing/2014/main" id="{E5CAE2F3-2A59-B34A-BBB4-D2DE726158CE}"/>
              </a:ext>
            </a:extLst>
          </p:cNvPr>
          <p:cNvSpPr>
            <a:spLocks noGrp="1"/>
          </p:cNvSpPr>
          <p:nvPr>
            <p:ph type="sldNum" sz="quarter" idx="12"/>
          </p:nvPr>
        </p:nvSpPr>
        <p:spPr/>
        <p:txBody>
          <a:bodyPr/>
          <a:lstStyle/>
          <a:p>
            <a:fld id="{2A9B6F24-B152-E34C-9FEA-21E4BFD4CBE1}" type="slidenum">
              <a:rPr lang="en-US" smtClean="0"/>
              <a:pPr/>
              <a:t>15</a:t>
            </a:fld>
            <a:endParaRPr lang="en-US"/>
          </a:p>
        </p:txBody>
      </p:sp>
    </p:spTree>
    <p:extLst>
      <p:ext uri="{BB962C8B-B14F-4D97-AF65-F5344CB8AC3E}">
        <p14:creationId xmlns:p14="http://schemas.microsoft.com/office/powerpoint/2010/main" val="118993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Range Compression</a:t>
            </a:r>
          </a:p>
        </p:txBody>
      </p:sp>
      <p:sp>
        <p:nvSpPr>
          <p:cNvPr id="3" name="Content Placeholder 2"/>
          <p:cNvSpPr>
            <a:spLocks noGrp="1"/>
          </p:cNvSpPr>
          <p:nvPr>
            <p:ph idx="1"/>
          </p:nvPr>
        </p:nvSpPr>
        <p:spPr/>
        <p:txBody>
          <a:bodyPr/>
          <a:lstStyle/>
          <a:p>
            <a:r>
              <a:rPr lang="en-US" dirty="0"/>
              <a:t>Rather than have a linear conversion from energy to bits, vary the number of bits per energy to match your detector resolution and use bits in the most economical manner.</a:t>
            </a:r>
          </a:p>
          <a:p>
            <a:pPr lvl="1"/>
            <a:r>
              <a:rPr lang="en-US" dirty="0"/>
              <a:t>Have different</a:t>
            </a:r>
            <a:br>
              <a:rPr lang="en-US" dirty="0"/>
            </a:br>
            <a:r>
              <a:rPr lang="en-US" dirty="0"/>
              <a:t>ranges with</a:t>
            </a:r>
            <a:br>
              <a:rPr lang="en-US" dirty="0"/>
            </a:br>
            <a:r>
              <a:rPr lang="en-US" dirty="0"/>
              <a:t>different nos.</a:t>
            </a:r>
            <a:br>
              <a:rPr lang="en-US" dirty="0"/>
            </a:br>
            <a:r>
              <a:rPr lang="en-US" dirty="0"/>
              <a:t>of bits per pulse</a:t>
            </a:r>
            <a:br>
              <a:rPr lang="en-US" dirty="0"/>
            </a:br>
            <a:r>
              <a:rPr lang="en-US" dirty="0"/>
              <a:t>height</a:t>
            </a:r>
          </a:p>
          <a:p>
            <a:pPr lvl="1"/>
            <a:r>
              <a:rPr lang="en-US" dirty="0"/>
              <a:t>Use nonlinear</a:t>
            </a:r>
            <a:br>
              <a:rPr lang="en-US" dirty="0"/>
            </a:br>
            <a:r>
              <a:rPr lang="en-US" dirty="0"/>
              <a:t>functions to</a:t>
            </a:r>
            <a:br>
              <a:rPr lang="en-US" dirty="0"/>
            </a:br>
            <a:r>
              <a:rPr lang="en-US" dirty="0"/>
              <a:t>match resolution </a:t>
            </a:r>
          </a:p>
        </p:txBody>
      </p:sp>
      <p:pic>
        <p:nvPicPr>
          <p:cNvPr id="4" name="Picture 3" descr="Radeka.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76600" y="3078977"/>
            <a:ext cx="5868095" cy="3474223"/>
          </a:xfrm>
          <a:prstGeom prst="rect">
            <a:avLst/>
          </a:prstGeom>
        </p:spPr>
      </p:pic>
      <p:sp>
        <p:nvSpPr>
          <p:cNvPr id="5" name="Date Placeholder 4">
            <a:extLst>
              <a:ext uri="{FF2B5EF4-FFF2-40B4-BE49-F238E27FC236}">
                <a16:creationId xmlns:a16="http://schemas.microsoft.com/office/drawing/2014/main" id="{D72A9F40-C8B8-6D49-B21A-FAA8C8D7D021}"/>
              </a:ext>
            </a:extLst>
          </p:cNvPr>
          <p:cNvSpPr>
            <a:spLocks noGrp="1"/>
          </p:cNvSpPr>
          <p:nvPr>
            <p:ph type="dt" sz="half" idx="10"/>
          </p:nvPr>
        </p:nvSpPr>
        <p:spPr/>
        <p:txBody>
          <a:bodyPr/>
          <a:lstStyle/>
          <a:p>
            <a:r>
              <a:rPr lang="en-US"/>
              <a:t>27 November 2019</a:t>
            </a:r>
          </a:p>
        </p:txBody>
      </p:sp>
      <p:sp>
        <p:nvSpPr>
          <p:cNvPr id="6" name="Footer Placeholder 5">
            <a:extLst>
              <a:ext uri="{FF2B5EF4-FFF2-40B4-BE49-F238E27FC236}">
                <a16:creationId xmlns:a16="http://schemas.microsoft.com/office/drawing/2014/main" id="{598173E3-E54B-5446-B363-5916D7C9874E}"/>
              </a:ext>
            </a:extLst>
          </p:cNvPr>
          <p:cNvSpPr>
            <a:spLocks noGrp="1"/>
          </p:cNvSpPr>
          <p:nvPr>
            <p:ph type="ftr" sz="quarter" idx="11"/>
          </p:nvPr>
        </p:nvSpPr>
        <p:spPr/>
        <p:txBody>
          <a:bodyPr/>
          <a:lstStyle/>
          <a:p>
            <a:r>
              <a:rPr lang="en-US"/>
              <a:t>Electronics for Particle Physics Discoveries, Sridhara Dasu, Wisconsin</a:t>
            </a:r>
            <a:endParaRPr lang="en-US" dirty="0"/>
          </a:p>
        </p:txBody>
      </p:sp>
      <p:sp>
        <p:nvSpPr>
          <p:cNvPr id="7" name="Slide Number Placeholder 6">
            <a:extLst>
              <a:ext uri="{FF2B5EF4-FFF2-40B4-BE49-F238E27FC236}">
                <a16:creationId xmlns:a16="http://schemas.microsoft.com/office/drawing/2014/main" id="{81B0F8AA-4CFB-494C-91C9-4EE42544C73A}"/>
              </a:ext>
            </a:extLst>
          </p:cNvPr>
          <p:cNvSpPr>
            <a:spLocks noGrp="1"/>
          </p:cNvSpPr>
          <p:nvPr>
            <p:ph type="sldNum" sz="quarter" idx="12"/>
          </p:nvPr>
        </p:nvSpPr>
        <p:spPr/>
        <p:txBody>
          <a:bodyPr/>
          <a:lstStyle/>
          <a:p>
            <a:fld id="{2A9B6F24-B152-E34C-9FEA-21E4BFD4CBE1}" type="slidenum">
              <a:rPr lang="en-US" smtClean="0"/>
              <a:pPr/>
              <a:t>16</a:t>
            </a:fld>
            <a:endParaRPr lang="en-US"/>
          </a:p>
        </p:txBody>
      </p:sp>
    </p:spTree>
    <p:extLst>
      <p:ext uri="{BB962C8B-B14F-4D97-AF65-F5344CB8AC3E}">
        <p14:creationId xmlns:p14="http://schemas.microsoft.com/office/powerpoint/2010/main" val="3649685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Baseline Subtraction</a:t>
            </a:r>
          </a:p>
        </p:txBody>
      </p:sp>
      <p:sp>
        <p:nvSpPr>
          <p:cNvPr id="3" name="Content Placeholder 2"/>
          <p:cNvSpPr>
            <a:spLocks noGrp="1"/>
          </p:cNvSpPr>
          <p:nvPr>
            <p:ph idx="1"/>
          </p:nvPr>
        </p:nvSpPr>
        <p:spPr/>
        <p:txBody>
          <a:bodyPr/>
          <a:lstStyle/>
          <a:p>
            <a:r>
              <a:rPr lang="en-US" dirty="0"/>
              <a:t>Wish to measure the integral of an individual pulse on top of another signal</a:t>
            </a:r>
          </a:p>
          <a:p>
            <a:pPr lvl="1"/>
            <a:r>
              <a:rPr lang="en-US" dirty="0"/>
              <a:t>Fit slope in regions away from pulses</a:t>
            </a:r>
          </a:p>
          <a:p>
            <a:pPr lvl="1"/>
            <a:r>
              <a:rPr lang="en-US" dirty="0"/>
              <a:t>Subtract integral under fitted slope from pulse height</a:t>
            </a:r>
          </a:p>
          <a:p>
            <a:pPr lvl="1"/>
            <a:endParaRPr lang="en-US" dirty="0"/>
          </a:p>
          <a:p>
            <a:endParaRPr lang="en-US" dirty="0"/>
          </a:p>
        </p:txBody>
      </p:sp>
      <p:pic>
        <p:nvPicPr>
          <p:cNvPr id="4" name="Picture 3"/>
          <p:cNvPicPr>
            <a:picLocks noChangeAspect="1"/>
          </p:cNvPicPr>
          <p:nvPr/>
        </p:nvPicPr>
        <p:blipFill>
          <a:blip r:embed="rId2"/>
          <a:stretch>
            <a:fillRect/>
          </a:stretch>
        </p:blipFill>
        <p:spPr>
          <a:xfrm>
            <a:off x="3886200" y="1143000"/>
            <a:ext cx="5143500" cy="2768600"/>
          </a:xfrm>
          <a:prstGeom prst="rect">
            <a:avLst/>
          </a:prstGeom>
        </p:spPr>
      </p:pic>
      <p:pic>
        <p:nvPicPr>
          <p:cNvPr id="5" name="Picture 4"/>
          <p:cNvPicPr>
            <a:picLocks noChangeAspect="1"/>
          </p:cNvPicPr>
          <p:nvPr/>
        </p:nvPicPr>
        <p:blipFill>
          <a:blip r:embed="rId3"/>
          <a:stretch>
            <a:fillRect/>
          </a:stretch>
        </p:blipFill>
        <p:spPr>
          <a:xfrm>
            <a:off x="3924300" y="3886200"/>
            <a:ext cx="5143500" cy="2400300"/>
          </a:xfrm>
          <a:prstGeom prst="rect">
            <a:avLst/>
          </a:prstGeom>
        </p:spPr>
      </p:pic>
      <p:sp>
        <p:nvSpPr>
          <p:cNvPr id="6" name="Date Placeholder 5">
            <a:extLst>
              <a:ext uri="{FF2B5EF4-FFF2-40B4-BE49-F238E27FC236}">
                <a16:creationId xmlns:a16="http://schemas.microsoft.com/office/drawing/2014/main" id="{558DC53C-590C-8948-B449-5D37916BB8AC}"/>
              </a:ext>
            </a:extLst>
          </p:cNvPr>
          <p:cNvSpPr>
            <a:spLocks noGrp="1"/>
          </p:cNvSpPr>
          <p:nvPr>
            <p:ph type="dt" sz="half" idx="10"/>
          </p:nvPr>
        </p:nvSpPr>
        <p:spPr/>
        <p:txBody>
          <a:bodyPr/>
          <a:lstStyle/>
          <a:p>
            <a:r>
              <a:rPr lang="en-US"/>
              <a:t>27 November 2019</a:t>
            </a:r>
          </a:p>
        </p:txBody>
      </p:sp>
      <p:sp>
        <p:nvSpPr>
          <p:cNvPr id="7" name="Footer Placeholder 6">
            <a:extLst>
              <a:ext uri="{FF2B5EF4-FFF2-40B4-BE49-F238E27FC236}">
                <a16:creationId xmlns:a16="http://schemas.microsoft.com/office/drawing/2014/main" id="{AE8734DC-A636-414D-990A-E4F038282099}"/>
              </a:ext>
            </a:extLst>
          </p:cNvPr>
          <p:cNvSpPr>
            <a:spLocks noGrp="1"/>
          </p:cNvSpPr>
          <p:nvPr>
            <p:ph type="ftr" sz="quarter" idx="11"/>
          </p:nvPr>
        </p:nvSpPr>
        <p:spPr/>
        <p:txBody>
          <a:bodyPr/>
          <a:lstStyle/>
          <a:p>
            <a:r>
              <a:rPr lang="en-US"/>
              <a:t>Electronics for Particle Physics Discoveries, Sridhara Dasu, Wisconsin</a:t>
            </a:r>
            <a:endParaRPr lang="en-US" dirty="0"/>
          </a:p>
        </p:txBody>
      </p:sp>
      <p:sp>
        <p:nvSpPr>
          <p:cNvPr id="8" name="Slide Number Placeholder 7">
            <a:extLst>
              <a:ext uri="{FF2B5EF4-FFF2-40B4-BE49-F238E27FC236}">
                <a16:creationId xmlns:a16="http://schemas.microsoft.com/office/drawing/2014/main" id="{D41837EE-A5D1-BA4D-B1CA-1B1189A622D5}"/>
              </a:ext>
            </a:extLst>
          </p:cNvPr>
          <p:cNvSpPr>
            <a:spLocks noGrp="1"/>
          </p:cNvSpPr>
          <p:nvPr>
            <p:ph type="sldNum" sz="quarter" idx="12"/>
          </p:nvPr>
        </p:nvSpPr>
        <p:spPr/>
        <p:txBody>
          <a:bodyPr/>
          <a:lstStyle/>
          <a:p>
            <a:fld id="{2A9B6F24-B152-E34C-9FEA-21E4BFD4CBE1}" type="slidenum">
              <a:rPr lang="en-US" smtClean="0"/>
              <a:pPr/>
              <a:t>17</a:t>
            </a:fld>
            <a:endParaRPr lang="en-US"/>
          </a:p>
        </p:txBody>
      </p:sp>
    </p:spTree>
    <p:extLst>
      <p:ext uri="{BB962C8B-B14F-4D97-AF65-F5344CB8AC3E}">
        <p14:creationId xmlns:p14="http://schemas.microsoft.com/office/powerpoint/2010/main" val="260665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27 November 2019</a:t>
            </a:r>
            <a:endParaRPr lang="en-US" dirty="0"/>
          </a:p>
        </p:txBody>
      </p:sp>
      <p:sp>
        <p:nvSpPr>
          <p:cNvPr id="4" name="Footer Placeholder 3"/>
          <p:cNvSpPr>
            <a:spLocks noGrp="1"/>
          </p:cNvSpPr>
          <p:nvPr>
            <p:ph type="ftr" sz="quarter" idx="11"/>
          </p:nvPr>
        </p:nvSpPr>
        <p:spPr/>
        <p:txBody>
          <a:bodyPr/>
          <a:lstStyle/>
          <a:p>
            <a:r>
              <a:rPr lang="en-US"/>
              <a:t>Electronics for Particle Physics Discoveries, Sridhara Dasu, Wisconsin</a:t>
            </a:r>
            <a:endParaRPr lang="en-US" dirty="0"/>
          </a:p>
        </p:txBody>
      </p:sp>
      <p:sp>
        <p:nvSpPr>
          <p:cNvPr id="5" name="Slide Number Placeholder 4"/>
          <p:cNvSpPr>
            <a:spLocks noGrp="1"/>
          </p:cNvSpPr>
          <p:nvPr>
            <p:ph type="sldNum" sz="quarter" idx="12"/>
          </p:nvPr>
        </p:nvSpPr>
        <p:spPr/>
        <p:txBody>
          <a:bodyPr/>
          <a:lstStyle/>
          <a:p>
            <a:fld id="{AB3C1F1C-F708-3F4B-8ECB-6D467F0718B5}" type="slidenum">
              <a:rPr lang="en-US" smtClean="0"/>
              <a:pPr/>
              <a:t>18</a:t>
            </a:fld>
            <a:endParaRPr lang="en-US" dirty="0"/>
          </a:p>
        </p:txBody>
      </p:sp>
      <p:sp>
        <p:nvSpPr>
          <p:cNvPr id="384002" name="Rectangle 2"/>
          <p:cNvSpPr>
            <a:spLocks noGrp="1" noChangeArrowheads="1"/>
          </p:cNvSpPr>
          <p:nvPr>
            <p:ph type="title"/>
          </p:nvPr>
        </p:nvSpPr>
        <p:spPr/>
        <p:txBody>
          <a:bodyPr>
            <a:normAutofit fontScale="90000"/>
          </a:bodyPr>
          <a:lstStyle/>
          <a:p>
            <a:pPr eaLnBrk="1" hangingPunct="1"/>
            <a:r>
              <a:rPr lang="en-US" dirty="0"/>
              <a:t>EM Calorimeter Trigger/DAQ Processing</a:t>
            </a:r>
          </a:p>
        </p:txBody>
      </p:sp>
      <p:sp>
        <p:nvSpPr>
          <p:cNvPr id="82947" name="Text Box 3"/>
          <p:cNvSpPr txBox="1">
            <a:spLocks noChangeArrowheads="1"/>
          </p:cNvSpPr>
          <p:nvPr/>
        </p:nvSpPr>
        <p:spPr bwMode="auto">
          <a:xfrm rot="-1618560">
            <a:off x="308681" y="1737669"/>
            <a:ext cx="1190801" cy="461665"/>
          </a:xfrm>
          <a:prstGeom prst="rect">
            <a:avLst/>
          </a:prstGeom>
          <a:noFill/>
          <a:ln w="9525">
            <a:noFill/>
            <a:miter lim="800000"/>
            <a:headEnd/>
            <a:tailEnd/>
          </a:ln>
        </p:spPr>
        <p:txBody>
          <a:bodyPr wrap="none">
            <a:prstTxWarp prst="textNoShape">
              <a:avLst/>
            </a:prstTxWarp>
            <a:spAutoFit/>
          </a:bodyPr>
          <a:lstStyle/>
          <a:p>
            <a:r>
              <a:rPr lang="fr-FR" altLang="ja-JP" sz="1200" b="1" dirty="0">
                <a:solidFill>
                  <a:srgbClr val="000000"/>
                </a:solidFill>
                <a:latin typeface="Arial" charset="0"/>
                <a:ea typeface="Arial"/>
                <a:cs typeface="Arial"/>
              </a:rPr>
              <a:t>Trigger Tower</a:t>
            </a:r>
          </a:p>
          <a:p>
            <a:r>
              <a:rPr lang="fr-FR" altLang="ja-JP" sz="1200" b="1" dirty="0">
                <a:solidFill>
                  <a:srgbClr val="000000"/>
                </a:solidFill>
                <a:latin typeface="Arial" charset="0"/>
                <a:ea typeface="Arial"/>
                <a:cs typeface="Arial"/>
              </a:rPr>
              <a:t>25 </a:t>
            </a:r>
            <a:r>
              <a:rPr lang="fr-FR" altLang="ja-JP" sz="1200" b="1" dirty="0" err="1">
                <a:solidFill>
                  <a:srgbClr val="000000"/>
                </a:solidFill>
                <a:latin typeface="Arial" charset="0"/>
                <a:ea typeface="Arial"/>
                <a:cs typeface="Arial"/>
              </a:rPr>
              <a:t>Xtals</a:t>
            </a:r>
            <a:r>
              <a:rPr lang="fr-FR" altLang="ja-JP" sz="1200" b="1" dirty="0">
                <a:solidFill>
                  <a:srgbClr val="000000"/>
                </a:solidFill>
                <a:latin typeface="Arial" charset="0"/>
                <a:ea typeface="Arial"/>
                <a:cs typeface="Arial"/>
              </a:rPr>
              <a:t> (TT)</a:t>
            </a:r>
            <a:endParaRPr lang="fr-FR" dirty="0">
              <a:latin typeface="Arial" charset="0"/>
              <a:ea typeface="Arial"/>
              <a:cs typeface="Arial"/>
            </a:endParaRPr>
          </a:p>
        </p:txBody>
      </p:sp>
      <p:sp>
        <p:nvSpPr>
          <p:cNvPr id="82948" name="Freeform 4"/>
          <p:cNvSpPr>
            <a:spLocks/>
          </p:cNvSpPr>
          <p:nvPr/>
        </p:nvSpPr>
        <p:spPr bwMode="auto">
          <a:xfrm>
            <a:off x="2989263" y="2197102"/>
            <a:ext cx="169862" cy="981075"/>
          </a:xfrm>
          <a:custGeom>
            <a:avLst/>
            <a:gdLst>
              <a:gd name="T0" fmla="*/ 2147483647 w 192"/>
              <a:gd name="T1" fmla="*/ 0 h 528"/>
              <a:gd name="T2" fmla="*/ 0 w 192"/>
              <a:gd name="T3" fmla="*/ 2147483647 h 528"/>
              <a:gd name="T4" fmla="*/ 2147483647 w 192"/>
              <a:gd name="T5" fmla="*/ 2147483647 h 528"/>
              <a:gd name="T6" fmla="*/ 0 60000 65536"/>
              <a:gd name="T7" fmla="*/ 0 60000 65536"/>
              <a:gd name="T8" fmla="*/ 0 60000 65536"/>
              <a:gd name="T9" fmla="*/ 0 w 192"/>
              <a:gd name="T10" fmla="*/ 0 h 528"/>
              <a:gd name="T11" fmla="*/ 192 w 192"/>
              <a:gd name="T12" fmla="*/ 528 h 528"/>
            </a:gdLst>
            <a:ahLst/>
            <a:cxnLst>
              <a:cxn ang="T6">
                <a:pos x="T0" y="T1"/>
              </a:cxn>
              <a:cxn ang="T7">
                <a:pos x="T2" y="T3"/>
              </a:cxn>
              <a:cxn ang="T8">
                <a:pos x="T4" y="T5"/>
              </a:cxn>
            </a:cxnLst>
            <a:rect l="T9" t="T10" r="T11" b="T12"/>
            <a:pathLst>
              <a:path w="192" h="528">
                <a:moveTo>
                  <a:pt x="192" y="0"/>
                </a:moveTo>
                <a:cubicBezTo>
                  <a:pt x="96" y="76"/>
                  <a:pt x="0" y="152"/>
                  <a:pt x="0" y="240"/>
                </a:cubicBezTo>
                <a:cubicBezTo>
                  <a:pt x="0" y="328"/>
                  <a:pt x="96" y="428"/>
                  <a:pt x="192" y="528"/>
                </a:cubicBezTo>
              </a:path>
            </a:pathLst>
          </a:custGeom>
          <a:noFill/>
          <a:ln w="3175">
            <a:solidFill>
              <a:srgbClr val="FF3300"/>
            </a:solidFill>
            <a:round/>
            <a:headEnd/>
            <a:tailEnd type="triangle" w="sm" len="sm"/>
          </a:ln>
        </p:spPr>
        <p:txBody>
          <a:bodyPr>
            <a:prstTxWarp prst="textNoShape">
              <a:avLst/>
            </a:prstTxWarp>
          </a:bodyPr>
          <a:lstStyle/>
          <a:p>
            <a:endParaRPr lang="en-US" dirty="0">
              <a:latin typeface="Arial" charset="0"/>
              <a:ea typeface="Arial"/>
              <a:cs typeface="Arial"/>
            </a:endParaRPr>
          </a:p>
        </p:txBody>
      </p:sp>
      <p:sp>
        <p:nvSpPr>
          <p:cNvPr id="82949" name="Rectangle 5"/>
          <p:cNvSpPr>
            <a:spLocks noChangeArrowheads="1"/>
          </p:cNvSpPr>
          <p:nvPr/>
        </p:nvSpPr>
        <p:spPr bwMode="auto">
          <a:xfrm>
            <a:off x="3236913" y="3048002"/>
            <a:ext cx="423862" cy="760413"/>
          </a:xfrm>
          <a:prstGeom prst="rect">
            <a:avLst/>
          </a:prstGeom>
          <a:solidFill>
            <a:srgbClr val="C0C0C0"/>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C0C0C0"/>
            </a:extrusionClr>
          </a:sp3d>
        </p:spPr>
        <p:txBody>
          <a:bodyPr>
            <a:prstTxWarp prst="textNoShape">
              <a:avLst/>
            </a:prstTxWarp>
            <a:flatTx/>
          </a:bodyPr>
          <a:lstStyle/>
          <a:p>
            <a:endParaRPr lang="en-US" dirty="0">
              <a:latin typeface="Arial" charset="0"/>
              <a:ea typeface="Arial"/>
              <a:cs typeface="Arial"/>
            </a:endParaRPr>
          </a:p>
        </p:txBody>
      </p:sp>
      <p:sp>
        <p:nvSpPr>
          <p:cNvPr id="82950" name="Text Box 6"/>
          <p:cNvSpPr txBox="1">
            <a:spLocks noChangeArrowheads="1"/>
          </p:cNvSpPr>
          <p:nvPr/>
        </p:nvSpPr>
        <p:spPr bwMode="auto">
          <a:xfrm>
            <a:off x="3232151" y="3067050"/>
            <a:ext cx="506257" cy="477054"/>
          </a:xfrm>
          <a:prstGeom prst="rect">
            <a:avLst/>
          </a:prstGeom>
          <a:noFill/>
          <a:ln w="9525">
            <a:noFill/>
            <a:miter lim="800000"/>
            <a:headEnd/>
            <a:tailEnd/>
          </a:ln>
        </p:spPr>
        <p:txBody>
          <a:bodyPr wrap="none">
            <a:prstTxWarp prst="textNoShape">
              <a:avLst/>
            </a:prstTxWarp>
            <a:spAutoFit/>
          </a:bodyPr>
          <a:lstStyle/>
          <a:p>
            <a:r>
              <a:rPr lang="fr-FR" altLang="ja-JP" sz="1200" b="1" dirty="0">
                <a:solidFill>
                  <a:srgbClr val="000000"/>
                </a:solidFill>
                <a:latin typeface="Arial" charset="0"/>
                <a:ea typeface="Arial"/>
                <a:cs typeface="Arial"/>
              </a:rPr>
              <a:t>TCC</a:t>
            </a:r>
          </a:p>
          <a:p>
            <a:r>
              <a:rPr lang="fr-FR" altLang="ja-JP" sz="800" b="1" i="1" dirty="0">
                <a:solidFill>
                  <a:srgbClr val="000000"/>
                </a:solidFill>
                <a:latin typeface="Arial" charset="0"/>
                <a:ea typeface="Arial"/>
                <a:cs typeface="Arial"/>
              </a:rPr>
              <a:t>(LLR)</a:t>
            </a:r>
            <a:endParaRPr lang="fr-FR" sz="800" i="1" dirty="0">
              <a:latin typeface="Arial" charset="0"/>
              <a:ea typeface="Arial"/>
              <a:cs typeface="Arial"/>
            </a:endParaRPr>
          </a:p>
          <a:p>
            <a:endParaRPr lang="fr-FR" sz="500" dirty="0">
              <a:latin typeface="Arial" charset="0"/>
              <a:ea typeface="Arial"/>
              <a:cs typeface="Arial"/>
            </a:endParaRPr>
          </a:p>
        </p:txBody>
      </p:sp>
      <p:sp>
        <p:nvSpPr>
          <p:cNvPr id="82951" name="Freeform 7"/>
          <p:cNvSpPr>
            <a:spLocks/>
          </p:cNvSpPr>
          <p:nvPr/>
        </p:nvSpPr>
        <p:spPr bwMode="auto">
          <a:xfrm>
            <a:off x="2895601" y="3448050"/>
            <a:ext cx="287338" cy="2033588"/>
          </a:xfrm>
          <a:custGeom>
            <a:avLst/>
            <a:gdLst>
              <a:gd name="T0" fmla="*/ 2147483647 w 368"/>
              <a:gd name="T1" fmla="*/ 0 h 1296"/>
              <a:gd name="T2" fmla="*/ 2147483647 w 368"/>
              <a:gd name="T3" fmla="*/ 2147483647 h 1296"/>
              <a:gd name="T4" fmla="*/ 2147483647 w 368"/>
              <a:gd name="T5" fmla="*/ 2147483647 h 1296"/>
              <a:gd name="T6" fmla="*/ 2147483647 w 368"/>
              <a:gd name="T7" fmla="*/ 2147483647 h 1296"/>
              <a:gd name="T8" fmla="*/ 0 60000 65536"/>
              <a:gd name="T9" fmla="*/ 0 60000 65536"/>
              <a:gd name="T10" fmla="*/ 0 60000 65536"/>
              <a:gd name="T11" fmla="*/ 0 60000 65536"/>
              <a:gd name="T12" fmla="*/ 0 w 368"/>
              <a:gd name="T13" fmla="*/ 0 h 1296"/>
              <a:gd name="T14" fmla="*/ 368 w 368"/>
              <a:gd name="T15" fmla="*/ 1296 h 1296"/>
            </a:gdLst>
            <a:ahLst/>
            <a:cxnLst>
              <a:cxn ang="T8">
                <a:pos x="T0" y="T1"/>
              </a:cxn>
              <a:cxn ang="T9">
                <a:pos x="T2" y="T3"/>
              </a:cxn>
              <a:cxn ang="T10">
                <a:pos x="T4" y="T5"/>
              </a:cxn>
              <a:cxn ang="T11">
                <a:pos x="T6" y="T7"/>
              </a:cxn>
            </a:cxnLst>
            <a:rect l="T12" t="T13" r="T14" b="T15"/>
            <a:pathLst>
              <a:path w="368" h="1296">
                <a:moveTo>
                  <a:pt x="368" y="0"/>
                </a:moveTo>
                <a:cubicBezTo>
                  <a:pt x="252" y="76"/>
                  <a:pt x="136" y="152"/>
                  <a:pt x="80" y="336"/>
                </a:cubicBezTo>
                <a:cubicBezTo>
                  <a:pt x="24" y="520"/>
                  <a:pt x="0" y="944"/>
                  <a:pt x="32" y="1104"/>
                </a:cubicBezTo>
                <a:cubicBezTo>
                  <a:pt x="64" y="1264"/>
                  <a:pt x="168" y="1280"/>
                  <a:pt x="272" y="1296"/>
                </a:cubicBezTo>
              </a:path>
            </a:pathLst>
          </a:custGeom>
          <a:noFill/>
          <a:ln w="28575">
            <a:solidFill>
              <a:srgbClr val="000000"/>
            </a:solidFill>
            <a:round/>
            <a:headEnd/>
            <a:tailEnd type="triangle" w="sm" len="sm"/>
          </a:ln>
        </p:spPr>
        <p:txBody>
          <a:bodyPr>
            <a:prstTxWarp prst="textNoShape">
              <a:avLst/>
            </a:prstTxWarp>
          </a:bodyPr>
          <a:lstStyle/>
          <a:p>
            <a:endParaRPr lang="en-US" dirty="0">
              <a:latin typeface="Arial" charset="0"/>
              <a:ea typeface="Arial"/>
              <a:cs typeface="Arial"/>
            </a:endParaRPr>
          </a:p>
        </p:txBody>
      </p:sp>
      <p:sp>
        <p:nvSpPr>
          <p:cNvPr id="82952" name="Rectangle 8"/>
          <p:cNvSpPr>
            <a:spLocks noChangeArrowheads="1"/>
          </p:cNvSpPr>
          <p:nvPr/>
        </p:nvSpPr>
        <p:spPr bwMode="auto">
          <a:xfrm>
            <a:off x="3189289" y="1958975"/>
            <a:ext cx="420687" cy="762000"/>
          </a:xfrm>
          <a:prstGeom prst="rect">
            <a:avLst/>
          </a:prstGeom>
          <a:solidFill>
            <a:srgbClr val="00FF00"/>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00FF00"/>
            </a:extrusionClr>
          </a:sp3d>
        </p:spPr>
        <p:txBody>
          <a:bodyPr>
            <a:prstTxWarp prst="textNoShape">
              <a:avLst/>
            </a:prstTxWarp>
            <a:flatTx/>
          </a:bodyPr>
          <a:lstStyle/>
          <a:p>
            <a:endParaRPr lang="en-US" dirty="0">
              <a:latin typeface="Arial" charset="0"/>
              <a:ea typeface="Arial"/>
              <a:cs typeface="Arial"/>
            </a:endParaRPr>
          </a:p>
        </p:txBody>
      </p:sp>
      <p:sp>
        <p:nvSpPr>
          <p:cNvPr id="82953" name="Text Box 9"/>
          <p:cNvSpPr txBox="1">
            <a:spLocks noChangeArrowheads="1"/>
          </p:cNvSpPr>
          <p:nvPr/>
        </p:nvSpPr>
        <p:spPr bwMode="auto">
          <a:xfrm>
            <a:off x="3165475" y="2058989"/>
            <a:ext cx="615769" cy="415498"/>
          </a:xfrm>
          <a:prstGeom prst="rect">
            <a:avLst/>
          </a:prstGeom>
          <a:noFill/>
          <a:ln w="9525">
            <a:noFill/>
            <a:miter lim="800000"/>
            <a:headEnd/>
            <a:tailEnd/>
          </a:ln>
        </p:spPr>
        <p:txBody>
          <a:bodyPr wrap="none">
            <a:prstTxWarp prst="textNoShape">
              <a:avLst/>
            </a:prstTxWarp>
            <a:spAutoFit/>
          </a:bodyPr>
          <a:lstStyle/>
          <a:p>
            <a:r>
              <a:rPr lang="fr-FR" altLang="ja-JP" sz="1200" b="1" dirty="0">
                <a:solidFill>
                  <a:srgbClr val="000000"/>
                </a:solidFill>
                <a:latin typeface="Arial" charset="0"/>
                <a:ea typeface="Arial"/>
                <a:cs typeface="Arial"/>
              </a:rPr>
              <a:t>CCS</a:t>
            </a:r>
          </a:p>
          <a:p>
            <a:r>
              <a:rPr lang="fr-FR" altLang="ja-JP" sz="900" b="1" i="1" dirty="0">
                <a:solidFill>
                  <a:srgbClr val="000000"/>
                </a:solidFill>
                <a:latin typeface="Arial" charset="0"/>
                <a:ea typeface="Arial"/>
                <a:cs typeface="Arial"/>
              </a:rPr>
              <a:t>(CERN)</a:t>
            </a:r>
            <a:endParaRPr lang="fr-FR" sz="900" i="1" dirty="0">
              <a:latin typeface="Arial" charset="0"/>
              <a:ea typeface="Arial"/>
              <a:cs typeface="Arial"/>
            </a:endParaRPr>
          </a:p>
        </p:txBody>
      </p:sp>
      <p:sp>
        <p:nvSpPr>
          <p:cNvPr id="82954" name="Rectangle 10"/>
          <p:cNvSpPr>
            <a:spLocks noChangeArrowheads="1"/>
          </p:cNvSpPr>
          <p:nvPr/>
        </p:nvSpPr>
        <p:spPr bwMode="auto">
          <a:xfrm>
            <a:off x="3189289" y="4240213"/>
            <a:ext cx="420687" cy="762000"/>
          </a:xfrm>
          <a:prstGeom prst="rect">
            <a:avLst/>
          </a:prstGeom>
          <a:solidFill>
            <a:srgbClr val="CCCC00"/>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CCCC00"/>
            </a:extrusionClr>
          </a:sp3d>
        </p:spPr>
        <p:txBody>
          <a:bodyPr>
            <a:prstTxWarp prst="textNoShape">
              <a:avLst/>
            </a:prstTxWarp>
            <a:flatTx/>
          </a:bodyPr>
          <a:lstStyle/>
          <a:p>
            <a:endParaRPr lang="en-US" dirty="0">
              <a:latin typeface="Arial" charset="0"/>
              <a:ea typeface="Arial"/>
              <a:cs typeface="Arial"/>
            </a:endParaRPr>
          </a:p>
        </p:txBody>
      </p:sp>
      <p:sp>
        <p:nvSpPr>
          <p:cNvPr id="82955" name="Text Box 11"/>
          <p:cNvSpPr txBox="1">
            <a:spLocks noChangeArrowheads="1"/>
          </p:cNvSpPr>
          <p:nvPr/>
        </p:nvSpPr>
        <p:spPr bwMode="auto">
          <a:xfrm>
            <a:off x="3165476" y="4291014"/>
            <a:ext cx="637141" cy="523220"/>
          </a:xfrm>
          <a:prstGeom prst="rect">
            <a:avLst/>
          </a:prstGeom>
          <a:noFill/>
          <a:ln w="9525">
            <a:noFill/>
            <a:miter lim="800000"/>
            <a:headEnd/>
            <a:tailEnd/>
          </a:ln>
        </p:spPr>
        <p:txBody>
          <a:bodyPr wrap="none">
            <a:prstTxWarp prst="textNoShape">
              <a:avLst/>
            </a:prstTxWarp>
            <a:spAutoFit/>
          </a:bodyPr>
          <a:lstStyle/>
          <a:p>
            <a:r>
              <a:rPr lang="fr-FR" altLang="ja-JP" sz="1200" b="1" dirty="0">
                <a:solidFill>
                  <a:srgbClr val="000000"/>
                </a:solidFill>
                <a:latin typeface="Arial" charset="0"/>
                <a:ea typeface="Arial"/>
                <a:cs typeface="Arial"/>
              </a:rPr>
              <a:t>SRP</a:t>
            </a:r>
          </a:p>
          <a:p>
            <a:r>
              <a:rPr lang="fr-FR" altLang="ja-JP" sz="800" b="1" i="1" dirty="0">
                <a:solidFill>
                  <a:srgbClr val="000000"/>
                </a:solidFill>
                <a:latin typeface="Arial" charset="0"/>
                <a:ea typeface="Arial"/>
                <a:cs typeface="Arial"/>
              </a:rPr>
              <a:t>(CEA</a:t>
            </a:r>
          </a:p>
          <a:p>
            <a:r>
              <a:rPr lang="fr-FR" altLang="ja-JP" sz="800" b="1" i="1" dirty="0">
                <a:solidFill>
                  <a:srgbClr val="000000"/>
                </a:solidFill>
                <a:latin typeface="Arial" charset="0"/>
                <a:ea typeface="Arial"/>
                <a:cs typeface="Arial"/>
              </a:rPr>
              <a:t>DAPNIA)</a:t>
            </a:r>
            <a:endParaRPr lang="fr-FR" sz="800" i="1" dirty="0">
              <a:latin typeface="Arial" charset="0"/>
              <a:ea typeface="Arial"/>
              <a:cs typeface="Arial"/>
            </a:endParaRPr>
          </a:p>
        </p:txBody>
      </p:sp>
      <p:sp>
        <p:nvSpPr>
          <p:cNvPr id="82956" name="Rectangle 12"/>
          <p:cNvSpPr>
            <a:spLocks noChangeArrowheads="1"/>
          </p:cNvSpPr>
          <p:nvPr/>
        </p:nvSpPr>
        <p:spPr bwMode="auto">
          <a:xfrm>
            <a:off x="3189289" y="5459413"/>
            <a:ext cx="420687" cy="762000"/>
          </a:xfrm>
          <a:prstGeom prst="rect">
            <a:avLst/>
          </a:prstGeom>
          <a:solidFill>
            <a:srgbClr val="99CCFF"/>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99CCFF"/>
            </a:extrusionClr>
          </a:sp3d>
        </p:spPr>
        <p:txBody>
          <a:bodyPr>
            <a:prstTxWarp prst="textNoShape">
              <a:avLst/>
            </a:prstTxWarp>
            <a:flatTx/>
          </a:bodyPr>
          <a:lstStyle/>
          <a:p>
            <a:endParaRPr lang="en-US" dirty="0">
              <a:latin typeface="Arial" charset="0"/>
              <a:ea typeface="Arial"/>
              <a:cs typeface="Arial"/>
            </a:endParaRPr>
          </a:p>
        </p:txBody>
      </p:sp>
      <p:sp>
        <p:nvSpPr>
          <p:cNvPr id="82957" name="Text Box 13"/>
          <p:cNvSpPr txBox="1">
            <a:spLocks noChangeArrowheads="1"/>
          </p:cNvSpPr>
          <p:nvPr/>
        </p:nvSpPr>
        <p:spPr bwMode="auto">
          <a:xfrm>
            <a:off x="3165476" y="5465764"/>
            <a:ext cx="523506" cy="430887"/>
          </a:xfrm>
          <a:prstGeom prst="rect">
            <a:avLst/>
          </a:prstGeom>
          <a:noFill/>
          <a:ln w="9525">
            <a:noFill/>
            <a:miter lim="800000"/>
            <a:headEnd/>
            <a:tailEnd/>
          </a:ln>
        </p:spPr>
        <p:txBody>
          <a:bodyPr wrap="none">
            <a:prstTxWarp prst="textNoShape">
              <a:avLst/>
            </a:prstTxWarp>
            <a:spAutoFit/>
          </a:bodyPr>
          <a:lstStyle/>
          <a:p>
            <a:r>
              <a:rPr lang="fr-FR" altLang="ja-JP" sz="1200" b="1" dirty="0">
                <a:solidFill>
                  <a:srgbClr val="000000"/>
                </a:solidFill>
                <a:latin typeface="Arial" charset="0"/>
                <a:ea typeface="Arial"/>
                <a:cs typeface="Arial"/>
              </a:rPr>
              <a:t>DCC</a:t>
            </a:r>
          </a:p>
          <a:p>
            <a:r>
              <a:rPr lang="fr-FR" altLang="ja-JP" sz="1000" b="1" i="1" dirty="0">
                <a:solidFill>
                  <a:srgbClr val="000000"/>
                </a:solidFill>
                <a:latin typeface="Arial" charset="0"/>
                <a:ea typeface="Arial"/>
                <a:cs typeface="Arial"/>
              </a:rPr>
              <a:t>(LIP)</a:t>
            </a:r>
            <a:endParaRPr lang="fr-FR" sz="1000" i="1" dirty="0">
              <a:latin typeface="Arial" charset="0"/>
              <a:ea typeface="Arial"/>
              <a:cs typeface="Arial"/>
            </a:endParaRPr>
          </a:p>
        </p:txBody>
      </p:sp>
      <p:sp>
        <p:nvSpPr>
          <p:cNvPr id="82958" name="Freeform 14"/>
          <p:cNvSpPr>
            <a:spLocks/>
          </p:cNvSpPr>
          <p:nvPr/>
        </p:nvSpPr>
        <p:spPr bwMode="auto">
          <a:xfrm>
            <a:off x="2795588" y="2197102"/>
            <a:ext cx="393700" cy="3414713"/>
          </a:xfrm>
          <a:custGeom>
            <a:avLst/>
            <a:gdLst>
              <a:gd name="T0" fmla="*/ 2147483647 w 376"/>
              <a:gd name="T1" fmla="*/ 0 h 2400"/>
              <a:gd name="T2" fmla="*/ 2147483647 w 376"/>
              <a:gd name="T3" fmla="*/ 2147483647 h 2400"/>
              <a:gd name="T4" fmla="*/ 2147483647 w 376"/>
              <a:gd name="T5" fmla="*/ 2147483647 h 2400"/>
              <a:gd name="T6" fmla="*/ 2147483647 w 376"/>
              <a:gd name="T7" fmla="*/ 2147483647 h 2400"/>
              <a:gd name="T8" fmla="*/ 0 60000 65536"/>
              <a:gd name="T9" fmla="*/ 0 60000 65536"/>
              <a:gd name="T10" fmla="*/ 0 60000 65536"/>
              <a:gd name="T11" fmla="*/ 0 60000 65536"/>
              <a:gd name="T12" fmla="*/ 0 w 376"/>
              <a:gd name="T13" fmla="*/ 0 h 2400"/>
              <a:gd name="T14" fmla="*/ 376 w 376"/>
              <a:gd name="T15" fmla="*/ 2400 h 2400"/>
            </a:gdLst>
            <a:ahLst/>
            <a:cxnLst>
              <a:cxn ang="T8">
                <a:pos x="T0" y="T1"/>
              </a:cxn>
              <a:cxn ang="T9">
                <a:pos x="T2" y="T3"/>
              </a:cxn>
              <a:cxn ang="T10">
                <a:pos x="T4" y="T5"/>
              </a:cxn>
              <a:cxn ang="T11">
                <a:pos x="T6" y="T7"/>
              </a:cxn>
            </a:cxnLst>
            <a:rect l="T12" t="T13" r="T14" b="T15"/>
            <a:pathLst>
              <a:path w="376" h="2400">
                <a:moveTo>
                  <a:pt x="376" y="0"/>
                </a:moveTo>
                <a:cubicBezTo>
                  <a:pt x="260" y="20"/>
                  <a:pt x="144" y="40"/>
                  <a:pt x="88" y="384"/>
                </a:cubicBezTo>
                <a:cubicBezTo>
                  <a:pt x="32" y="728"/>
                  <a:pt x="0" y="1728"/>
                  <a:pt x="40" y="2064"/>
                </a:cubicBezTo>
                <a:cubicBezTo>
                  <a:pt x="80" y="2400"/>
                  <a:pt x="280" y="2344"/>
                  <a:pt x="328" y="2400"/>
                </a:cubicBezTo>
              </a:path>
            </a:pathLst>
          </a:custGeom>
          <a:noFill/>
          <a:ln w="3175">
            <a:solidFill>
              <a:srgbClr val="FF3300"/>
            </a:solidFill>
            <a:round/>
            <a:headEnd/>
            <a:tailEnd type="triangle" w="sm" len="sm"/>
          </a:ln>
        </p:spPr>
        <p:txBody>
          <a:bodyPr>
            <a:prstTxWarp prst="textNoShape">
              <a:avLst/>
            </a:prstTxWarp>
          </a:bodyPr>
          <a:lstStyle/>
          <a:p>
            <a:endParaRPr lang="en-US" dirty="0">
              <a:latin typeface="Arial" charset="0"/>
              <a:ea typeface="Arial"/>
              <a:cs typeface="Arial"/>
            </a:endParaRPr>
          </a:p>
        </p:txBody>
      </p:sp>
      <p:sp>
        <p:nvSpPr>
          <p:cNvPr id="82959" name="Freeform 15"/>
          <p:cNvSpPr>
            <a:spLocks/>
          </p:cNvSpPr>
          <p:nvPr/>
        </p:nvSpPr>
        <p:spPr bwMode="auto">
          <a:xfrm>
            <a:off x="987426" y="2416177"/>
            <a:ext cx="2136775" cy="3313113"/>
          </a:xfrm>
          <a:custGeom>
            <a:avLst/>
            <a:gdLst>
              <a:gd name="T0" fmla="*/ 2147483647 w 2048"/>
              <a:gd name="T1" fmla="*/ 0 h 2400"/>
              <a:gd name="T2" fmla="*/ 2147483647 w 2048"/>
              <a:gd name="T3" fmla="*/ 2147483647 h 2400"/>
              <a:gd name="T4" fmla="*/ 2147483647 w 2048"/>
              <a:gd name="T5" fmla="*/ 2147483647 h 2400"/>
              <a:gd name="T6" fmla="*/ 2147483647 w 2048"/>
              <a:gd name="T7" fmla="*/ 2147483647 h 2400"/>
              <a:gd name="T8" fmla="*/ 2147483647 w 2048"/>
              <a:gd name="T9" fmla="*/ 2147483647 h 2400"/>
              <a:gd name="T10" fmla="*/ 2147483647 w 2048"/>
              <a:gd name="T11" fmla="*/ 2147483647 h 2400"/>
              <a:gd name="T12" fmla="*/ 0 60000 65536"/>
              <a:gd name="T13" fmla="*/ 0 60000 65536"/>
              <a:gd name="T14" fmla="*/ 0 60000 65536"/>
              <a:gd name="T15" fmla="*/ 0 60000 65536"/>
              <a:gd name="T16" fmla="*/ 0 60000 65536"/>
              <a:gd name="T17" fmla="*/ 0 60000 65536"/>
              <a:gd name="T18" fmla="*/ 0 w 2048"/>
              <a:gd name="T19" fmla="*/ 0 h 2400"/>
              <a:gd name="T20" fmla="*/ 2048 w 2048"/>
              <a:gd name="T21" fmla="*/ 2400 h 2400"/>
            </a:gdLst>
            <a:ahLst/>
            <a:cxnLst>
              <a:cxn ang="T12">
                <a:pos x="T0" y="T1"/>
              </a:cxn>
              <a:cxn ang="T13">
                <a:pos x="T2" y="T3"/>
              </a:cxn>
              <a:cxn ang="T14">
                <a:pos x="T4" y="T5"/>
              </a:cxn>
              <a:cxn ang="T15">
                <a:pos x="T6" y="T7"/>
              </a:cxn>
              <a:cxn ang="T16">
                <a:pos x="T8" y="T9"/>
              </a:cxn>
              <a:cxn ang="T17">
                <a:pos x="T10" y="T11"/>
              </a:cxn>
            </a:cxnLst>
            <a:rect l="T18" t="T19" r="T20" b="T21"/>
            <a:pathLst>
              <a:path w="2048" h="2400">
                <a:moveTo>
                  <a:pt x="512" y="0"/>
                </a:moveTo>
                <a:cubicBezTo>
                  <a:pt x="560" y="28"/>
                  <a:pt x="608" y="56"/>
                  <a:pt x="560" y="144"/>
                </a:cubicBezTo>
                <a:cubicBezTo>
                  <a:pt x="512" y="232"/>
                  <a:pt x="200" y="408"/>
                  <a:pt x="224" y="528"/>
                </a:cubicBezTo>
                <a:cubicBezTo>
                  <a:pt x="248" y="648"/>
                  <a:pt x="704" y="696"/>
                  <a:pt x="704" y="864"/>
                </a:cubicBezTo>
                <a:cubicBezTo>
                  <a:pt x="704" y="1032"/>
                  <a:pt x="0" y="1280"/>
                  <a:pt x="224" y="1536"/>
                </a:cubicBezTo>
                <a:cubicBezTo>
                  <a:pt x="448" y="1792"/>
                  <a:pt x="1744" y="2256"/>
                  <a:pt x="2048" y="2400"/>
                </a:cubicBezTo>
              </a:path>
            </a:pathLst>
          </a:custGeom>
          <a:noFill/>
          <a:ln w="38100">
            <a:solidFill>
              <a:srgbClr val="33CCFF"/>
            </a:solidFill>
            <a:round/>
            <a:headEnd/>
            <a:tailEnd type="triangle" w="sm" len="sm"/>
          </a:ln>
        </p:spPr>
        <p:txBody>
          <a:bodyPr>
            <a:prstTxWarp prst="textNoShape">
              <a:avLst/>
            </a:prstTxWarp>
          </a:bodyPr>
          <a:lstStyle/>
          <a:p>
            <a:endParaRPr lang="en-US" dirty="0">
              <a:latin typeface="Arial" charset="0"/>
              <a:ea typeface="Arial"/>
              <a:cs typeface="Arial"/>
            </a:endParaRPr>
          </a:p>
        </p:txBody>
      </p:sp>
      <p:sp>
        <p:nvSpPr>
          <p:cNvPr id="82960" name="Oval 16"/>
          <p:cNvSpPr>
            <a:spLocks noChangeArrowheads="1"/>
          </p:cNvSpPr>
          <p:nvPr/>
        </p:nvSpPr>
        <p:spPr bwMode="auto">
          <a:xfrm>
            <a:off x="5743576" y="1358902"/>
            <a:ext cx="498475" cy="301625"/>
          </a:xfrm>
          <a:prstGeom prst="ellipse">
            <a:avLst/>
          </a:prstGeom>
          <a:solidFill>
            <a:srgbClr val="CC99FF">
              <a:alpha val="50195"/>
            </a:srgbClr>
          </a:solidFill>
          <a:ln w="9525">
            <a:round/>
            <a:headEnd/>
            <a:tailEnd/>
          </a:ln>
          <a:scene3d>
            <a:camera prst="legacyObliqueTopRight"/>
            <a:lightRig rig="legacyFlat3" dir="b"/>
          </a:scene3d>
          <a:sp3d extrusionH="430200" prstMaterial="legacyMatte">
            <a:bevelT w="13500" h="13500" prst="angle"/>
            <a:bevelB w="13500" h="13500" prst="angle"/>
            <a:extrusionClr>
              <a:srgbClr val="CC99FF"/>
            </a:extrusionClr>
          </a:sp3d>
        </p:spPr>
        <p:txBody>
          <a:bodyPr wrap="none" anchor="ctr">
            <a:prstTxWarp prst="textNoShape">
              <a:avLst/>
            </a:prstTxWarp>
            <a:flatTx/>
          </a:bodyPr>
          <a:lstStyle/>
          <a:p>
            <a:endParaRPr lang="en-US" dirty="0">
              <a:latin typeface="Arial" charset="0"/>
              <a:ea typeface="Arial"/>
              <a:cs typeface="Arial"/>
            </a:endParaRPr>
          </a:p>
        </p:txBody>
      </p:sp>
      <p:sp>
        <p:nvSpPr>
          <p:cNvPr id="82961" name="Text Box 17"/>
          <p:cNvSpPr txBox="1">
            <a:spLocks noChangeArrowheads="1"/>
          </p:cNvSpPr>
          <p:nvPr/>
        </p:nvSpPr>
        <p:spPr bwMode="auto">
          <a:xfrm>
            <a:off x="5757863" y="1628775"/>
            <a:ext cx="466794" cy="261610"/>
          </a:xfrm>
          <a:prstGeom prst="rect">
            <a:avLst/>
          </a:prstGeom>
          <a:noFill/>
          <a:ln w="9525">
            <a:noFill/>
            <a:miter lim="800000"/>
            <a:headEnd/>
            <a:tailEnd/>
          </a:ln>
        </p:spPr>
        <p:txBody>
          <a:bodyPr wrap="none">
            <a:prstTxWarp prst="textNoShape">
              <a:avLst/>
            </a:prstTxWarp>
            <a:spAutoFit/>
          </a:bodyPr>
          <a:lstStyle/>
          <a:p>
            <a:r>
              <a:rPr lang="fr-FR" altLang="ja-JP" sz="1100" b="1" dirty="0">
                <a:solidFill>
                  <a:srgbClr val="000000"/>
                </a:solidFill>
                <a:latin typeface="Arial" charset="0"/>
                <a:ea typeface="Arial"/>
                <a:cs typeface="Arial"/>
              </a:rPr>
              <a:t>TCS</a:t>
            </a:r>
            <a:endParaRPr lang="fr-FR" dirty="0">
              <a:latin typeface="Arial" charset="0"/>
              <a:ea typeface="Arial"/>
              <a:cs typeface="Arial"/>
            </a:endParaRPr>
          </a:p>
        </p:txBody>
      </p:sp>
      <p:sp>
        <p:nvSpPr>
          <p:cNvPr id="82962" name="Oval 18"/>
          <p:cNvSpPr>
            <a:spLocks noChangeArrowheads="1"/>
          </p:cNvSpPr>
          <p:nvPr/>
        </p:nvSpPr>
        <p:spPr bwMode="auto">
          <a:xfrm>
            <a:off x="4638675" y="1390652"/>
            <a:ext cx="501650" cy="301625"/>
          </a:xfrm>
          <a:prstGeom prst="ellipse">
            <a:avLst/>
          </a:prstGeom>
          <a:solidFill>
            <a:srgbClr val="FF9999">
              <a:alpha val="50195"/>
            </a:srgbClr>
          </a:solidFill>
          <a:ln w="9525">
            <a:round/>
            <a:headEnd/>
            <a:tailEnd/>
          </a:ln>
          <a:scene3d>
            <a:camera prst="legacyObliqueTopRight"/>
            <a:lightRig rig="legacyFlat3" dir="b"/>
          </a:scene3d>
          <a:sp3d extrusionH="430200" prstMaterial="legacyMatte">
            <a:bevelT w="13500" h="13500" prst="angle"/>
            <a:bevelB w="13500" h="13500" prst="angle"/>
            <a:extrusionClr>
              <a:srgbClr val="FF9999"/>
            </a:extrusionClr>
          </a:sp3d>
        </p:spPr>
        <p:txBody>
          <a:bodyPr wrap="none" anchor="ctr">
            <a:prstTxWarp prst="textNoShape">
              <a:avLst/>
            </a:prstTxWarp>
            <a:flatTx/>
          </a:bodyPr>
          <a:lstStyle/>
          <a:p>
            <a:endParaRPr lang="en-US" dirty="0">
              <a:latin typeface="Arial" charset="0"/>
              <a:ea typeface="Arial"/>
              <a:cs typeface="Arial"/>
            </a:endParaRPr>
          </a:p>
        </p:txBody>
      </p:sp>
      <p:sp>
        <p:nvSpPr>
          <p:cNvPr id="82963" name="Text Box 19"/>
          <p:cNvSpPr txBox="1">
            <a:spLocks noChangeArrowheads="1"/>
          </p:cNvSpPr>
          <p:nvPr/>
        </p:nvSpPr>
        <p:spPr bwMode="auto">
          <a:xfrm>
            <a:off x="4695826" y="1628775"/>
            <a:ext cx="458873" cy="261610"/>
          </a:xfrm>
          <a:prstGeom prst="rect">
            <a:avLst/>
          </a:prstGeom>
          <a:noFill/>
          <a:ln w="9525">
            <a:noFill/>
            <a:miter lim="800000"/>
            <a:headEnd/>
            <a:tailEnd/>
          </a:ln>
        </p:spPr>
        <p:txBody>
          <a:bodyPr wrap="none">
            <a:prstTxWarp prst="textNoShape">
              <a:avLst/>
            </a:prstTxWarp>
            <a:spAutoFit/>
          </a:bodyPr>
          <a:lstStyle/>
          <a:p>
            <a:r>
              <a:rPr lang="fr-FR" altLang="ja-JP" sz="1100" b="1" dirty="0">
                <a:solidFill>
                  <a:srgbClr val="000000"/>
                </a:solidFill>
                <a:latin typeface="Arial" charset="0"/>
                <a:ea typeface="Arial"/>
                <a:cs typeface="Arial"/>
              </a:rPr>
              <a:t>TTC</a:t>
            </a:r>
            <a:endParaRPr lang="fr-FR" dirty="0">
              <a:latin typeface="Arial" charset="0"/>
              <a:ea typeface="Arial"/>
              <a:cs typeface="Arial"/>
            </a:endParaRPr>
          </a:p>
        </p:txBody>
      </p:sp>
      <p:sp>
        <p:nvSpPr>
          <p:cNvPr id="82964" name="Rectangle 20"/>
          <p:cNvSpPr>
            <a:spLocks noChangeArrowheads="1"/>
          </p:cNvSpPr>
          <p:nvPr/>
        </p:nvSpPr>
        <p:spPr bwMode="auto">
          <a:xfrm>
            <a:off x="2655889" y="1603377"/>
            <a:ext cx="1684337" cy="4735513"/>
          </a:xfrm>
          <a:prstGeom prst="rect">
            <a:avLst/>
          </a:prstGeom>
          <a:noFill/>
          <a:ln w="38100">
            <a:solidFill>
              <a:srgbClr val="FF6600"/>
            </a:solidFill>
            <a:prstDash val="dash"/>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2965" name="Oval 21"/>
          <p:cNvSpPr>
            <a:spLocks noChangeArrowheads="1"/>
          </p:cNvSpPr>
          <p:nvPr/>
        </p:nvSpPr>
        <p:spPr bwMode="auto">
          <a:xfrm>
            <a:off x="5492751" y="5332413"/>
            <a:ext cx="849313" cy="596900"/>
          </a:xfrm>
          <a:prstGeom prst="ellipse">
            <a:avLst/>
          </a:prstGeom>
          <a:solidFill>
            <a:srgbClr val="99FF99">
              <a:alpha val="50195"/>
            </a:srgbClr>
          </a:solidFill>
          <a:ln w="9525">
            <a:round/>
            <a:headEnd/>
            <a:tailEnd/>
          </a:ln>
          <a:scene3d>
            <a:camera prst="legacyObliqueTopRight"/>
            <a:lightRig rig="legacyFlat3" dir="b"/>
          </a:scene3d>
          <a:sp3d extrusionH="430200" prstMaterial="legacyMatte">
            <a:bevelT w="13500" h="13500" prst="angle"/>
            <a:bevelB w="13500" h="13500" prst="angle"/>
            <a:extrusionClr>
              <a:srgbClr val="99FF99"/>
            </a:extrusionClr>
          </a:sp3d>
        </p:spPr>
        <p:txBody>
          <a:bodyPr wrap="none" anchor="ctr">
            <a:prstTxWarp prst="textNoShape">
              <a:avLst/>
            </a:prstTxWarp>
            <a:flatTx/>
          </a:bodyPr>
          <a:lstStyle/>
          <a:p>
            <a:endParaRPr lang="en-US" dirty="0">
              <a:latin typeface="Arial" charset="0"/>
              <a:ea typeface="Arial"/>
              <a:cs typeface="Arial"/>
            </a:endParaRPr>
          </a:p>
        </p:txBody>
      </p:sp>
      <p:sp>
        <p:nvSpPr>
          <p:cNvPr id="82966" name="Freeform 22"/>
          <p:cNvSpPr>
            <a:spLocks/>
          </p:cNvSpPr>
          <p:nvPr/>
        </p:nvSpPr>
        <p:spPr bwMode="auto">
          <a:xfrm>
            <a:off x="3751264" y="5564188"/>
            <a:ext cx="1603375" cy="419100"/>
          </a:xfrm>
          <a:custGeom>
            <a:avLst/>
            <a:gdLst>
              <a:gd name="T0" fmla="*/ 0 w 1104"/>
              <a:gd name="T1" fmla="*/ 2147483647 h 336"/>
              <a:gd name="T2" fmla="*/ 2147483647 w 1104"/>
              <a:gd name="T3" fmla="*/ 2147483647 h 336"/>
              <a:gd name="T4" fmla="*/ 2147483647 w 1104"/>
              <a:gd name="T5" fmla="*/ 2147483647 h 336"/>
              <a:gd name="T6" fmla="*/ 2147483647 w 1104"/>
              <a:gd name="T7" fmla="*/ 2147483647 h 336"/>
              <a:gd name="T8" fmla="*/ 2147483647 w 1104"/>
              <a:gd name="T9" fmla="*/ 2147483647 h 336"/>
              <a:gd name="T10" fmla="*/ 2147483647 w 1104"/>
              <a:gd name="T11" fmla="*/ 2147483647 h 336"/>
              <a:gd name="T12" fmla="*/ 0 60000 65536"/>
              <a:gd name="T13" fmla="*/ 0 60000 65536"/>
              <a:gd name="T14" fmla="*/ 0 60000 65536"/>
              <a:gd name="T15" fmla="*/ 0 60000 65536"/>
              <a:gd name="T16" fmla="*/ 0 60000 65536"/>
              <a:gd name="T17" fmla="*/ 0 60000 65536"/>
              <a:gd name="T18" fmla="*/ 0 w 1104"/>
              <a:gd name="T19" fmla="*/ 0 h 336"/>
              <a:gd name="T20" fmla="*/ 1104 w 1104"/>
              <a:gd name="T21" fmla="*/ 336 h 336"/>
            </a:gdLst>
            <a:ahLst/>
            <a:cxnLst>
              <a:cxn ang="T12">
                <a:pos x="T0" y="T1"/>
              </a:cxn>
              <a:cxn ang="T13">
                <a:pos x="T2" y="T3"/>
              </a:cxn>
              <a:cxn ang="T14">
                <a:pos x="T4" y="T5"/>
              </a:cxn>
              <a:cxn ang="T15">
                <a:pos x="T6" y="T7"/>
              </a:cxn>
              <a:cxn ang="T16">
                <a:pos x="T8" y="T9"/>
              </a:cxn>
              <a:cxn ang="T17">
                <a:pos x="T10" y="T11"/>
              </a:cxn>
            </a:cxnLst>
            <a:rect l="T18" t="T19" r="T20" b="T21"/>
            <a:pathLst>
              <a:path w="1104" h="336">
                <a:moveTo>
                  <a:pt x="0" y="128"/>
                </a:moveTo>
                <a:cubicBezTo>
                  <a:pt x="56" y="232"/>
                  <a:pt x="112" y="336"/>
                  <a:pt x="192" y="320"/>
                </a:cubicBezTo>
                <a:cubicBezTo>
                  <a:pt x="272" y="304"/>
                  <a:pt x="384" y="32"/>
                  <a:pt x="480" y="32"/>
                </a:cubicBezTo>
                <a:cubicBezTo>
                  <a:pt x="576" y="32"/>
                  <a:pt x="688" y="320"/>
                  <a:pt x="768" y="320"/>
                </a:cubicBezTo>
                <a:cubicBezTo>
                  <a:pt x="848" y="320"/>
                  <a:pt x="904" y="64"/>
                  <a:pt x="960" y="32"/>
                </a:cubicBezTo>
                <a:cubicBezTo>
                  <a:pt x="1016" y="0"/>
                  <a:pt x="1080" y="112"/>
                  <a:pt x="1104" y="128"/>
                </a:cubicBezTo>
              </a:path>
            </a:pathLst>
          </a:custGeom>
          <a:noFill/>
          <a:ln w="38100">
            <a:solidFill>
              <a:srgbClr val="33CCFF"/>
            </a:solidFill>
            <a:round/>
            <a:headEnd/>
            <a:tailEnd type="triangle" w="sm" len="sm"/>
          </a:ln>
        </p:spPr>
        <p:txBody>
          <a:bodyPr>
            <a:prstTxWarp prst="textNoShape">
              <a:avLst/>
            </a:prstTxWarp>
          </a:bodyPr>
          <a:lstStyle/>
          <a:p>
            <a:endParaRPr lang="en-US" dirty="0">
              <a:latin typeface="Arial" charset="0"/>
              <a:ea typeface="Arial"/>
              <a:cs typeface="Arial"/>
            </a:endParaRPr>
          </a:p>
        </p:txBody>
      </p:sp>
      <p:sp>
        <p:nvSpPr>
          <p:cNvPr id="82967" name="Freeform 23"/>
          <p:cNvSpPr>
            <a:spLocks/>
          </p:cNvSpPr>
          <p:nvPr/>
        </p:nvSpPr>
        <p:spPr bwMode="auto">
          <a:xfrm>
            <a:off x="3786189" y="5291140"/>
            <a:ext cx="1603375" cy="415925"/>
          </a:xfrm>
          <a:custGeom>
            <a:avLst/>
            <a:gdLst>
              <a:gd name="T0" fmla="*/ 0 w 1104"/>
              <a:gd name="T1" fmla="*/ 2147483647 h 336"/>
              <a:gd name="T2" fmla="*/ 2147483647 w 1104"/>
              <a:gd name="T3" fmla="*/ 2147483647 h 336"/>
              <a:gd name="T4" fmla="*/ 2147483647 w 1104"/>
              <a:gd name="T5" fmla="*/ 2147483647 h 336"/>
              <a:gd name="T6" fmla="*/ 2147483647 w 1104"/>
              <a:gd name="T7" fmla="*/ 2147483647 h 336"/>
              <a:gd name="T8" fmla="*/ 2147483647 w 1104"/>
              <a:gd name="T9" fmla="*/ 2147483647 h 336"/>
              <a:gd name="T10" fmla="*/ 2147483647 w 1104"/>
              <a:gd name="T11" fmla="*/ 2147483647 h 336"/>
              <a:gd name="T12" fmla="*/ 0 60000 65536"/>
              <a:gd name="T13" fmla="*/ 0 60000 65536"/>
              <a:gd name="T14" fmla="*/ 0 60000 65536"/>
              <a:gd name="T15" fmla="*/ 0 60000 65536"/>
              <a:gd name="T16" fmla="*/ 0 60000 65536"/>
              <a:gd name="T17" fmla="*/ 0 60000 65536"/>
              <a:gd name="T18" fmla="*/ 0 w 1104"/>
              <a:gd name="T19" fmla="*/ 0 h 336"/>
              <a:gd name="T20" fmla="*/ 1104 w 1104"/>
              <a:gd name="T21" fmla="*/ 336 h 336"/>
            </a:gdLst>
            <a:ahLst/>
            <a:cxnLst>
              <a:cxn ang="T12">
                <a:pos x="T0" y="T1"/>
              </a:cxn>
              <a:cxn ang="T13">
                <a:pos x="T2" y="T3"/>
              </a:cxn>
              <a:cxn ang="T14">
                <a:pos x="T4" y="T5"/>
              </a:cxn>
              <a:cxn ang="T15">
                <a:pos x="T6" y="T7"/>
              </a:cxn>
              <a:cxn ang="T16">
                <a:pos x="T8" y="T9"/>
              </a:cxn>
              <a:cxn ang="T17">
                <a:pos x="T10" y="T11"/>
              </a:cxn>
            </a:cxnLst>
            <a:rect l="T18" t="T19" r="T20" b="T21"/>
            <a:pathLst>
              <a:path w="1104" h="336">
                <a:moveTo>
                  <a:pt x="0" y="128"/>
                </a:moveTo>
                <a:cubicBezTo>
                  <a:pt x="56" y="232"/>
                  <a:pt x="112" y="336"/>
                  <a:pt x="192" y="320"/>
                </a:cubicBezTo>
                <a:cubicBezTo>
                  <a:pt x="272" y="304"/>
                  <a:pt x="384" y="32"/>
                  <a:pt x="480" y="32"/>
                </a:cubicBezTo>
                <a:cubicBezTo>
                  <a:pt x="576" y="32"/>
                  <a:pt x="688" y="320"/>
                  <a:pt x="768" y="320"/>
                </a:cubicBezTo>
                <a:cubicBezTo>
                  <a:pt x="848" y="320"/>
                  <a:pt x="904" y="64"/>
                  <a:pt x="960" y="32"/>
                </a:cubicBezTo>
                <a:cubicBezTo>
                  <a:pt x="1016" y="0"/>
                  <a:pt x="1080" y="112"/>
                  <a:pt x="1104" y="128"/>
                </a:cubicBezTo>
              </a:path>
            </a:pathLst>
          </a:custGeom>
          <a:noFill/>
          <a:ln w="28575">
            <a:solidFill>
              <a:srgbClr val="000000"/>
            </a:solidFill>
            <a:round/>
            <a:headEnd/>
            <a:tailEnd type="triangle" w="sm" len="sm"/>
          </a:ln>
        </p:spPr>
        <p:txBody>
          <a:bodyPr>
            <a:prstTxWarp prst="textNoShape">
              <a:avLst/>
            </a:prstTxWarp>
          </a:bodyPr>
          <a:lstStyle/>
          <a:p>
            <a:endParaRPr lang="en-US" dirty="0">
              <a:latin typeface="Arial" charset="0"/>
              <a:ea typeface="Arial"/>
              <a:cs typeface="Arial"/>
            </a:endParaRPr>
          </a:p>
        </p:txBody>
      </p:sp>
      <p:sp>
        <p:nvSpPr>
          <p:cNvPr id="82968" name="Freeform 24"/>
          <p:cNvSpPr>
            <a:spLocks/>
          </p:cNvSpPr>
          <p:nvPr/>
        </p:nvSpPr>
        <p:spPr bwMode="auto">
          <a:xfrm>
            <a:off x="3768726" y="5414965"/>
            <a:ext cx="1603375" cy="415925"/>
          </a:xfrm>
          <a:custGeom>
            <a:avLst/>
            <a:gdLst>
              <a:gd name="T0" fmla="*/ 0 w 1104"/>
              <a:gd name="T1" fmla="*/ 2147483647 h 336"/>
              <a:gd name="T2" fmla="*/ 2147483647 w 1104"/>
              <a:gd name="T3" fmla="*/ 2147483647 h 336"/>
              <a:gd name="T4" fmla="*/ 2147483647 w 1104"/>
              <a:gd name="T5" fmla="*/ 2147483647 h 336"/>
              <a:gd name="T6" fmla="*/ 2147483647 w 1104"/>
              <a:gd name="T7" fmla="*/ 2147483647 h 336"/>
              <a:gd name="T8" fmla="*/ 2147483647 w 1104"/>
              <a:gd name="T9" fmla="*/ 2147483647 h 336"/>
              <a:gd name="T10" fmla="*/ 2147483647 w 1104"/>
              <a:gd name="T11" fmla="*/ 2147483647 h 336"/>
              <a:gd name="T12" fmla="*/ 0 60000 65536"/>
              <a:gd name="T13" fmla="*/ 0 60000 65536"/>
              <a:gd name="T14" fmla="*/ 0 60000 65536"/>
              <a:gd name="T15" fmla="*/ 0 60000 65536"/>
              <a:gd name="T16" fmla="*/ 0 60000 65536"/>
              <a:gd name="T17" fmla="*/ 0 60000 65536"/>
              <a:gd name="T18" fmla="*/ 0 w 1104"/>
              <a:gd name="T19" fmla="*/ 0 h 336"/>
              <a:gd name="T20" fmla="*/ 1104 w 1104"/>
              <a:gd name="T21" fmla="*/ 336 h 336"/>
            </a:gdLst>
            <a:ahLst/>
            <a:cxnLst>
              <a:cxn ang="T12">
                <a:pos x="T0" y="T1"/>
              </a:cxn>
              <a:cxn ang="T13">
                <a:pos x="T2" y="T3"/>
              </a:cxn>
              <a:cxn ang="T14">
                <a:pos x="T4" y="T5"/>
              </a:cxn>
              <a:cxn ang="T15">
                <a:pos x="T6" y="T7"/>
              </a:cxn>
              <a:cxn ang="T16">
                <a:pos x="T8" y="T9"/>
              </a:cxn>
              <a:cxn ang="T17">
                <a:pos x="T10" y="T11"/>
              </a:cxn>
            </a:cxnLst>
            <a:rect l="T18" t="T19" r="T20" b="T21"/>
            <a:pathLst>
              <a:path w="1104" h="336">
                <a:moveTo>
                  <a:pt x="0" y="128"/>
                </a:moveTo>
                <a:cubicBezTo>
                  <a:pt x="56" y="232"/>
                  <a:pt x="112" y="336"/>
                  <a:pt x="192" y="320"/>
                </a:cubicBezTo>
                <a:cubicBezTo>
                  <a:pt x="272" y="304"/>
                  <a:pt x="384" y="32"/>
                  <a:pt x="480" y="32"/>
                </a:cubicBezTo>
                <a:cubicBezTo>
                  <a:pt x="576" y="32"/>
                  <a:pt x="688" y="320"/>
                  <a:pt x="768" y="320"/>
                </a:cubicBezTo>
                <a:cubicBezTo>
                  <a:pt x="848" y="320"/>
                  <a:pt x="904" y="64"/>
                  <a:pt x="960" y="32"/>
                </a:cubicBezTo>
                <a:cubicBezTo>
                  <a:pt x="1016" y="0"/>
                  <a:pt x="1080" y="112"/>
                  <a:pt x="1104" y="128"/>
                </a:cubicBezTo>
              </a:path>
            </a:pathLst>
          </a:custGeom>
          <a:noFill/>
          <a:ln w="19050">
            <a:solidFill>
              <a:srgbClr val="808000"/>
            </a:solidFill>
            <a:round/>
            <a:headEnd/>
            <a:tailEnd type="triangle" w="sm" len="sm"/>
          </a:ln>
        </p:spPr>
        <p:txBody>
          <a:bodyPr>
            <a:prstTxWarp prst="textNoShape">
              <a:avLst/>
            </a:prstTxWarp>
          </a:bodyPr>
          <a:lstStyle/>
          <a:p>
            <a:endParaRPr lang="en-US" dirty="0">
              <a:latin typeface="Arial" charset="0"/>
              <a:ea typeface="Arial"/>
              <a:cs typeface="Arial"/>
            </a:endParaRPr>
          </a:p>
        </p:txBody>
      </p:sp>
      <p:sp>
        <p:nvSpPr>
          <p:cNvPr id="82969" name="Text Box 25"/>
          <p:cNvSpPr txBox="1">
            <a:spLocks noChangeAspect="1" noChangeArrowheads="1"/>
          </p:cNvSpPr>
          <p:nvPr/>
        </p:nvSpPr>
        <p:spPr bwMode="auto">
          <a:xfrm rot="-1527459">
            <a:off x="1239839" y="3973513"/>
            <a:ext cx="1482725" cy="457200"/>
          </a:xfrm>
          <a:prstGeom prst="rect">
            <a:avLst/>
          </a:prstGeom>
          <a:noFill/>
          <a:ln w="9525">
            <a:noFill/>
            <a:miter lim="800000"/>
            <a:headEnd/>
            <a:tailEnd/>
          </a:ln>
        </p:spPr>
        <p:txBody>
          <a:bodyPr>
            <a:prstTxWarp prst="textNoShape">
              <a:avLst/>
            </a:prstTxWarp>
            <a:spAutoFit/>
          </a:bodyPr>
          <a:lstStyle/>
          <a:p>
            <a:pPr algn="ctr"/>
            <a:r>
              <a:rPr lang="fr-FR" altLang="ja-JP" sz="1200" b="1" dirty="0">
                <a:solidFill>
                  <a:srgbClr val="000000"/>
                </a:solidFill>
                <a:latin typeface="Arial" charset="0"/>
                <a:ea typeface="Arial"/>
                <a:cs typeface="Arial"/>
              </a:rPr>
              <a:t>Trigger primitives @800 Mbits/s</a:t>
            </a:r>
            <a:endParaRPr lang="fr-FR" dirty="0">
              <a:latin typeface="Arial" charset="0"/>
              <a:ea typeface="Arial"/>
              <a:cs typeface="Arial"/>
            </a:endParaRPr>
          </a:p>
        </p:txBody>
      </p:sp>
      <p:sp>
        <p:nvSpPr>
          <p:cNvPr id="82970" name="Freeform 26"/>
          <p:cNvSpPr>
            <a:spLocks/>
          </p:cNvSpPr>
          <p:nvPr/>
        </p:nvSpPr>
        <p:spPr bwMode="auto">
          <a:xfrm>
            <a:off x="1289050" y="2203450"/>
            <a:ext cx="1917700" cy="1976438"/>
          </a:xfrm>
          <a:custGeom>
            <a:avLst/>
            <a:gdLst>
              <a:gd name="T0" fmla="*/ 2147483647 w 1888"/>
              <a:gd name="T1" fmla="*/ 0 h 1592"/>
              <a:gd name="T2" fmla="*/ 2147483647 w 1888"/>
              <a:gd name="T3" fmla="*/ 2147483647 h 1592"/>
              <a:gd name="T4" fmla="*/ 2147483647 w 1888"/>
              <a:gd name="T5" fmla="*/ 2147483647 h 1592"/>
              <a:gd name="T6" fmla="*/ 2147483647 w 1888"/>
              <a:gd name="T7" fmla="*/ 2147483647 h 1592"/>
              <a:gd name="T8" fmla="*/ 2147483647 w 1888"/>
              <a:gd name="T9" fmla="*/ 2147483647 h 1592"/>
              <a:gd name="T10" fmla="*/ 2147483647 w 1888"/>
              <a:gd name="T11" fmla="*/ 2147483647 h 1592"/>
              <a:gd name="T12" fmla="*/ 0 60000 65536"/>
              <a:gd name="T13" fmla="*/ 0 60000 65536"/>
              <a:gd name="T14" fmla="*/ 0 60000 65536"/>
              <a:gd name="T15" fmla="*/ 0 60000 65536"/>
              <a:gd name="T16" fmla="*/ 0 60000 65536"/>
              <a:gd name="T17" fmla="*/ 0 60000 65536"/>
              <a:gd name="T18" fmla="*/ 0 w 1888"/>
              <a:gd name="T19" fmla="*/ 0 h 1592"/>
              <a:gd name="T20" fmla="*/ 1888 w 1888"/>
              <a:gd name="T21" fmla="*/ 1592 h 1592"/>
            </a:gdLst>
            <a:ahLst/>
            <a:cxnLst>
              <a:cxn ang="T12">
                <a:pos x="T0" y="T1"/>
              </a:cxn>
              <a:cxn ang="T13">
                <a:pos x="T2" y="T3"/>
              </a:cxn>
              <a:cxn ang="T14">
                <a:pos x="T4" y="T5"/>
              </a:cxn>
              <a:cxn ang="T15">
                <a:pos x="T6" y="T7"/>
              </a:cxn>
              <a:cxn ang="T16">
                <a:pos x="T8" y="T9"/>
              </a:cxn>
              <a:cxn ang="T17">
                <a:pos x="T10" y="T11"/>
              </a:cxn>
            </a:cxnLst>
            <a:rect l="T18" t="T19" r="T20" b="T21"/>
            <a:pathLst>
              <a:path w="1888" h="1592">
                <a:moveTo>
                  <a:pt x="304" y="0"/>
                </a:moveTo>
                <a:cubicBezTo>
                  <a:pt x="412" y="68"/>
                  <a:pt x="520" y="136"/>
                  <a:pt x="496" y="240"/>
                </a:cubicBezTo>
                <a:cubicBezTo>
                  <a:pt x="472" y="344"/>
                  <a:pt x="136" y="504"/>
                  <a:pt x="160" y="624"/>
                </a:cubicBezTo>
                <a:cubicBezTo>
                  <a:pt x="184" y="744"/>
                  <a:pt x="632" y="800"/>
                  <a:pt x="640" y="960"/>
                </a:cubicBezTo>
                <a:cubicBezTo>
                  <a:pt x="648" y="1120"/>
                  <a:pt x="0" y="1592"/>
                  <a:pt x="208" y="1584"/>
                </a:cubicBezTo>
                <a:cubicBezTo>
                  <a:pt x="416" y="1576"/>
                  <a:pt x="1608" y="1024"/>
                  <a:pt x="1888" y="912"/>
                </a:cubicBezTo>
              </a:path>
            </a:pathLst>
          </a:custGeom>
          <a:noFill/>
          <a:ln w="28575">
            <a:solidFill>
              <a:srgbClr val="000000"/>
            </a:solidFill>
            <a:round/>
            <a:headEnd/>
            <a:tailEnd type="triangle" w="sm" len="sm"/>
          </a:ln>
        </p:spPr>
        <p:txBody>
          <a:bodyPr>
            <a:prstTxWarp prst="textNoShape">
              <a:avLst/>
            </a:prstTxWarp>
          </a:bodyPr>
          <a:lstStyle/>
          <a:p>
            <a:endParaRPr lang="en-US" dirty="0">
              <a:latin typeface="Arial" charset="0"/>
              <a:ea typeface="Arial"/>
              <a:cs typeface="Arial"/>
            </a:endParaRPr>
          </a:p>
        </p:txBody>
      </p:sp>
      <p:sp>
        <p:nvSpPr>
          <p:cNvPr id="82971" name="Freeform 27"/>
          <p:cNvSpPr>
            <a:spLocks noChangeAspect="1"/>
          </p:cNvSpPr>
          <p:nvPr/>
        </p:nvSpPr>
        <p:spPr bwMode="auto">
          <a:xfrm>
            <a:off x="1379539" y="2032001"/>
            <a:ext cx="26987" cy="106363"/>
          </a:xfrm>
          <a:custGeom>
            <a:avLst/>
            <a:gdLst>
              <a:gd name="T0" fmla="*/ 2147483647 w 241"/>
              <a:gd name="T1" fmla="*/ 0 h 721"/>
              <a:gd name="T2" fmla="*/ 0 w 241"/>
              <a:gd name="T3" fmla="*/ 2147483647 h 721"/>
              <a:gd name="T4" fmla="*/ 0 w 241"/>
              <a:gd name="T5" fmla="*/ 2147483647 h 721"/>
              <a:gd name="T6" fmla="*/ 2147483647 w 241"/>
              <a:gd name="T7" fmla="*/ 2147483647 h 721"/>
              <a:gd name="T8" fmla="*/ 2147483647 w 241"/>
              <a:gd name="T9" fmla="*/ 0 h 721"/>
              <a:gd name="T10" fmla="*/ 0 60000 65536"/>
              <a:gd name="T11" fmla="*/ 0 60000 65536"/>
              <a:gd name="T12" fmla="*/ 0 60000 65536"/>
              <a:gd name="T13" fmla="*/ 0 60000 65536"/>
              <a:gd name="T14" fmla="*/ 0 60000 65536"/>
              <a:gd name="T15" fmla="*/ 0 w 241"/>
              <a:gd name="T16" fmla="*/ 0 h 721"/>
              <a:gd name="T17" fmla="*/ 241 w 241"/>
              <a:gd name="T18" fmla="*/ 721 h 721"/>
            </a:gdLst>
            <a:ahLst/>
            <a:cxnLst>
              <a:cxn ang="T10">
                <a:pos x="T0" y="T1"/>
              </a:cxn>
              <a:cxn ang="T11">
                <a:pos x="T2" y="T3"/>
              </a:cxn>
              <a:cxn ang="T12">
                <a:pos x="T4" y="T5"/>
              </a:cxn>
              <a:cxn ang="T13">
                <a:pos x="T6" y="T7"/>
              </a:cxn>
              <a:cxn ang="T14">
                <a:pos x="T8" y="T9"/>
              </a:cxn>
            </a:cxnLst>
            <a:rect l="T15" t="T16" r="T17" b="T18"/>
            <a:pathLst>
              <a:path w="241" h="721">
                <a:moveTo>
                  <a:pt x="240" y="0"/>
                </a:moveTo>
                <a:lnTo>
                  <a:pt x="0" y="240"/>
                </a:lnTo>
                <a:lnTo>
                  <a:pt x="0" y="720"/>
                </a:lnTo>
                <a:lnTo>
                  <a:pt x="240" y="480"/>
                </a:lnTo>
                <a:lnTo>
                  <a:pt x="240" y="0"/>
                </a:lnTo>
              </a:path>
            </a:pathLst>
          </a:custGeom>
          <a:solidFill>
            <a:srgbClr val="F8FFDE"/>
          </a:solidFill>
          <a:ln w="12700" cap="rnd">
            <a:solidFill>
              <a:srgbClr val="808080"/>
            </a:solidFill>
            <a:round/>
            <a:headEnd/>
            <a:tailEnd/>
          </a:ln>
        </p:spPr>
        <p:txBody>
          <a:bodyPr>
            <a:prstTxWarp prst="textNoShape">
              <a:avLst/>
            </a:prstTxWarp>
          </a:bodyPr>
          <a:lstStyle/>
          <a:p>
            <a:endParaRPr lang="en-US" dirty="0">
              <a:latin typeface="Arial" charset="0"/>
              <a:ea typeface="Arial"/>
              <a:cs typeface="Arial"/>
            </a:endParaRPr>
          </a:p>
        </p:txBody>
      </p:sp>
      <p:sp>
        <p:nvSpPr>
          <p:cNvPr id="82972" name="AutoShape 28"/>
          <p:cNvSpPr>
            <a:spLocks noChangeAspect="1" noChangeArrowheads="1"/>
          </p:cNvSpPr>
          <p:nvPr/>
        </p:nvSpPr>
        <p:spPr bwMode="auto">
          <a:xfrm>
            <a:off x="1384301" y="2054225"/>
            <a:ext cx="15875" cy="63500"/>
          </a:xfrm>
          <a:prstGeom prst="cube">
            <a:avLst>
              <a:gd name="adj" fmla="val 70829"/>
            </a:avLst>
          </a:prstGeom>
          <a:solidFill>
            <a:srgbClr val="FFFFFF"/>
          </a:solidFill>
          <a:ln w="12700">
            <a:solidFill>
              <a:srgbClr val="808080"/>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2973" name="Freeform 29"/>
          <p:cNvSpPr>
            <a:spLocks noChangeAspect="1"/>
          </p:cNvSpPr>
          <p:nvPr/>
        </p:nvSpPr>
        <p:spPr bwMode="auto">
          <a:xfrm>
            <a:off x="904875" y="1962150"/>
            <a:ext cx="501650" cy="268288"/>
          </a:xfrm>
          <a:custGeom>
            <a:avLst/>
            <a:gdLst>
              <a:gd name="T0" fmla="*/ 2147483647 w 4416"/>
              <a:gd name="T1" fmla="*/ 2147483647 h 1824"/>
              <a:gd name="T2" fmla="*/ 2147483647 w 4416"/>
              <a:gd name="T3" fmla="*/ 0 h 1824"/>
              <a:gd name="T4" fmla="*/ 2147483647 w 4416"/>
              <a:gd name="T5" fmla="*/ 2147483647 h 1824"/>
              <a:gd name="T6" fmla="*/ 0 w 4416"/>
              <a:gd name="T7" fmla="*/ 2147483647 h 1824"/>
              <a:gd name="T8" fmla="*/ 2147483647 w 4416"/>
              <a:gd name="T9" fmla="*/ 2147483647 h 1824"/>
              <a:gd name="T10" fmla="*/ 0 60000 65536"/>
              <a:gd name="T11" fmla="*/ 0 60000 65536"/>
              <a:gd name="T12" fmla="*/ 0 60000 65536"/>
              <a:gd name="T13" fmla="*/ 0 60000 65536"/>
              <a:gd name="T14" fmla="*/ 0 60000 65536"/>
              <a:gd name="T15" fmla="*/ 0 w 4416"/>
              <a:gd name="T16" fmla="*/ 0 h 1824"/>
              <a:gd name="T17" fmla="*/ 4416 w 4416"/>
              <a:gd name="T18" fmla="*/ 1824 h 1824"/>
            </a:gdLst>
            <a:ahLst/>
            <a:cxnLst>
              <a:cxn ang="T10">
                <a:pos x="T0" y="T1"/>
              </a:cxn>
              <a:cxn ang="T11">
                <a:pos x="T2" y="T3"/>
              </a:cxn>
              <a:cxn ang="T12">
                <a:pos x="T4" y="T5"/>
              </a:cxn>
              <a:cxn ang="T13">
                <a:pos x="T6" y="T7"/>
              </a:cxn>
              <a:cxn ang="T14">
                <a:pos x="T8" y="T9"/>
              </a:cxn>
            </a:cxnLst>
            <a:rect l="T15" t="T16" r="T17" b="T18"/>
            <a:pathLst>
              <a:path w="4416" h="1824">
                <a:moveTo>
                  <a:pt x="3216" y="1200"/>
                </a:moveTo>
                <a:lnTo>
                  <a:pt x="4416" y="0"/>
                </a:lnTo>
                <a:lnTo>
                  <a:pt x="480" y="1344"/>
                </a:lnTo>
                <a:lnTo>
                  <a:pt x="0" y="1824"/>
                </a:lnTo>
                <a:lnTo>
                  <a:pt x="3216" y="1200"/>
                </a:lnTo>
                <a:close/>
              </a:path>
            </a:pathLst>
          </a:custGeom>
          <a:noFill/>
          <a:ln w="12700">
            <a:solidFill>
              <a:srgbClr val="808080"/>
            </a:solidFill>
            <a:round/>
            <a:headEnd/>
            <a:tailEnd/>
          </a:ln>
        </p:spPr>
        <p:txBody>
          <a:bodyPr wrap="none" anchor="ctr">
            <a:prstTxWarp prst="textNoShape">
              <a:avLst/>
            </a:prstTxWarp>
          </a:bodyPr>
          <a:lstStyle/>
          <a:p>
            <a:endParaRPr lang="en-US" dirty="0">
              <a:latin typeface="Arial" charset="0"/>
              <a:ea typeface="Arial"/>
              <a:cs typeface="Arial"/>
            </a:endParaRPr>
          </a:p>
        </p:txBody>
      </p:sp>
      <p:sp>
        <p:nvSpPr>
          <p:cNvPr id="82974" name="Freeform 30"/>
          <p:cNvSpPr>
            <a:spLocks noChangeAspect="1"/>
          </p:cNvSpPr>
          <p:nvPr/>
        </p:nvSpPr>
        <p:spPr bwMode="auto">
          <a:xfrm>
            <a:off x="1379539" y="1962151"/>
            <a:ext cx="26987" cy="106363"/>
          </a:xfrm>
          <a:custGeom>
            <a:avLst/>
            <a:gdLst>
              <a:gd name="T0" fmla="*/ 2147483647 w 241"/>
              <a:gd name="T1" fmla="*/ 0 h 721"/>
              <a:gd name="T2" fmla="*/ 0 w 241"/>
              <a:gd name="T3" fmla="*/ 2147483647 h 721"/>
              <a:gd name="T4" fmla="*/ 0 w 241"/>
              <a:gd name="T5" fmla="*/ 2147483647 h 721"/>
              <a:gd name="T6" fmla="*/ 2147483647 w 241"/>
              <a:gd name="T7" fmla="*/ 2147483647 h 721"/>
              <a:gd name="T8" fmla="*/ 2147483647 w 241"/>
              <a:gd name="T9" fmla="*/ 0 h 721"/>
              <a:gd name="T10" fmla="*/ 0 60000 65536"/>
              <a:gd name="T11" fmla="*/ 0 60000 65536"/>
              <a:gd name="T12" fmla="*/ 0 60000 65536"/>
              <a:gd name="T13" fmla="*/ 0 60000 65536"/>
              <a:gd name="T14" fmla="*/ 0 60000 65536"/>
              <a:gd name="T15" fmla="*/ 0 w 241"/>
              <a:gd name="T16" fmla="*/ 0 h 721"/>
              <a:gd name="T17" fmla="*/ 241 w 241"/>
              <a:gd name="T18" fmla="*/ 721 h 721"/>
            </a:gdLst>
            <a:ahLst/>
            <a:cxnLst>
              <a:cxn ang="T10">
                <a:pos x="T0" y="T1"/>
              </a:cxn>
              <a:cxn ang="T11">
                <a:pos x="T2" y="T3"/>
              </a:cxn>
              <a:cxn ang="T12">
                <a:pos x="T4" y="T5"/>
              </a:cxn>
              <a:cxn ang="T13">
                <a:pos x="T6" y="T7"/>
              </a:cxn>
              <a:cxn ang="T14">
                <a:pos x="T8" y="T9"/>
              </a:cxn>
            </a:cxnLst>
            <a:rect l="T15" t="T16" r="T17" b="T18"/>
            <a:pathLst>
              <a:path w="241" h="721">
                <a:moveTo>
                  <a:pt x="240" y="0"/>
                </a:moveTo>
                <a:lnTo>
                  <a:pt x="0" y="240"/>
                </a:lnTo>
                <a:lnTo>
                  <a:pt x="0" y="720"/>
                </a:lnTo>
                <a:lnTo>
                  <a:pt x="240" y="480"/>
                </a:lnTo>
                <a:lnTo>
                  <a:pt x="240" y="0"/>
                </a:lnTo>
              </a:path>
            </a:pathLst>
          </a:custGeom>
          <a:solidFill>
            <a:srgbClr val="F8FFDE"/>
          </a:solidFill>
          <a:ln w="12700" cap="rnd">
            <a:solidFill>
              <a:srgbClr val="808080"/>
            </a:solidFill>
            <a:round/>
            <a:headEnd/>
            <a:tailEnd/>
          </a:ln>
        </p:spPr>
        <p:txBody>
          <a:bodyPr>
            <a:prstTxWarp prst="textNoShape">
              <a:avLst/>
            </a:prstTxWarp>
          </a:bodyPr>
          <a:lstStyle/>
          <a:p>
            <a:endParaRPr lang="en-US" dirty="0">
              <a:latin typeface="Arial" charset="0"/>
              <a:ea typeface="Arial"/>
              <a:cs typeface="Arial"/>
            </a:endParaRPr>
          </a:p>
        </p:txBody>
      </p:sp>
      <p:sp>
        <p:nvSpPr>
          <p:cNvPr id="82975" name="Line 31"/>
          <p:cNvSpPr>
            <a:spLocks noChangeAspect="1" noChangeShapeType="1"/>
          </p:cNvSpPr>
          <p:nvPr/>
        </p:nvSpPr>
        <p:spPr bwMode="auto">
          <a:xfrm flipH="1">
            <a:off x="950914" y="1997076"/>
            <a:ext cx="430212" cy="176213"/>
          </a:xfrm>
          <a:prstGeom prst="line">
            <a:avLst/>
          </a:prstGeom>
          <a:noFill/>
          <a:ln w="12700">
            <a:solidFill>
              <a:srgbClr val="808080"/>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2976" name="AutoShape 32"/>
          <p:cNvSpPr>
            <a:spLocks noChangeAspect="1" noChangeArrowheads="1"/>
          </p:cNvSpPr>
          <p:nvPr/>
        </p:nvSpPr>
        <p:spPr bwMode="auto">
          <a:xfrm>
            <a:off x="1384301" y="1984376"/>
            <a:ext cx="15875" cy="61913"/>
          </a:xfrm>
          <a:prstGeom prst="cube">
            <a:avLst>
              <a:gd name="adj" fmla="val 70829"/>
            </a:avLst>
          </a:prstGeom>
          <a:solidFill>
            <a:srgbClr val="FFFFFF"/>
          </a:solidFill>
          <a:ln w="12700">
            <a:solidFill>
              <a:srgbClr val="808080"/>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2977" name="Freeform 33"/>
          <p:cNvSpPr>
            <a:spLocks noChangeAspect="1"/>
          </p:cNvSpPr>
          <p:nvPr/>
        </p:nvSpPr>
        <p:spPr bwMode="auto">
          <a:xfrm>
            <a:off x="1352551" y="1997076"/>
            <a:ext cx="26988" cy="106363"/>
          </a:xfrm>
          <a:custGeom>
            <a:avLst/>
            <a:gdLst>
              <a:gd name="T0" fmla="*/ 2147483647 w 241"/>
              <a:gd name="T1" fmla="*/ 0 h 721"/>
              <a:gd name="T2" fmla="*/ 0 w 241"/>
              <a:gd name="T3" fmla="*/ 2147483647 h 721"/>
              <a:gd name="T4" fmla="*/ 0 w 241"/>
              <a:gd name="T5" fmla="*/ 2147483647 h 721"/>
              <a:gd name="T6" fmla="*/ 2147483647 w 241"/>
              <a:gd name="T7" fmla="*/ 2147483647 h 721"/>
              <a:gd name="T8" fmla="*/ 2147483647 w 241"/>
              <a:gd name="T9" fmla="*/ 0 h 721"/>
              <a:gd name="T10" fmla="*/ 0 60000 65536"/>
              <a:gd name="T11" fmla="*/ 0 60000 65536"/>
              <a:gd name="T12" fmla="*/ 0 60000 65536"/>
              <a:gd name="T13" fmla="*/ 0 60000 65536"/>
              <a:gd name="T14" fmla="*/ 0 60000 65536"/>
              <a:gd name="T15" fmla="*/ 0 w 241"/>
              <a:gd name="T16" fmla="*/ 0 h 721"/>
              <a:gd name="T17" fmla="*/ 241 w 241"/>
              <a:gd name="T18" fmla="*/ 721 h 721"/>
            </a:gdLst>
            <a:ahLst/>
            <a:cxnLst>
              <a:cxn ang="T10">
                <a:pos x="T0" y="T1"/>
              </a:cxn>
              <a:cxn ang="T11">
                <a:pos x="T2" y="T3"/>
              </a:cxn>
              <a:cxn ang="T12">
                <a:pos x="T4" y="T5"/>
              </a:cxn>
              <a:cxn ang="T13">
                <a:pos x="T6" y="T7"/>
              </a:cxn>
              <a:cxn ang="T14">
                <a:pos x="T8" y="T9"/>
              </a:cxn>
            </a:cxnLst>
            <a:rect l="T15" t="T16" r="T17" b="T18"/>
            <a:pathLst>
              <a:path w="241" h="721">
                <a:moveTo>
                  <a:pt x="240" y="0"/>
                </a:moveTo>
                <a:lnTo>
                  <a:pt x="0" y="240"/>
                </a:lnTo>
                <a:lnTo>
                  <a:pt x="0" y="720"/>
                </a:lnTo>
                <a:lnTo>
                  <a:pt x="240" y="480"/>
                </a:lnTo>
                <a:lnTo>
                  <a:pt x="240" y="0"/>
                </a:lnTo>
              </a:path>
            </a:pathLst>
          </a:custGeom>
          <a:solidFill>
            <a:srgbClr val="F8FFDE"/>
          </a:solidFill>
          <a:ln w="12700" cap="rnd">
            <a:solidFill>
              <a:srgbClr val="808080"/>
            </a:solidFill>
            <a:round/>
            <a:headEnd/>
            <a:tailEnd/>
          </a:ln>
        </p:spPr>
        <p:txBody>
          <a:bodyPr>
            <a:prstTxWarp prst="textNoShape">
              <a:avLst/>
            </a:prstTxWarp>
          </a:bodyPr>
          <a:lstStyle/>
          <a:p>
            <a:endParaRPr lang="en-US" dirty="0">
              <a:latin typeface="Arial" charset="0"/>
              <a:ea typeface="Arial"/>
              <a:cs typeface="Arial"/>
            </a:endParaRPr>
          </a:p>
        </p:txBody>
      </p:sp>
      <p:sp>
        <p:nvSpPr>
          <p:cNvPr id="82978" name="AutoShape 34"/>
          <p:cNvSpPr>
            <a:spLocks noChangeAspect="1" noChangeArrowheads="1"/>
          </p:cNvSpPr>
          <p:nvPr/>
        </p:nvSpPr>
        <p:spPr bwMode="auto">
          <a:xfrm>
            <a:off x="1358901" y="2019301"/>
            <a:ext cx="14288" cy="61913"/>
          </a:xfrm>
          <a:prstGeom prst="cube">
            <a:avLst>
              <a:gd name="adj" fmla="val 70829"/>
            </a:avLst>
          </a:prstGeom>
          <a:solidFill>
            <a:srgbClr val="FFFFFF"/>
          </a:solidFill>
          <a:ln w="12700">
            <a:solidFill>
              <a:srgbClr val="808080"/>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2979" name="Freeform 35"/>
          <p:cNvSpPr>
            <a:spLocks noChangeAspect="1"/>
          </p:cNvSpPr>
          <p:nvPr/>
        </p:nvSpPr>
        <p:spPr bwMode="auto">
          <a:xfrm>
            <a:off x="1352551" y="2068513"/>
            <a:ext cx="26988" cy="106362"/>
          </a:xfrm>
          <a:custGeom>
            <a:avLst/>
            <a:gdLst>
              <a:gd name="T0" fmla="*/ 2147483647 w 241"/>
              <a:gd name="T1" fmla="*/ 0 h 721"/>
              <a:gd name="T2" fmla="*/ 0 w 241"/>
              <a:gd name="T3" fmla="*/ 2147483647 h 721"/>
              <a:gd name="T4" fmla="*/ 0 w 241"/>
              <a:gd name="T5" fmla="*/ 2147483647 h 721"/>
              <a:gd name="T6" fmla="*/ 2147483647 w 241"/>
              <a:gd name="T7" fmla="*/ 2147483647 h 721"/>
              <a:gd name="T8" fmla="*/ 2147483647 w 241"/>
              <a:gd name="T9" fmla="*/ 0 h 721"/>
              <a:gd name="T10" fmla="*/ 0 60000 65536"/>
              <a:gd name="T11" fmla="*/ 0 60000 65536"/>
              <a:gd name="T12" fmla="*/ 0 60000 65536"/>
              <a:gd name="T13" fmla="*/ 0 60000 65536"/>
              <a:gd name="T14" fmla="*/ 0 60000 65536"/>
              <a:gd name="T15" fmla="*/ 0 w 241"/>
              <a:gd name="T16" fmla="*/ 0 h 721"/>
              <a:gd name="T17" fmla="*/ 241 w 241"/>
              <a:gd name="T18" fmla="*/ 721 h 721"/>
            </a:gdLst>
            <a:ahLst/>
            <a:cxnLst>
              <a:cxn ang="T10">
                <a:pos x="T0" y="T1"/>
              </a:cxn>
              <a:cxn ang="T11">
                <a:pos x="T2" y="T3"/>
              </a:cxn>
              <a:cxn ang="T12">
                <a:pos x="T4" y="T5"/>
              </a:cxn>
              <a:cxn ang="T13">
                <a:pos x="T6" y="T7"/>
              </a:cxn>
              <a:cxn ang="T14">
                <a:pos x="T8" y="T9"/>
              </a:cxn>
            </a:cxnLst>
            <a:rect l="T15" t="T16" r="T17" b="T18"/>
            <a:pathLst>
              <a:path w="241" h="721">
                <a:moveTo>
                  <a:pt x="240" y="0"/>
                </a:moveTo>
                <a:lnTo>
                  <a:pt x="0" y="240"/>
                </a:lnTo>
                <a:lnTo>
                  <a:pt x="0" y="720"/>
                </a:lnTo>
                <a:lnTo>
                  <a:pt x="240" y="480"/>
                </a:lnTo>
                <a:lnTo>
                  <a:pt x="240" y="0"/>
                </a:lnTo>
              </a:path>
            </a:pathLst>
          </a:custGeom>
          <a:solidFill>
            <a:srgbClr val="F8FFDE"/>
          </a:solidFill>
          <a:ln w="12700" cap="rnd">
            <a:solidFill>
              <a:srgbClr val="808080"/>
            </a:solidFill>
            <a:round/>
            <a:headEnd/>
            <a:tailEnd/>
          </a:ln>
        </p:spPr>
        <p:txBody>
          <a:bodyPr>
            <a:prstTxWarp prst="textNoShape">
              <a:avLst/>
            </a:prstTxWarp>
          </a:bodyPr>
          <a:lstStyle/>
          <a:p>
            <a:endParaRPr lang="en-US" dirty="0">
              <a:latin typeface="Arial" charset="0"/>
              <a:ea typeface="Arial"/>
              <a:cs typeface="Arial"/>
            </a:endParaRPr>
          </a:p>
        </p:txBody>
      </p:sp>
      <p:sp>
        <p:nvSpPr>
          <p:cNvPr id="82980" name="AutoShape 36"/>
          <p:cNvSpPr>
            <a:spLocks noChangeAspect="1" noChangeArrowheads="1"/>
          </p:cNvSpPr>
          <p:nvPr/>
        </p:nvSpPr>
        <p:spPr bwMode="auto">
          <a:xfrm>
            <a:off x="1358901" y="2090738"/>
            <a:ext cx="14288" cy="61912"/>
          </a:xfrm>
          <a:prstGeom prst="cube">
            <a:avLst>
              <a:gd name="adj" fmla="val 70829"/>
            </a:avLst>
          </a:prstGeom>
          <a:solidFill>
            <a:srgbClr val="FFFFFF"/>
          </a:solidFill>
          <a:ln w="12700">
            <a:solidFill>
              <a:srgbClr val="808080"/>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2981" name="Freeform 37"/>
          <p:cNvSpPr>
            <a:spLocks noChangeAspect="1"/>
          </p:cNvSpPr>
          <p:nvPr/>
        </p:nvSpPr>
        <p:spPr bwMode="auto">
          <a:xfrm>
            <a:off x="1352551" y="2138363"/>
            <a:ext cx="26988" cy="106362"/>
          </a:xfrm>
          <a:custGeom>
            <a:avLst/>
            <a:gdLst>
              <a:gd name="T0" fmla="*/ 2147483647 w 241"/>
              <a:gd name="T1" fmla="*/ 0 h 721"/>
              <a:gd name="T2" fmla="*/ 0 w 241"/>
              <a:gd name="T3" fmla="*/ 2147483647 h 721"/>
              <a:gd name="T4" fmla="*/ 0 w 241"/>
              <a:gd name="T5" fmla="*/ 2147483647 h 721"/>
              <a:gd name="T6" fmla="*/ 2147483647 w 241"/>
              <a:gd name="T7" fmla="*/ 2147483647 h 721"/>
              <a:gd name="T8" fmla="*/ 2147483647 w 241"/>
              <a:gd name="T9" fmla="*/ 0 h 721"/>
              <a:gd name="T10" fmla="*/ 0 60000 65536"/>
              <a:gd name="T11" fmla="*/ 0 60000 65536"/>
              <a:gd name="T12" fmla="*/ 0 60000 65536"/>
              <a:gd name="T13" fmla="*/ 0 60000 65536"/>
              <a:gd name="T14" fmla="*/ 0 60000 65536"/>
              <a:gd name="T15" fmla="*/ 0 w 241"/>
              <a:gd name="T16" fmla="*/ 0 h 721"/>
              <a:gd name="T17" fmla="*/ 241 w 241"/>
              <a:gd name="T18" fmla="*/ 721 h 721"/>
            </a:gdLst>
            <a:ahLst/>
            <a:cxnLst>
              <a:cxn ang="T10">
                <a:pos x="T0" y="T1"/>
              </a:cxn>
              <a:cxn ang="T11">
                <a:pos x="T2" y="T3"/>
              </a:cxn>
              <a:cxn ang="T12">
                <a:pos x="T4" y="T5"/>
              </a:cxn>
              <a:cxn ang="T13">
                <a:pos x="T6" y="T7"/>
              </a:cxn>
              <a:cxn ang="T14">
                <a:pos x="T8" y="T9"/>
              </a:cxn>
            </a:cxnLst>
            <a:rect l="T15" t="T16" r="T17" b="T18"/>
            <a:pathLst>
              <a:path w="241" h="721">
                <a:moveTo>
                  <a:pt x="240" y="0"/>
                </a:moveTo>
                <a:lnTo>
                  <a:pt x="0" y="240"/>
                </a:lnTo>
                <a:lnTo>
                  <a:pt x="0" y="720"/>
                </a:lnTo>
                <a:lnTo>
                  <a:pt x="240" y="480"/>
                </a:lnTo>
                <a:lnTo>
                  <a:pt x="240" y="0"/>
                </a:lnTo>
              </a:path>
            </a:pathLst>
          </a:custGeom>
          <a:solidFill>
            <a:srgbClr val="F8FFDE"/>
          </a:solidFill>
          <a:ln w="12700" cap="rnd">
            <a:solidFill>
              <a:srgbClr val="808080"/>
            </a:solidFill>
            <a:round/>
            <a:headEnd/>
            <a:tailEnd/>
          </a:ln>
        </p:spPr>
        <p:txBody>
          <a:bodyPr>
            <a:prstTxWarp prst="textNoShape">
              <a:avLst/>
            </a:prstTxWarp>
          </a:bodyPr>
          <a:lstStyle/>
          <a:p>
            <a:endParaRPr lang="en-US" dirty="0">
              <a:latin typeface="Arial" charset="0"/>
              <a:ea typeface="Arial"/>
              <a:cs typeface="Arial"/>
            </a:endParaRPr>
          </a:p>
        </p:txBody>
      </p:sp>
      <p:sp>
        <p:nvSpPr>
          <p:cNvPr id="82982" name="AutoShape 38"/>
          <p:cNvSpPr>
            <a:spLocks noChangeAspect="1" noChangeArrowheads="1"/>
          </p:cNvSpPr>
          <p:nvPr/>
        </p:nvSpPr>
        <p:spPr bwMode="auto">
          <a:xfrm>
            <a:off x="1358901" y="2160588"/>
            <a:ext cx="14288" cy="61912"/>
          </a:xfrm>
          <a:prstGeom prst="cube">
            <a:avLst>
              <a:gd name="adj" fmla="val 70829"/>
            </a:avLst>
          </a:prstGeom>
          <a:solidFill>
            <a:srgbClr val="FFFFFF"/>
          </a:solidFill>
          <a:ln w="12700">
            <a:solidFill>
              <a:srgbClr val="808080"/>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2983" name="Freeform 39"/>
          <p:cNvSpPr>
            <a:spLocks noChangeAspect="1"/>
          </p:cNvSpPr>
          <p:nvPr/>
        </p:nvSpPr>
        <p:spPr bwMode="auto">
          <a:xfrm>
            <a:off x="1352551" y="2209802"/>
            <a:ext cx="26988" cy="106363"/>
          </a:xfrm>
          <a:custGeom>
            <a:avLst/>
            <a:gdLst>
              <a:gd name="T0" fmla="*/ 2147483647 w 241"/>
              <a:gd name="T1" fmla="*/ 0 h 721"/>
              <a:gd name="T2" fmla="*/ 0 w 241"/>
              <a:gd name="T3" fmla="*/ 2147483647 h 721"/>
              <a:gd name="T4" fmla="*/ 0 w 241"/>
              <a:gd name="T5" fmla="*/ 2147483647 h 721"/>
              <a:gd name="T6" fmla="*/ 2147483647 w 241"/>
              <a:gd name="T7" fmla="*/ 2147483647 h 721"/>
              <a:gd name="T8" fmla="*/ 2147483647 w 241"/>
              <a:gd name="T9" fmla="*/ 0 h 721"/>
              <a:gd name="T10" fmla="*/ 0 60000 65536"/>
              <a:gd name="T11" fmla="*/ 0 60000 65536"/>
              <a:gd name="T12" fmla="*/ 0 60000 65536"/>
              <a:gd name="T13" fmla="*/ 0 60000 65536"/>
              <a:gd name="T14" fmla="*/ 0 60000 65536"/>
              <a:gd name="T15" fmla="*/ 0 w 241"/>
              <a:gd name="T16" fmla="*/ 0 h 721"/>
              <a:gd name="T17" fmla="*/ 241 w 241"/>
              <a:gd name="T18" fmla="*/ 721 h 721"/>
            </a:gdLst>
            <a:ahLst/>
            <a:cxnLst>
              <a:cxn ang="T10">
                <a:pos x="T0" y="T1"/>
              </a:cxn>
              <a:cxn ang="T11">
                <a:pos x="T2" y="T3"/>
              </a:cxn>
              <a:cxn ang="T12">
                <a:pos x="T4" y="T5"/>
              </a:cxn>
              <a:cxn ang="T13">
                <a:pos x="T6" y="T7"/>
              </a:cxn>
              <a:cxn ang="T14">
                <a:pos x="T8" y="T9"/>
              </a:cxn>
            </a:cxnLst>
            <a:rect l="T15" t="T16" r="T17" b="T18"/>
            <a:pathLst>
              <a:path w="241" h="721">
                <a:moveTo>
                  <a:pt x="240" y="0"/>
                </a:moveTo>
                <a:lnTo>
                  <a:pt x="0" y="240"/>
                </a:lnTo>
                <a:lnTo>
                  <a:pt x="0" y="720"/>
                </a:lnTo>
                <a:lnTo>
                  <a:pt x="240" y="480"/>
                </a:lnTo>
                <a:lnTo>
                  <a:pt x="240" y="0"/>
                </a:lnTo>
              </a:path>
            </a:pathLst>
          </a:custGeom>
          <a:solidFill>
            <a:srgbClr val="F8FFDE"/>
          </a:solidFill>
          <a:ln w="12700" cap="rnd">
            <a:solidFill>
              <a:srgbClr val="808080"/>
            </a:solidFill>
            <a:round/>
            <a:headEnd/>
            <a:tailEnd/>
          </a:ln>
        </p:spPr>
        <p:txBody>
          <a:bodyPr>
            <a:prstTxWarp prst="textNoShape">
              <a:avLst/>
            </a:prstTxWarp>
          </a:bodyPr>
          <a:lstStyle/>
          <a:p>
            <a:endParaRPr lang="en-US" dirty="0">
              <a:latin typeface="Arial" charset="0"/>
              <a:ea typeface="Arial"/>
              <a:cs typeface="Arial"/>
            </a:endParaRPr>
          </a:p>
        </p:txBody>
      </p:sp>
      <p:sp>
        <p:nvSpPr>
          <p:cNvPr id="82984" name="AutoShape 40"/>
          <p:cNvSpPr>
            <a:spLocks noChangeAspect="1" noChangeArrowheads="1"/>
          </p:cNvSpPr>
          <p:nvPr/>
        </p:nvSpPr>
        <p:spPr bwMode="auto">
          <a:xfrm>
            <a:off x="1358901" y="2232027"/>
            <a:ext cx="14288" cy="61913"/>
          </a:xfrm>
          <a:prstGeom prst="cube">
            <a:avLst>
              <a:gd name="adj" fmla="val 70829"/>
            </a:avLst>
          </a:prstGeom>
          <a:solidFill>
            <a:srgbClr val="FFFFFF"/>
          </a:solidFill>
          <a:ln w="12700">
            <a:solidFill>
              <a:srgbClr val="808080"/>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2985" name="Freeform 41"/>
          <p:cNvSpPr>
            <a:spLocks noChangeAspect="1"/>
          </p:cNvSpPr>
          <p:nvPr/>
        </p:nvSpPr>
        <p:spPr bwMode="auto">
          <a:xfrm>
            <a:off x="1352551" y="2279652"/>
            <a:ext cx="26988" cy="106363"/>
          </a:xfrm>
          <a:custGeom>
            <a:avLst/>
            <a:gdLst>
              <a:gd name="T0" fmla="*/ 2147483647 w 241"/>
              <a:gd name="T1" fmla="*/ 0 h 721"/>
              <a:gd name="T2" fmla="*/ 0 w 241"/>
              <a:gd name="T3" fmla="*/ 2147483647 h 721"/>
              <a:gd name="T4" fmla="*/ 0 w 241"/>
              <a:gd name="T5" fmla="*/ 2147483647 h 721"/>
              <a:gd name="T6" fmla="*/ 2147483647 w 241"/>
              <a:gd name="T7" fmla="*/ 2147483647 h 721"/>
              <a:gd name="T8" fmla="*/ 2147483647 w 241"/>
              <a:gd name="T9" fmla="*/ 0 h 721"/>
              <a:gd name="T10" fmla="*/ 0 60000 65536"/>
              <a:gd name="T11" fmla="*/ 0 60000 65536"/>
              <a:gd name="T12" fmla="*/ 0 60000 65536"/>
              <a:gd name="T13" fmla="*/ 0 60000 65536"/>
              <a:gd name="T14" fmla="*/ 0 60000 65536"/>
              <a:gd name="T15" fmla="*/ 0 w 241"/>
              <a:gd name="T16" fmla="*/ 0 h 721"/>
              <a:gd name="T17" fmla="*/ 241 w 241"/>
              <a:gd name="T18" fmla="*/ 721 h 721"/>
            </a:gdLst>
            <a:ahLst/>
            <a:cxnLst>
              <a:cxn ang="T10">
                <a:pos x="T0" y="T1"/>
              </a:cxn>
              <a:cxn ang="T11">
                <a:pos x="T2" y="T3"/>
              </a:cxn>
              <a:cxn ang="T12">
                <a:pos x="T4" y="T5"/>
              </a:cxn>
              <a:cxn ang="T13">
                <a:pos x="T6" y="T7"/>
              </a:cxn>
              <a:cxn ang="T14">
                <a:pos x="T8" y="T9"/>
              </a:cxn>
            </a:cxnLst>
            <a:rect l="T15" t="T16" r="T17" b="T18"/>
            <a:pathLst>
              <a:path w="241" h="721">
                <a:moveTo>
                  <a:pt x="240" y="0"/>
                </a:moveTo>
                <a:lnTo>
                  <a:pt x="0" y="240"/>
                </a:lnTo>
                <a:lnTo>
                  <a:pt x="0" y="720"/>
                </a:lnTo>
                <a:lnTo>
                  <a:pt x="240" y="480"/>
                </a:lnTo>
                <a:lnTo>
                  <a:pt x="240" y="0"/>
                </a:lnTo>
              </a:path>
            </a:pathLst>
          </a:custGeom>
          <a:solidFill>
            <a:srgbClr val="F8FFDE"/>
          </a:solidFill>
          <a:ln w="12700" cap="rnd">
            <a:solidFill>
              <a:srgbClr val="808080"/>
            </a:solidFill>
            <a:round/>
            <a:headEnd/>
            <a:tailEnd/>
          </a:ln>
        </p:spPr>
        <p:txBody>
          <a:bodyPr>
            <a:prstTxWarp prst="textNoShape">
              <a:avLst/>
            </a:prstTxWarp>
          </a:bodyPr>
          <a:lstStyle/>
          <a:p>
            <a:endParaRPr lang="en-US" dirty="0">
              <a:latin typeface="Arial" charset="0"/>
              <a:ea typeface="Arial"/>
              <a:cs typeface="Arial"/>
            </a:endParaRPr>
          </a:p>
        </p:txBody>
      </p:sp>
      <p:sp>
        <p:nvSpPr>
          <p:cNvPr id="82986" name="AutoShape 42"/>
          <p:cNvSpPr>
            <a:spLocks noChangeAspect="1" noChangeArrowheads="1"/>
          </p:cNvSpPr>
          <p:nvPr/>
        </p:nvSpPr>
        <p:spPr bwMode="auto">
          <a:xfrm>
            <a:off x="1358901" y="2301877"/>
            <a:ext cx="14288" cy="61913"/>
          </a:xfrm>
          <a:prstGeom prst="cube">
            <a:avLst>
              <a:gd name="adj" fmla="val 70829"/>
            </a:avLst>
          </a:prstGeom>
          <a:solidFill>
            <a:srgbClr val="FFFFFF"/>
          </a:solidFill>
          <a:ln w="12700">
            <a:solidFill>
              <a:srgbClr val="808080"/>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2987" name="Freeform 43"/>
          <p:cNvSpPr>
            <a:spLocks noChangeAspect="1"/>
          </p:cNvSpPr>
          <p:nvPr/>
        </p:nvSpPr>
        <p:spPr bwMode="auto">
          <a:xfrm>
            <a:off x="904876" y="2138363"/>
            <a:ext cx="365125" cy="354012"/>
          </a:xfrm>
          <a:custGeom>
            <a:avLst/>
            <a:gdLst>
              <a:gd name="T0" fmla="*/ 2147483647 w 3216"/>
              <a:gd name="T1" fmla="*/ 2147483647 h 2400"/>
              <a:gd name="T2" fmla="*/ 2147483647 w 3216"/>
              <a:gd name="T3" fmla="*/ 0 h 2400"/>
              <a:gd name="T4" fmla="*/ 0 w 3216"/>
              <a:gd name="T5" fmla="*/ 2147483647 h 2400"/>
              <a:gd name="T6" fmla="*/ 0 w 3216"/>
              <a:gd name="T7" fmla="*/ 2147483647 h 2400"/>
              <a:gd name="T8" fmla="*/ 2147483647 w 3216"/>
              <a:gd name="T9" fmla="*/ 2147483647 h 2400"/>
              <a:gd name="T10" fmla="*/ 0 60000 65536"/>
              <a:gd name="T11" fmla="*/ 0 60000 65536"/>
              <a:gd name="T12" fmla="*/ 0 60000 65536"/>
              <a:gd name="T13" fmla="*/ 0 60000 65536"/>
              <a:gd name="T14" fmla="*/ 0 60000 65536"/>
              <a:gd name="T15" fmla="*/ 0 w 3216"/>
              <a:gd name="T16" fmla="*/ 0 h 2400"/>
              <a:gd name="T17" fmla="*/ 3216 w 3216"/>
              <a:gd name="T18" fmla="*/ 2400 h 2400"/>
            </a:gdLst>
            <a:ahLst/>
            <a:cxnLst>
              <a:cxn ang="T10">
                <a:pos x="T0" y="T1"/>
              </a:cxn>
              <a:cxn ang="T11">
                <a:pos x="T2" y="T3"/>
              </a:cxn>
              <a:cxn ang="T12">
                <a:pos x="T4" y="T5"/>
              </a:cxn>
              <a:cxn ang="T13">
                <a:pos x="T6" y="T7"/>
              </a:cxn>
              <a:cxn ang="T14">
                <a:pos x="T8" y="T9"/>
              </a:cxn>
            </a:cxnLst>
            <a:rect l="T15" t="T16" r="T17" b="T18"/>
            <a:pathLst>
              <a:path w="3216" h="2400">
                <a:moveTo>
                  <a:pt x="3216" y="2400"/>
                </a:moveTo>
                <a:lnTo>
                  <a:pt x="3216" y="0"/>
                </a:lnTo>
                <a:lnTo>
                  <a:pt x="0" y="624"/>
                </a:lnTo>
                <a:lnTo>
                  <a:pt x="0" y="1584"/>
                </a:lnTo>
                <a:lnTo>
                  <a:pt x="3216" y="2400"/>
                </a:lnTo>
                <a:close/>
              </a:path>
            </a:pathLst>
          </a:custGeom>
          <a:noFill/>
          <a:ln w="12700">
            <a:solidFill>
              <a:srgbClr val="808080"/>
            </a:solidFill>
            <a:round/>
            <a:headEnd/>
            <a:tailEnd/>
          </a:ln>
        </p:spPr>
        <p:txBody>
          <a:bodyPr wrap="none" anchor="ctr">
            <a:prstTxWarp prst="textNoShape">
              <a:avLst/>
            </a:prstTxWarp>
          </a:bodyPr>
          <a:lstStyle/>
          <a:p>
            <a:endParaRPr lang="en-US" dirty="0">
              <a:latin typeface="Arial" charset="0"/>
              <a:ea typeface="Arial"/>
              <a:cs typeface="Arial"/>
            </a:endParaRPr>
          </a:p>
        </p:txBody>
      </p:sp>
      <p:sp>
        <p:nvSpPr>
          <p:cNvPr id="82988" name="Line 44"/>
          <p:cNvSpPr>
            <a:spLocks noChangeAspect="1" noChangeShapeType="1"/>
          </p:cNvSpPr>
          <p:nvPr/>
        </p:nvSpPr>
        <p:spPr bwMode="auto">
          <a:xfrm flipH="1">
            <a:off x="908050" y="2209802"/>
            <a:ext cx="365125" cy="47625"/>
          </a:xfrm>
          <a:prstGeom prst="line">
            <a:avLst/>
          </a:prstGeom>
          <a:noFill/>
          <a:ln w="12700">
            <a:solidFill>
              <a:srgbClr val="808080"/>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2989" name="Line 45"/>
          <p:cNvSpPr>
            <a:spLocks noChangeAspect="1" noChangeShapeType="1"/>
          </p:cNvSpPr>
          <p:nvPr/>
        </p:nvSpPr>
        <p:spPr bwMode="auto">
          <a:xfrm flipV="1">
            <a:off x="908051" y="2279650"/>
            <a:ext cx="363538" cy="7938"/>
          </a:xfrm>
          <a:prstGeom prst="line">
            <a:avLst/>
          </a:prstGeom>
          <a:noFill/>
          <a:ln w="12700">
            <a:solidFill>
              <a:srgbClr val="808080"/>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2990" name="Line 46"/>
          <p:cNvSpPr>
            <a:spLocks noChangeAspect="1" noChangeShapeType="1"/>
          </p:cNvSpPr>
          <p:nvPr/>
        </p:nvSpPr>
        <p:spPr bwMode="auto">
          <a:xfrm flipH="1" flipV="1">
            <a:off x="908050" y="2314577"/>
            <a:ext cx="365125" cy="36513"/>
          </a:xfrm>
          <a:prstGeom prst="line">
            <a:avLst/>
          </a:prstGeom>
          <a:noFill/>
          <a:ln w="12700">
            <a:solidFill>
              <a:srgbClr val="808080"/>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2991" name="Line 47"/>
          <p:cNvSpPr>
            <a:spLocks noChangeAspect="1" noChangeShapeType="1"/>
          </p:cNvSpPr>
          <p:nvPr/>
        </p:nvSpPr>
        <p:spPr bwMode="auto">
          <a:xfrm flipH="1" flipV="1">
            <a:off x="908050" y="2343152"/>
            <a:ext cx="365125" cy="79375"/>
          </a:xfrm>
          <a:prstGeom prst="line">
            <a:avLst/>
          </a:prstGeom>
          <a:noFill/>
          <a:ln w="12700">
            <a:solidFill>
              <a:srgbClr val="808080"/>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2992" name="Line 48"/>
          <p:cNvSpPr>
            <a:spLocks noChangeAspect="1" noChangeShapeType="1"/>
          </p:cNvSpPr>
          <p:nvPr/>
        </p:nvSpPr>
        <p:spPr bwMode="auto">
          <a:xfrm flipH="1" flipV="1">
            <a:off x="908050" y="2371725"/>
            <a:ext cx="365125" cy="120650"/>
          </a:xfrm>
          <a:prstGeom prst="line">
            <a:avLst/>
          </a:prstGeom>
          <a:noFill/>
          <a:ln w="12700">
            <a:solidFill>
              <a:srgbClr val="808080"/>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2993" name="Line 49"/>
          <p:cNvSpPr>
            <a:spLocks noChangeAspect="1" noChangeShapeType="1"/>
          </p:cNvSpPr>
          <p:nvPr/>
        </p:nvSpPr>
        <p:spPr bwMode="auto">
          <a:xfrm flipH="1">
            <a:off x="919164" y="2103438"/>
            <a:ext cx="382587" cy="112712"/>
          </a:xfrm>
          <a:prstGeom prst="line">
            <a:avLst/>
          </a:prstGeom>
          <a:noFill/>
          <a:ln w="12700">
            <a:solidFill>
              <a:srgbClr val="808080"/>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2994" name="Line 50"/>
          <p:cNvSpPr>
            <a:spLocks noChangeAspect="1" noChangeShapeType="1"/>
          </p:cNvSpPr>
          <p:nvPr/>
        </p:nvSpPr>
        <p:spPr bwMode="auto">
          <a:xfrm flipH="1">
            <a:off x="928689" y="2068513"/>
            <a:ext cx="398462" cy="133350"/>
          </a:xfrm>
          <a:prstGeom prst="line">
            <a:avLst/>
          </a:prstGeom>
          <a:noFill/>
          <a:ln w="12700">
            <a:solidFill>
              <a:srgbClr val="808080"/>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2995" name="Line 51"/>
          <p:cNvSpPr>
            <a:spLocks noChangeAspect="1" noChangeShapeType="1"/>
          </p:cNvSpPr>
          <p:nvPr/>
        </p:nvSpPr>
        <p:spPr bwMode="auto">
          <a:xfrm flipH="1">
            <a:off x="941389" y="2033590"/>
            <a:ext cx="414337" cy="153987"/>
          </a:xfrm>
          <a:prstGeom prst="line">
            <a:avLst/>
          </a:prstGeom>
          <a:noFill/>
          <a:ln w="12700">
            <a:solidFill>
              <a:srgbClr val="808080"/>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2996" name="Freeform 52"/>
          <p:cNvSpPr>
            <a:spLocks noChangeAspect="1"/>
          </p:cNvSpPr>
          <p:nvPr/>
        </p:nvSpPr>
        <p:spPr bwMode="auto">
          <a:xfrm>
            <a:off x="1379539" y="2103438"/>
            <a:ext cx="26987" cy="106362"/>
          </a:xfrm>
          <a:custGeom>
            <a:avLst/>
            <a:gdLst>
              <a:gd name="T0" fmla="*/ 2147483647 w 241"/>
              <a:gd name="T1" fmla="*/ 0 h 721"/>
              <a:gd name="T2" fmla="*/ 0 w 241"/>
              <a:gd name="T3" fmla="*/ 2147483647 h 721"/>
              <a:gd name="T4" fmla="*/ 0 w 241"/>
              <a:gd name="T5" fmla="*/ 2147483647 h 721"/>
              <a:gd name="T6" fmla="*/ 2147483647 w 241"/>
              <a:gd name="T7" fmla="*/ 2147483647 h 721"/>
              <a:gd name="T8" fmla="*/ 2147483647 w 241"/>
              <a:gd name="T9" fmla="*/ 0 h 721"/>
              <a:gd name="T10" fmla="*/ 0 60000 65536"/>
              <a:gd name="T11" fmla="*/ 0 60000 65536"/>
              <a:gd name="T12" fmla="*/ 0 60000 65536"/>
              <a:gd name="T13" fmla="*/ 0 60000 65536"/>
              <a:gd name="T14" fmla="*/ 0 60000 65536"/>
              <a:gd name="T15" fmla="*/ 0 w 241"/>
              <a:gd name="T16" fmla="*/ 0 h 721"/>
              <a:gd name="T17" fmla="*/ 241 w 241"/>
              <a:gd name="T18" fmla="*/ 721 h 721"/>
            </a:gdLst>
            <a:ahLst/>
            <a:cxnLst>
              <a:cxn ang="T10">
                <a:pos x="T0" y="T1"/>
              </a:cxn>
              <a:cxn ang="T11">
                <a:pos x="T2" y="T3"/>
              </a:cxn>
              <a:cxn ang="T12">
                <a:pos x="T4" y="T5"/>
              </a:cxn>
              <a:cxn ang="T13">
                <a:pos x="T6" y="T7"/>
              </a:cxn>
              <a:cxn ang="T14">
                <a:pos x="T8" y="T9"/>
              </a:cxn>
            </a:cxnLst>
            <a:rect l="T15" t="T16" r="T17" b="T18"/>
            <a:pathLst>
              <a:path w="241" h="721">
                <a:moveTo>
                  <a:pt x="240" y="0"/>
                </a:moveTo>
                <a:lnTo>
                  <a:pt x="0" y="240"/>
                </a:lnTo>
                <a:lnTo>
                  <a:pt x="0" y="720"/>
                </a:lnTo>
                <a:lnTo>
                  <a:pt x="240" y="480"/>
                </a:lnTo>
                <a:lnTo>
                  <a:pt x="240" y="0"/>
                </a:lnTo>
              </a:path>
            </a:pathLst>
          </a:custGeom>
          <a:solidFill>
            <a:srgbClr val="F8FFDE"/>
          </a:solidFill>
          <a:ln w="12700" cap="rnd">
            <a:solidFill>
              <a:srgbClr val="808080"/>
            </a:solidFill>
            <a:round/>
            <a:headEnd/>
            <a:tailEnd/>
          </a:ln>
        </p:spPr>
        <p:txBody>
          <a:bodyPr>
            <a:prstTxWarp prst="textNoShape">
              <a:avLst/>
            </a:prstTxWarp>
          </a:bodyPr>
          <a:lstStyle/>
          <a:p>
            <a:endParaRPr lang="en-US" dirty="0">
              <a:latin typeface="Arial" charset="0"/>
              <a:ea typeface="Arial"/>
              <a:cs typeface="Arial"/>
            </a:endParaRPr>
          </a:p>
        </p:txBody>
      </p:sp>
      <p:sp>
        <p:nvSpPr>
          <p:cNvPr id="82997" name="AutoShape 53"/>
          <p:cNvSpPr>
            <a:spLocks noChangeAspect="1" noChangeArrowheads="1"/>
          </p:cNvSpPr>
          <p:nvPr/>
        </p:nvSpPr>
        <p:spPr bwMode="auto">
          <a:xfrm>
            <a:off x="1384301" y="2125663"/>
            <a:ext cx="15875" cy="61912"/>
          </a:xfrm>
          <a:prstGeom prst="cube">
            <a:avLst>
              <a:gd name="adj" fmla="val 70829"/>
            </a:avLst>
          </a:prstGeom>
          <a:solidFill>
            <a:srgbClr val="FFFFFF"/>
          </a:solidFill>
          <a:ln w="12700">
            <a:solidFill>
              <a:srgbClr val="808080"/>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2998" name="Freeform 54"/>
          <p:cNvSpPr>
            <a:spLocks noChangeAspect="1"/>
          </p:cNvSpPr>
          <p:nvPr/>
        </p:nvSpPr>
        <p:spPr bwMode="auto">
          <a:xfrm>
            <a:off x="1379539" y="2173288"/>
            <a:ext cx="26987" cy="106362"/>
          </a:xfrm>
          <a:custGeom>
            <a:avLst/>
            <a:gdLst>
              <a:gd name="T0" fmla="*/ 2147483647 w 241"/>
              <a:gd name="T1" fmla="*/ 0 h 721"/>
              <a:gd name="T2" fmla="*/ 0 w 241"/>
              <a:gd name="T3" fmla="*/ 2147483647 h 721"/>
              <a:gd name="T4" fmla="*/ 0 w 241"/>
              <a:gd name="T5" fmla="*/ 2147483647 h 721"/>
              <a:gd name="T6" fmla="*/ 2147483647 w 241"/>
              <a:gd name="T7" fmla="*/ 2147483647 h 721"/>
              <a:gd name="T8" fmla="*/ 2147483647 w 241"/>
              <a:gd name="T9" fmla="*/ 0 h 721"/>
              <a:gd name="T10" fmla="*/ 0 60000 65536"/>
              <a:gd name="T11" fmla="*/ 0 60000 65536"/>
              <a:gd name="T12" fmla="*/ 0 60000 65536"/>
              <a:gd name="T13" fmla="*/ 0 60000 65536"/>
              <a:gd name="T14" fmla="*/ 0 60000 65536"/>
              <a:gd name="T15" fmla="*/ 0 w 241"/>
              <a:gd name="T16" fmla="*/ 0 h 721"/>
              <a:gd name="T17" fmla="*/ 241 w 241"/>
              <a:gd name="T18" fmla="*/ 721 h 721"/>
            </a:gdLst>
            <a:ahLst/>
            <a:cxnLst>
              <a:cxn ang="T10">
                <a:pos x="T0" y="T1"/>
              </a:cxn>
              <a:cxn ang="T11">
                <a:pos x="T2" y="T3"/>
              </a:cxn>
              <a:cxn ang="T12">
                <a:pos x="T4" y="T5"/>
              </a:cxn>
              <a:cxn ang="T13">
                <a:pos x="T6" y="T7"/>
              </a:cxn>
              <a:cxn ang="T14">
                <a:pos x="T8" y="T9"/>
              </a:cxn>
            </a:cxnLst>
            <a:rect l="T15" t="T16" r="T17" b="T18"/>
            <a:pathLst>
              <a:path w="241" h="721">
                <a:moveTo>
                  <a:pt x="240" y="0"/>
                </a:moveTo>
                <a:lnTo>
                  <a:pt x="0" y="240"/>
                </a:lnTo>
                <a:lnTo>
                  <a:pt x="0" y="720"/>
                </a:lnTo>
                <a:lnTo>
                  <a:pt x="240" y="480"/>
                </a:lnTo>
                <a:lnTo>
                  <a:pt x="240" y="0"/>
                </a:lnTo>
              </a:path>
            </a:pathLst>
          </a:custGeom>
          <a:solidFill>
            <a:srgbClr val="F8FFDE"/>
          </a:solidFill>
          <a:ln w="12700" cap="rnd">
            <a:solidFill>
              <a:srgbClr val="808080"/>
            </a:solidFill>
            <a:round/>
            <a:headEnd/>
            <a:tailEnd/>
          </a:ln>
        </p:spPr>
        <p:txBody>
          <a:bodyPr>
            <a:prstTxWarp prst="textNoShape">
              <a:avLst/>
            </a:prstTxWarp>
          </a:bodyPr>
          <a:lstStyle/>
          <a:p>
            <a:endParaRPr lang="en-US" dirty="0">
              <a:latin typeface="Arial" charset="0"/>
              <a:ea typeface="Arial"/>
              <a:cs typeface="Arial"/>
            </a:endParaRPr>
          </a:p>
        </p:txBody>
      </p:sp>
      <p:sp>
        <p:nvSpPr>
          <p:cNvPr id="82999" name="AutoShape 55"/>
          <p:cNvSpPr>
            <a:spLocks noChangeAspect="1" noChangeArrowheads="1"/>
          </p:cNvSpPr>
          <p:nvPr/>
        </p:nvSpPr>
        <p:spPr bwMode="auto">
          <a:xfrm>
            <a:off x="1384301" y="2195513"/>
            <a:ext cx="15875" cy="63500"/>
          </a:xfrm>
          <a:prstGeom prst="cube">
            <a:avLst>
              <a:gd name="adj" fmla="val 70829"/>
            </a:avLst>
          </a:prstGeom>
          <a:solidFill>
            <a:srgbClr val="FFFFFF"/>
          </a:solidFill>
          <a:ln w="12700">
            <a:solidFill>
              <a:srgbClr val="808080"/>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00" name="Freeform 56"/>
          <p:cNvSpPr>
            <a:spLocks noChangeAspect="1"/>
          </p:cNvSpPr>
          <p:nvPr/>
        </p:nvSpPr>
        <p:spPr bwMode="auto">
          <a:xfrm>
            <a:off x="1379539" y="2244727"/>
            <a:ext cx="26987" cy="106363"/>
          </a:xfrm>
          <a:custGeom>
            <a:avLst/>
            <a:gdLst>
              <a:gd name="T0" fmla="*/ 2147483647 w 241"/>
              <a:gd name="T1" fmla="*/ 0 h 721"/>
              <a:gd name="T2" fmla="*/ 0 w 241"/>
              <a:gd name="T3" fmla="*/ 2147483647 h 721"/>
              <a:gd name="T4" fmla="*/ 0 w 241"/>
              <a:gd name="T5" fmla="*/ 2147483647 h 721"/>
              <a:gd name="T6" fmla="*/ 2147483647 w 241"/>
              <a:gd name="T7" fmla="*/ 2147483647 h 721"/>
              <a:gd name="T8" fmla="*/ 2147483647 w 241"/>
              <a:gd name="T9" fmla="*/ 0 h 721"/>
              <a:gd name="T10" fmla="*/ 0 60000 65536"/>
              <a:gd name="T11" fmla="*/ 0 60000 65536"/>
              <a:gd name="T12" fmla="*/ 0 60000 65536"/>
              <a:gd name="T13" fmla="*/ 0 60000 65536"/>
              <a:gd name="T14" fmla="*/ 0 60000 65536"/>
              <a:gd name="T15" fmla="*/ 0 w 241"/>
              <a:gd name="T16" fmla="*/ 0 h 721"/>
              <a:gd name="T17" fmla="*/ 241 w 241"/>
              <a:gd name="T18" fmla="*/ 721 h 721"/>
            </a:gdLst>
            <a:ahLst/>
            <a:cxnLst>
              <a:cxn ang="T10">
                <a:pos x="T0" y="T1"/>
              </a:cxn>
              <a:cxn ang="T11">
                <a:pos x="T2" y="T3"/>
              </a:cxn>
              <a:cxn ang="T12">
                <a:pos x="T4" y="T5"/>
              </a:cxn>
              <a:cxn ang="T13">
                <a:pos x="T6" y="T7"/>
              </a:cxn>
              <a:cxn ang="T14">
                <a:pos x="T8" y="T9"/>
              </a:cxn>
            </a:cxnLst>
            <a:rect l="T15" t="T16" r="T17" b="T18"/>
            <a:pathLst>
              <a:path w="241" h="721">
                <a:moveTo>
                  <a:pt x="240" y="0"/>
                </a:moveTo>
                <a:lnTo>
                  <a:pt x="0" y="240"/>
                </a:lnTo>
                <a:lnTo>
                  <a:pt x="0" y="720"/>
                </a:lnTo>
                <a:lnTo>
                  <a:pt x="240" y="480"/>
                </a:lnTo>
                <a:lnTo>
                  <a:pt x="240" y="0"/>
                </a:lnTo>
              </a:path>
            </a:pathLst>
          </a:custGeom>
          <a:solidFill>
            <a:srgbClr val="F8FFDE"/>
          </a:solidFill>
          <a:ln w="12700" cap="rnd">
            <a:solidFill>
              <a:srgbClr val="808080"/>
            </a:solidFill>
            <a:round/>
            <a:headEnd/>
            <a:tailEnd/>
          </a:ln>
        </p:spPr>
        <p:txBody>
          <a:bodyPr>
            <a:prstTxWarp prst="textNoShape">
              <a:avLst/>
            </a:prstTxWarp>
          </a:bodyPr>
          <a:lstStyle/>
          <a:p>
            <a:endParaRPr lang="en-US" dirty="0">
              <a:latin typeface="Arial" charset="0"/>
              <a:ea typeface="Arial"/>
              <a:cs typeface="Arial"/>
            </a:endParaRPr>
          </a:p>
        </p:txBody>
      </p:sp>
      <p:sp>
        <p:nvSpPr>
          <p:cNvPr id="83001" name="AutoShape 57"/>
          <p:cNvSpPr>
            <a:spLocks noChangeAspect="1" noChangeArrowheads="1"/>
          </p:cNvSpPr>
          <p:nvPr/>
        </p:nvSpPr>
        <p:spPr bwMode="auto">
          <a:xfrm>
            <a:off x="1384301" y="2266952"/>
            <a:ext cx="15875" cy="61913"/>
          </a:xfrm>
          <a:prstGeom prst="cube">
            <a:avLst>
              <a:gd name="adj" fmla="val 70829"/>
            </a:avLst>
          </a:prstGeom>
          <a:solidFill>
            <a:srgbClr val="FFFFFF"/>
          </a:solidFill>
          <a:ln w="12700">
            <a:solidFill>
              <a:srgbClr val="808080"/>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02" name="Freeform 58"/>
          <p:cNvSpPr>
            <a:spLocks noChangeAspect="1"/>
          </p:cNvSpPr>
          <p:nvPr/>
        </p:nvSpPr>
        <p:spPr bwMode="auto">
          <a:xfrm>
            <a:off x="1323976" y="2032001"/>
            <a:ext cx="28575" cy="106363"/>
          </a:xfrm>
          <a:custGeom>
            <a:avLst/>
            <a:gdLst>
              <a:gd name="T0" fmla="*/ 2147483647 w 241"/>
              <a:gd name="T1" fmla="*/ 0 h 721"/>
              <a:gd name="T2" fmla="*/ 0 w 241"/>
              <a:gd name="T3" fmla="*/ 2147483647 h 721"/>
              <a:gd name="T4" fmla="*/ 0 w 241"/>
              <a:gd name="T5" fmla="*/ 2147483647 h 721"/>
              <a:gd name="T6" fmla="*/ 2147483647 w 241"/>
              <a:gd name="T7" fmla="*/ 2147483647 h 721"/>
              <a:gd name="T8" fmla="*/ 2147483647 w 241"/>
              <a:gd name="T9" fmla="*/ 0 h 721"/>
              <a:gd name="T10" fmla="*/ 0 60000 65536"/>
              <a:gd name="T11" fmla="*/ 0 60000 65536"/>
              <a:gd name="T12" fmla="*/ 0 60000 65536"/>
              <a:gd name="T13" fmla="*/ 0 60000 65536"/>
              <a:gd name="T14" fmla="*/ 0 60000 65536"/>
              <a:gd name="T15" fmla="*/ 0 w 241"/>
              <a:gd name="T16" fmla="*/ 0 h 721"/>
              <a:gd name="T17" fmla="*/ 241 w 241"/>
              <a:gd name="T18" fmla="*/ 721 h 721"/>
            </a:gdLst>
            <a:ahLst/>
            <a:cxnLst>
              <a:cxn ang="T10">
                <a:pos x="T0" y="T1"/>
              </a:cxn>
              <a:cxn ang="T11">
                <a:pos x="T2" y="T3"/>
              </a:cxn>
              <a:cxn ang="T12">
                <a:pos x="T4" y="T5"/>
              </a:cxn>
              <a:cxn ang="T13">
                <a:pos x="T6" y="T7"/>
              </a:cxn>
              <a:cxn ang="T14">
                <a:pos x="T8" y="T9"/>
              </a:cxn>
            </a:cxnLst>
            <a:rect l="T15" t="T16" r="T17" b="T18"/>
            <a:pathLst>
              <a:path w="241" h="721">
                <a:moveTo>
                  <a:pt x="240" y="0"/>
                </a:moveTo>
                <a:lnTo>
                  <a:pt x="0" y="240"/>
                </a:lnTo>
                <a:lnTo>
                  <a:pt x="0" y="720"/>
                </a:lnTo>
                <a:lnTo>
                  <a:pt x="240" y="480"/>
                </a:lnTo>
                <a:lnTo>
                  <a:pt x="240" y="0"/>
                </a:lnTo>
              </a:path>
            </a:pathLst>
          </a:custGeom>
          <a:solidFill>
            <a:srgbClr val="F8FFDE"/>
          </a:solidFill>
          <a:ln w="12700" cap="rnd">
            <a:solidFill>
              <a:srgbClr val="808080"/>
            </a:solidFill>
            <a:round/>
            <a:headEnd/>
            <a:tailEnd/>
          </a:ln>
        </p:spPr>
        <p:txBody>
          <a:bodyPr>
            <a:prstTxWarp prst="textNoShape">
              <a:avLst/>
            </a:prstTxWarp>
          </a:bodyPr>
          <a:lstStyle/>
          <a:p>
            <a:endParaRPr lang="en-US" dirty="0">
              <a:latin typeface="Arial" charset="0"/>
              <a:ea typeface="Arial"/>
              <a:cs typeface="Arial"/>
            </a:endParaRPr>
          </a:p>
        </p:txBody>
      </p:sp>
      <p:sp>
        <p:nvSpPr>
          <p:cNvPr id="83003" name="AutoShape 59"/>
          <p:cNvSpPr>
            <a:spLocks noChangeAspect="1" noChangeArrowheads="1"/>
          </p:cNvSpPr>
          <p:nvPr/>
        </p:nvSpPr>
        <p:spPr bwMode="auto">
          <a:xfrm>
            <a:off x="1330326" y="2054226"/>
            <a:ext cx="15875" cy="61913"/>
          </a:xfrm>
          <a:prstGeom prst="cube">
            <a:avLst>
              <a:gd name="adj" fmla="val 70829"/>
            </a:avLst>
          </a:prstGeom>
          <a:solidFill>
            <a:srgbClr val="FFFFFF"/>
          </a:solidFill>
          <a:ln w="12700">
            <a:solidFill>
              <a:srgbClr val="808080"/>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04" name="Freeform 60"/>
          <p:cNvSpPr>
            <a:spLocks noChangeAspect="1"/>
          </p:cNvSpPr>
          <p:nvPr/>
        </p:nvSpPr>
        <p:spPr bwMode="auto">
          <a:xfrm>
            <a:off x="1323976" y="2103438"/>
            <a:ext cx="28575" cy="106362"/>
          </a:xfrm>
          <a:custGeom>
            <a:avLst/>
            <a:gdLst>
              <a:gd name="T0" fmla="*/ 2147483647 w 241"/>
              <a:gd name="T1" fmla="*/ 0 h 721"/>
              <a:gd name="T2" fmla="*/ 0 w 241"/>
              <a:gd name="T3" fmla="*/ 2147483647 h 721"/>
              <a:gd name="T4" fmla="*/ 0 w 241"/>
              <a:gd name="T5" fmla="*/ 2147483647 h 721"/>
              <a:gd name="T6" fmla="*/ 2147483647 w 241"/>
              <a:gd name="T7" fmla="*/ 2147483647 h 721"/>
              <a:gd name="T8" fmla="*/ 2147483647 w 241"/>
              <a:gd name="T9" fmla="*/ 0 h 721"/>
              <a:gd name="T10" fmla="*/ 0 60000 65536"/>
              <a:gd name="T11" fmla="*/ 0 60000 65536"/>
              <a:gd name="T12" fmla="*/ 0 60000 65536"/>
              <a:gd name="T13" fmla="*/ 0 60000 65536"/>
              <a:gd name="T14" fmla="*/ 0 60000 65536"/>
              <a:gd name="T15" fmla="*/ 0 w 241"/>
              <a:gd name="T16" fmla="*/ 0 h 721"/>
              <a:gd name="T17" fmla="*/ 241 w 241"/>
              <a:gd name="T18" fmla="*/ 721 h 721"/>
            </a:gdLst>
            <a:ahLst/>
            <a:cxnLst>
              <a:cxn ang="T10">
                <a:pos x="T0" y="T1"/>
              </a:cxn>
              <a:cxn ang="T11">
                <a:pos x="T2" y="T3"/>
              </a:cxn>
              <a:cxn ang="T12">
                <a:pos x="T4" y="T5"/>
              </a:cxn>
              <a:cxn ang="T13">
                <a:pos x="T6" y="T7"/>
              </a:cxn>
              <a:cxn ang="T14">
                <a:pos x="T8" y="T9"/>
              </a:cxn>
            </a:cxnLst>
            <a:rect l="T15" t="T16" r="T17" b="T18"/>
            <a:pathLst>
              <a:path w="241" h="721">
                <a:moveTo>
                  <a:pt x="240" y="0"/>
                </a:moveTo>
                <a:lnTo>
                  <a:pt x="0" y="240"/>
                </a:lnTo>
                <a:lnTo>
                  <a:pt x="0" y="720"/>
                </a:lnTo>
                <a:lnTo>
                  <a:pt x="240" y="480"/>
                </a:lnTo>
                <a:lnTo>
                  <a:pt x="240" y="0"/>
                </a:lnTo>
              </a:path>
            </a:pathLst>
          </a:custGeom>
          <a:solidFill>
            <a:srgbClr val="F8FFDE"/>
          </a:solidFill>
          <a:ln w="12700" cap="rnd">
            <a:solidFill>
              <a:srgbClr val="808080"/>
            </a:solidFill>
            <a:round/>
            <a:headEnd/>
            <a:tailEnd/>
          </a:ln>
        </p:spPr>
        <p:txBody>
          <a:bodyPr>
            <a:prstTxWarp prst="textNoShape">
              <a:avLst/>
            </a:prstTxWarp>
          </a:bodyPr>
          <a:lstStyle/>
          <a:p>
            <a:endParaRPr lang="en-US" dirty="0">
              <a:latin typeface="Arial" charset="0"/>
              <a:ea typeface="Arial"/>
              <a:cs typeface="Arial"/>
            </a:endParaRPr>
          </a:p>
        </p:txBody>
      </p:sp>
      <p:sp>
        <p:nvSpPr>
          <p:cNvPr id="83005" name="AutoShape 61"/>
          <p:cNvSpPr>
            <a:spLocks noChangeAspect="1" noChangeArrowheads="1"/>
          </p:cNvSpPr>
          <p:nvPr/>
        </p:nvSpPr>
        <p:spPr bwMode="auto">
          <a:xfrm>
            <a:off x="1330326" y="2125663"/>
            <a:ext cx="15875" cy="61912"/>
          </a:xfrm>
          <a:prstGeom prst="cube">
            <a:avLst>
              <a:gd name="adj" fmla="val 70829"/>
            </a:avLst>
          </a:prstGeom>
          <a:solidFill>
            <a:srgbClr val="FFFFFF"/>
          </a:solidFill>
          <a:ln w="12700">
            <a:solidFill>
              <a:srgbClr val="808080"/>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06" name="Freeform 62"/>
          <p:cNvSpPr>
            <a:spLocks noChangeAspect="1"/>
          </p:cNvSpPr>
          <p:nvPr/>
        </p:nvSpPr>
        <p:spPr bwMode="auto">
          <a:xfrm>
            <a:off x="1323976" y="2173288"/>
            <a:ext cx="28575" cy="106362"/>
          </a:xfrm>
          <a:custGeom>
            <a:avLst/>
            <a:gdLst>
              <a:gd name="T0" fmla="*/ 2147483647 w 241"/>
              <a:gd name="T1" fmla="*/ 0 h 721"/>
              <a:gd name="T2" fmla="*/ 0 w 241"/>
              <a:gd name="T3" fmla="*/ 2147483647 h 721"/>
              <a:gd name="T4" fmla="*/ 0 w 241"/>
              <a:gd name="T5" fmla="*/ 2147483647 h 721"/>
              <a:gd name="T6" fmla="*/ 2147483647 w 241"/>
              <a:gd name="T7" fmla="*/ 2147483647 h 721"/>
              <a:gd name="T8" fmla="*/ 2147483647 w 241"/>
              <a:gd name="T9" fmla="*/ 0 h 721"/>
              <a:gd name="T10" fmla="*/ 0 60000 65536"/>
              <a:gd name="T11" fmla="*/ 0 60000 65536"/>
              <a:gd name="T12" fmla="*/ 0 60000 65536"/>
              <a:gd name="T13" fmla="*/ 0 60000 65536"/>
              <a:gd name="T14" fmla="*/ 0 60000 65536"/>
              <a:gd name="T15" fmla="*/ 0 w 241"/>
              <a:gd name="T16" fmla="*/ 0 h 721"/>
              <a:gd name="T17" fmla="*/ 241 w 241"/>
              <a:gd name="T18" fmla="*/ 721 h 721"/>
            </a:gdLst>
            <a:ahLst/>
            <a:cxnLst>
              <a:cxn ang="T10">
                <a:pos x="T0" y="T1"/>
              </a:cxn>
              <a:cxn ang="T11">
                <a:pos x="T2" y="T3"/>
              </a:cxn>
              <a:cxn ang="T12">
                <a:pos x="T4" y="T5"/>
              </a:cxn>
              <a:cxn ang="T13">
                <a:pos x="T6" y="T7"/>
              </a:cxn>
              <a:cxn ang="T14">
                <a:pos x="T8" y="T9"/>
              </a:cxn>
            </a:cxnLst>
            <a:rect l="T15" t="T16" r="T17" b="T18"/>
            <a:pathLst>
              <a:path w="241" h="721">
                <a:moveTo>
                  <a:pt x="240" y="0"/>
                </a:moveTo>
                <a:lnTo>
                  <a:pt x="0" y="240"/>
                </a:lnTo>
                <a:lnTo>
                  <a:pt x="0" y="720"/>
                </a:lnTo>
                <a:lnTo>
                  <a:pt x="240" y="480"/>
                </a:lnTo>
                <a:lnTo>
                  <a:pt x="240" y="0"/>
                </a:lnTo>
              </a:path>
            </a:pathLst>
          </a:custGeom>
          <a:solidFill>
            <a:srgbClr val="F8FFDE"/>
          </a:solidFill>
          <a:ln w="12700" cap="rnd">
            <a:solidFill>
              <a:srgbClr val="808080"/>
            </a:solidFill>
            <a:round/>
            <a:headEnd/>
            <a:tailEnd/>
          </a:ln>
        </p:spPr>
        <p:txBody>
          <a:bodyPr>
            <a:prstTxWarp prst="textNoShape">
              <a:avLst/>
            </a:prstTxWarp>
          </a:bodyPr>
          <a:lstStyle/>
          <a:p>
            <a:endParaRPr lang="en-US" dirty="0">
              <a:latin typeface="Arial" charset="0"/>
              <a:ea typeface="Arial"/>
              <a:cs typeface="Arial"/>
            </a:endParaRPr>
          </a:p>
        </p:txBody>
      </p:sp>
      <p:sp>
        <p:nvSpPr>
          <p:cNvPr id="83007" name="AutoShape 63"/>
          <p:cNvSpPr>
            <a:spLocks noChangeAspect="1" noChangeArrowheads="1"/>
          </p:cNvSpPr>
          <p:nvPr/>
        </p:nvSpPr>
        <p:spPr bwMode="auto">
          <a:xfrm>
            <a:off x="1330326" y="2195513"/>
            <a:ext cx="15875" cy="63500"/>
          </a:xfrm>
          <a:prstGeom prst="cube">
            <a:avLst>
              <a:gd name="adj" fmla="val 70829"/>
            </a:avLst>
          </a:prstGeom>
          <a:solidFill>
            <a:srgbClr val="FFFFFF"/>
          </a:solidFill>
          <a:ln w="12700">
            <a:solidFill>
              <a:srgbClr val="808080"/>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08" name="Freeform 64"/>
          <p:cNvSpPr>
            <a:spLocks noChangeAspect="1"/>
          </p:cNvSpPr>
          <p:nvPr/>
        </p:nvSpPr>
        <p:spPr bwMode="auto">
          <a:xfrm>
            <a:off x="1323976" y="2244727"/>
            <a:ext cx="28575" cy="106363"/>
          </a:xfrm>
          <a:custGeom>
            <a:avLst/>
            <a:gdLst>
              <a:gd name="T0" fmla="*/ 2147483647 w 241"/>
              <a:gd name="T1" fmla="*/ 0 h 721"/>
              <a:gd name="T2" fmla="*/ 0 w 241"/>
              <a:gd name="T3" fmla="*/ 2147483647 h 721"/>
              <a:gd name="T4" fmla="*/ 0 w 241"/>
              <a:gd name="T5" fmla="*/ 2147483647 h 721"/>
              <a:gd name="T6" fmla="*/ 2147483647 w 241"/>
              <a:gd name="T7" fmla="*/ 2147483647 h 721"/>
              <a:gd name="T8" fmla="*/ 2147483647 w 241"/>
              <a:gd name="T9" fmla="*/ 0 h 721"/>
              <a:gd name="T10" fmla="*/ 0 60000 65536"/>
              <a:gd name="T11" fmla="*/ 0 60000 65536"/>
              <a:gd name="T12" fmla="*/ 0 60000 65536"/>
              <a:gd name="T13" fmla="*/ 0 60000 65536"/>
              <a:gd name="T14" fmla="*/ 0 60000 65536"/>
              <a:gd name="T15" fmla="*/ 0 w 241"/>
              <a:gd name="T16" fmla="*/ 0 h 721"/>
              <a:gd name="T17" fmla="*/ 241 w 241"/>
              <a:gd name="T18" fmla="*/ 721 h 721"/>
            </a:gdLst>
            <a:ahLst/>
            <a:cxnLst>
              <a:cxn ang="T10">
                <a:pos x="T0" y="T1"/>
              </a:cxn>
              <a:cxn ang="T11">
                <a:pos x="T2" y="T3"/>
              </a:cxn>
              <a:cxn ang="T12">
                <a:pos x="T4" y="T5"/>
              </a:cxn>
              <a:cxn ang="T13">
                <a:pos x="T6" y="T7"/>
              </a:cxn>
              <a:cxn ang="T14">
                <a:pos x="T8" y="T9"/>
              </a:cxn>
            </a:cxnLst>
            <a:rect l="T15" t="T16" r="T17" b="T18"/>
            <a:pathLst>
              <a:path w="241" h="721">
                <a:moveTo>
                  <a:pt x="240" y="0"/>
                </a:moveTo>
                <a:lnTo>
                  <a:pt x="0" y="240"/>
                </a:lnTo>
                <a:lnTo>
                  <a:pt x="0" y="720"/>
                </a:lnTo>
                <a:lnTo>
                  <a:pt x="240" y="480"/>
                </a:lnTo>
                <a:lnTo>
                  <a:pt x="240" y="0"/>
                </a:lnTo>
              </a:path>
            </a:pathLst>
          </a:custGeom>
          <a:solidFill>
            <a:srgbClr val="F8FFDE"/>
          </a:solidFill>
          <a:ln w="12700" cap="rnd">
            <a:solidFill>
              <a:srgbClr val="808080"/>
            </a:solidFill>
            <a:round/>
            <a:headEnd/>
            <a:tailEnd/>
          </a:ln>
        </p:spPr>
        <p:txBody>
          <a:bodyPr>
            <a:prstTxWarp prst="textNoShape">
              <a:avLst/>
            </a:prstTxWarp>
          </a:bodyPr>
          <a:lstStyle/>
          <a:p>
            <a:endParaRPr lang="en-US" dirty="0">
              <a:latin typeface="Arial" charset="0"/>
              <a:ea typeface="Arial"/>
              <a:cs typeface="Arial"/>
            </a:endParaRPr>
          </a:p>
        </p:txBody>
      </p:sp>
      <p:sp>
        <p:nvSpPr>
          <p:cNvPr id="83009" name="AutoShape 65"/>
          <p:cNvSpPr>
            <a:spLocks noChangeAspect="1" noChangeArrowheads="1"/>
          </p:cNvSpPr>
          <p:nvPr/>
        </p:nvSpPr>
        <p:spPr bwMode="auto">
          <a:xfrm>
            <a:off x="1330326" y="2266952"/>
            <a:ext cx="15875" cy="61913"/>
          </a:xfrm>
          <a:prstGeom prst="cube">
            <a:avLst>
              <a:gd name="adj" fmla="val 70829"/>
            </a:avLst>
          </a:prstGeom>
          <a:solidFill>
            <a:srgbClr val="FFFFFF"/>
          </a:solidFill>
          <a:ln w="12700">
            <a:solidFill>
              <a:srgbClr val="808080"/>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10" name="Freeform 66"/>
          <p:cNvSpPr>
            <a:spLocks noChangeAspect="1"/>
          </p:cNvSpPr>
          <p:nvPr/>
        </p:nvSpPr>
        <p:spPr bwMode="auto">
          <a:xfrm>
            <a:off x="1323976" y="2316165"/>
            <a:ext cx="28575" cy="104775"/>
          </a:xfrm>
          <a:custGeom>
            <a:avLst/>
            <a:gdLst>
              <a:gd name="T0" fmla="*/ 2147483647 w 241"/>
              <a:gd name="T1" fmla="*/ 0 h 721"/>
              <a:gd name="T2" fmla="*/ 0 w 241"/>
              <a:gd name="T3" fmla="*/ 2147483647 h 721"/>
              <a:gd name="T4" fmla="*/ 0 w 241"/>
              <a:gd name="T5" fmla="*/ 2147483647 h 721"/>
              <a:gd name="T6" fmla="*/ 2147483647 w 241"/>
              <a:gd name="T7" fmla="*/ 2147483647 h 721"/>
              <a:gd name="T8" fmla="*/ 2147483647 w 241"/>
              <a:gd name="T9" fmla="*/ 0 h 721"/>
              <a:gd name="T10" fmla="*/ 0 60000 65536"/>
              <a:gd name="T11" fmla="*/ 0 60000 65536"/>
              <a:gd name="T12" fmla="*/ 0 60000 65536"/>
              <a:gd name="T13" fmla="*/ 0 60000 65536"/>
              <a:gd name="T14" fmla="*/ 0 60000 65536"/>
              <a:gd name="T15" fmla="*/ 0 w 241"/>
              <a:gd name="T16" fmla="*/ 0 h 721"/>
              <a:gd name="T17" fmla="*/ 241 w 241"/>
              <a:gd name="T18" fmla="*/ 721 h 721"/>
            </a:gdLst>
            <a:ahLst/>
            <a:cxnLst>
              <a:cxn ang="T10">
                <a:pos x="T0" y="T1"/>
              </a:cxn>
              <a:cxn ang="T11">
                <a:pos x="T2" y="T3"/>
              </a:cxn>
              <a:cxn ang="T12">
                <a:pos x="T4" y="T5"/>
              </a:cxn>
              <a:cxn ang="T13">
                <a:pos x="T6" y="T7"/>
              </a:cxn>
              <a:cxn ang="T14">
                <a:pos x="T8" y="T9"/>
              </a:cxn>
            </a:cxnLst>
            <a:rect l="T15" t="T16" r="T17" b="T18"/>
            <a:pathLst>
              <a:path w="241" h="721">
                <a:moveTo>
                  <a:pt x="240" y="0"/>
                </a:moveTo>
                <a:lnTo>
                  <a:pt x="0" y="240"/>
                </a:lnTo>
                <a:lnTo>
                  <a:pt x="0" y="720"/>
                </a:lnTo>
                <a:lnTo>
                  <a:pt x="240" y="480"/>
                </a:lnTo>
                <a:lnTo>
                  <a:pt x="240" y="0"/>
                </a:lnTo>
              </a:path>
            </a:pathLst>
          </a:custGeom>
          <a:solidFill>
            <a:srgbClr val="F8FFDE"/>
          </a:solidFill>
          <a:ln w="12700" cap="rnd">
            <a:solidFill>
              <a:srgbClr val="808080"/>
            </a:solidFill>
            <a:round/>
            <a:headEnd/>
            <a:tailEnd/>
          </a:ln>
        </p:spPr>
        <p:txBody>
          <a:bodyPr>
            <a:prstTxWarp prst="textNoShape">
              <a:avLst/>
            </a:prstTxWarp>
          </a:bodyPr>
          <a:lstStyle/>
          <a:p>
            <a:endParaRPr lang="en-US" dirty="0">
              <a:latin typeface="Arial" charset="0"/>
              <a:ea typeface="Arial"/>
              <a:cs typeface="Arial"/>
            </a:endParaRPr>
          </a:p>
        </p:txBody>
      </p:sp>
      <p:sp>
        <p:nvSpPr>
          <p:cNvPr id="83011" name="AutoShape 67"/>
          <p:cNvSpPr>
            <a:spLocks noChangeAspect="1" noChangeArrowheads="1"/>
          </p:cNvSpPr>
          <p:nvPr/>
        </p:nvSpPr>
        <p:spPr bwMode="auto">
          <a:xfrm>
            <a:off x="1330326" y="2336800"/>
            <a:ext cx="15875" cy="63500"/>
          </a:xfrm>
          <a:prstGeom prst="cube">
            <a:avLst>
              <a:gd name="adj" fmla="val 70829"/>
            </a:avLst>
          </a:prstGeom>
          <a:solidFill>
            <a:srgbClr val="FFFFFF"/>
          </a:solidFill>
          <a:ln w="12700">
            <a:solidFill>
              <a:srgbClr val="808080"/>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12" name="Freeform 68"/>
          <p:cNvSpPr>
            <a:spLocks noChangeAspect="1"/>
          </p:cNvSpPr>
          <p:nvPr/>
        </p:nvSpPr>
        <p:spPr bwMode="auto">
          <a:xfrm>
            <a:off x="1298575" y="2068515"/>
            <a:ext cx="25400" cy="104775"/>
          </a:xfrm>
          <a:custGeom>
            <a:avLst/>
            <a:gdLst>
              <a:gd name="T0" fmla="*/ 2147483647 w 241"/>
              <a:gd name="T1" fmla="*/ 0 h 721"/>
              <a:gd name="T2" fmla="*/ 0 w 241"/>
              <a:gd name="T3" fmla="*/ 2147483647 h 721"/>
              <a:gd name="T4" fmla="*/ 0 w 241"/>
              <a:gd name="T5" fmla="*/ 2147483647 h 721"/>
              <a:gd name="T6" fmla="*/ 2147483647 w 241"/>
              <a:gd name="T7" fmla="*/ 2147483647 h 721"/>
              <a:gd name="T8" fmla="*/ 2147483647 w 241"/>
              <a:gd name="T9" fmla="*/ 0 h 721"/>
              <a:gd name="T10" fmla="*/ 0 60000 65536"/>
              <a:gd name="T11" fmla="*/ 0 60000 65536"/>
              <a:gd name="T12" fmla="*/ 0 60000 65536"/>
              <a:gd name="T13" fmla="*/ 0 60000 65536"/>
              <a:gd name="T14" fmla="*/ 0 60000 65536"/>
              <a:gd name="T15" fmla="*/ 0 w 241"/>
              <a:gd name="T16" fmla="*/ 0 h 721"/>
              <a:gd name="T17" fmla="*/ 241 w 241"/>
              <a:gd name="T18" fmla="*/ 721 h 721"/>
            </a:gdLst>
            <a:ahLst/>
            <a:cxnLst>
              <a:cxn ang="T10">
                <a:pos x="T0" y="T1"/>
              </a:cxn>
              <a:cxn ang="T11">
                <a:pos x="T2" y="T3"/>
              </a:cxn>
              <a:cxn ang="T12">
                <a:pos x="T4" y="T5"/>
              </a:cxn>
              <a:cxn ang="T13">
                <a:pos x="T6" y="T7"/>
              </a:cxn>
              <a:cxn ang="T14">
                <a:pos x="T8" y="T9"/>
              </a:cxn>
            </a:cxnLst>
            <a:rect l="T15" t="T16" r="T17" b="T18"/>
            <a:pathLst>
              <a:path w="241" h="721">
                <a:moveTo>
                  <a:pt x="240" y="0"/>
                </a:moveTo>
                <a:lnTo>
                  <a:pt x="0" y="240"/>
                </a:lnTo>
                <a:lnTo>
                  <a:pt x="0" y="720"/>
                </a:lnTo>
                <a:lnTo>
                  <a:pt x="240" y="480"/>
                </a:lnTo>
                <a:lnTo>
                  <a:pt x="240" y="0"/>
                </a:lnTo>
              </a:path>
            </a:pathLst>
          </a:custGeom>
          <a:solidFill>
            <a:srgbClr val="F8FFDE"/>
          </a:solidFill>
          <a:ln w="12700" cap="rnd">
            <a:solidFill>
              <a:srgbClr val="808080"/>
            </a:solidFill>
            <a:round/>
            <a:headEnd/>
            <a:tailEnd/>
          </a:ln>
        </p:spPr>
        <p:txBody>
          <a:bodyPr>
            <a:prstTxWarp prst="textNoShape">
              <a:avLst/>
            </a:prstTxWarp>
          </a:bodyPr>
          <a:lstStyle/>
          <a:p>
            <a:endParaRPr lang="en-US" dirty="0">
              <a:latin typeface="Arial" charset="0"/>
              <a:ea typeface="Arial"/>
              <a:cs typeface="Arial"/>
            </a:endParaRPr>
          </a:p>
        </p:txBody>
      </p:sp>
      <p:sp>
        <p:nvSpPr>
          <p:cNvPr id="83013" name="AutoShape 69"/>
          <p:cNvSpPr>
            <a:spLocks noChangeAspect="1" noChangeArrowheads="1"/>
          </p:cNvSpPr>
          <p:nvPr/>
        </p:nvSpPr>
        <p:spPr bwMode="auto">
          <a:xfrm>
            <a:off x="1303339" y="2089150"/>
            <a:ext cx="15875" cy="63500"/>
          </a:xfrm>
          <a:prstGeom prst="cube">
            <a:avLst>
              <a:gd name="adj" fmla="val 70829"/>
            </a:avLst>
          </a:prstGeom>
          <a:solidFill>
            <a:srgbClr val="FFFFFF"/>
          </a:solidFill>
          <a:ln w="12700">
            <a:solidFill>
              <a:srgbClr val="808080"/>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14" name="Freeform 70"/>
          <p:cNvSpPr>
            <a:spLocks noChangeAspect="1"/>
          </p:cNvSpPr>
          <p:nvPr/>
        </p:nvSpPr>
        <p:spPr bwMode="auto">
          <a:xfrm>
            <a:off x="1298575" y="2138363"/>
            <a:ext cx="25400" cy="106362"/>
          </a:xfrm>
          <a:custGeom>
            <a:avLst/>
            <a:gdLst>
              <a:gd name="T0" fmla="*/ 2147483647 w 241"/>
              <a:gd name="T1" fmla="*/ 0 h 721"/>
              <a:gd name="T2" fmla="*/ 0 w 241"/>
              <a:gd name="T3" fmla="*/ 2147483647 h 721"/>
              <a:gd name="T4" fmla="*/ 0 w 241"/>
              <a:gd name="T5" fmla="*/ 2147483647 h 721"/>
              <a:gd name="T6" fmla="*/ 2147483647 w 241"/>
              <a:gd name="T7" fmla="*/ 2147483647 h 721"/>
              <a:gd name="T8" fmla="*/ 2147483647 w 241"/>
              <a:gd name="T9" fmla="*/ 0 h 721"/>
              <a:gd name="T10" fmla="*/ 0 60000 65536"/>
              <a:gd name="T11" fmla="*/ 0 60000 65536"/>
              <a:gd name="T12" fmla="*/ 0 60000 65536"/>
              <a:gd name="T13" fmla="*/ 0 60000 65536"/>
              <a:gd name="T14" fmla="*/ 0 60000 65536"/>
              <a:gd name="T15" fmla="*/ 0 w 241"/>
              <a:gd name="T16" fmla="*/ 0 h 721"/>
              <a:gd name="T17" fmla="*/ 241 w 241"/>
              <a:gd name="T18" fmla="*/ 721 h 721"/>
            </a:gdLst>
            <a:ahLst/>
            <a:cxnLst>
              <a:cxn ang="T10">
                <a:pos x="T0" y="T1"/>
              </a:cxn>
              <a:cxn ang="T11">
                <a:pos x="T2" y="T3"/>
              </a:cxn>
              <a:cxn ang="T12">
                <a:pos x="T4" y="T5"/>
              </a:cxn>
              <a:cxn ang="T13">
                <a:pos x="T6" y="T7"/>
              </a:cxn>
              <a:cxn ang="T14">
                <a:pos x="T8" y="T9"/>
              </a:cxn>
            </a:cxnLst>
            <a:rect l="T15" t="T16" r="T17" b="T18"/>
            <a:pathLst>
              <a:path w="241" h="721">
                <a:moveTo>
                  <a:pt x="240" y="0"/>
                </a:moveTo>
                <a:lnTo>
                  <a:pt x="0" y="240"/>
                </a:lnTo>
                <a:lnTo>
                  <a:pt x="0" y="720"/>
                </a:lnTo>
                <a:lnTo>
                  <a:pt x="240" y="480"/>
                </a:lnTo>
                <a:lnTo>
                  <a:pt x="240" y="0"/>
                </a:lnTo>
              </a:path>
            </a:pathLst>
          </a:custGeom>
          <a:solidFill>
            <a:srgbClr val="F8FFDE"/>
          </a:solidFill>
          <a:ln w="12700" cap="rnd">
            <a:solidFill>
              <a:srgbClr val="808080"/>
            </a:solidFill>
            <a:round/>
            <a:headEnd/>
            <a:tailEnd/>
          </a:ln>
        </p:spPr>
        <p:txBody>
          <a:bodyPr>
            <a:prstTxWarp prst="textNoShape">
              <a:avLst/>
            </a:prstTxWarp>
          </a:bodyPr>
          <a:lstStyle/>
          <a:p>
            <a:endParaRPr lang="en-US" dirty="0">
              <a:latin typeface="Arial" charset="0"/>
              <a:ea typeface="Arial"/>
              <a:cs typeface="Arial"/>
            </a:endParaRPr>
          </a:p>
        </p:txBody>
      </p:sp>
      <p:sp>
        <p:nvSpPr>
          <p:cNvPr id="83015" name="AutoShape 71"/>
          <p:cNvSpPr>
            <a:spLocks noChangeAspect="1" noChangeArrowheads="1"/>
          </p:cNvSpPr>
          <p:nvPr/>
        </p:nvSpPr>
        <p:spPr bwMode="auto">
          <a:xfrm>
            <a:off x="1303339" y="2160588"/>
            <a:ext cx="15875" cy="61912"/>
          </a:xfrm>
          <a:prstGeom prst="cube">
            <a:avLst>
              <a:gd name="adj" fmla="val 70829"/>
            </a:avLst>
          </a:prstGeom>
          <a:solidFill>
            <a:srgbClr val="FFFFFF"/>
          </a:solidFill>
          <a:ln w="12700">
            <a:solidFill>
              <a:srgbClr val="808080"/>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16" name="Freeform 72"/>
          <p:cNvSpPr>
            <a:spLocks noChangeAspect="1"/>
          </p:cNvSpPr>
          <p:nvPr/>
        </p:nvSpPr>
        <p:spPr bwMode="auto">
          <a:xfrm>
            <a:off x="1298575" y="2209802"/>
            <a:ext cx="25400" cy="106363"/>
          </a:xfrm>
          <a:custGeom>
            <a:avLst/>
            <a:gdLst>
              <a:gd name="T0" fmla="*/ 2147483647 w 241"/>
              <a:gd name="T1" fmla="*/ 0 h 721"/>
              <a:gd name="T2" fmla="*/ 0 w 241"/>
              <a:gd name="T3" fmla="*/ 2147483647 h 721"/>
              <a:gd name="T4" fmla="*/ 0 w 241"/>
              <a:gd name="T5" fmla="*/ 2147483647 h 721"/>
              <a:gd name="T6" fmla="*/ 2147483647 w 241"/>
              <a:gd name="T7" fmla="*/ 2147483647 h 721"/>
              <a:gd name="T8" fmla="*/ 2147483647 w 241"/>
              <a:gd name="T9" fmla="*/ 0 h 721"/>
              <a:gd name="T10" fmla="*/ 0 60000 65536"/>
              <a:gd name="T11" fmla="*/ 0 60000 65536"/>
              <a:gd name="T12" fmla="*/ 0 60000 65536"/>
              <a:gd name="T13" fmla="*/ 0 60000 65536"/>
              <a:gd name="T14" fmla="*/ 0 60000 65536"/>
              <a:gd name="T15" fmla="*/ 0 w 241"/>
              <a:gd name="T16" fmla="*/ 0 h 721"/>
              <a:gd name="T17" fmla="*/ 241 w 241"/>
              <a:gd name="T18" fmla="*/ 721 h 721"/>
            </a:gdLst>
            <a:ahLst/>
            <a:cxnLst>
              <a:cxn ang="T10">
                <a:pos x="T0" y="T1"/>
              </a:cxn>
              <a:cxn ang="T11">
                <a:pos x="T2" y="T3"/>
              </a:cxn>
              <a:cxn ang="T12">
                <a:pos x="T4" y="T5"/>
              </a:cxn>
              <a:cxn ang="T13">
                <a:pos x="T6" y="T7"/>
              </a:cxn>
              <a:cxn ang="T14">
                <a:pos x="T8" y="T9"/>
              </a:cxn>
            </a:cxnLst>
            <a:rect l="T15" t="T16" r="T17" b="T18"/>
            <a:pathLst>
              <a:path w="241" h="721">
                <a:moveTo>
                  <a:pt x="240" y="0"/>
                </a:moveTo>
                <a:lnTo>
                  <a:pt x="0" y="240"/>
                </a:lnTo>
                <a:lnTo>
                  <a:pt x="0" y="720"/>
                </a:lnTo>
                <a:lnTo>
                  <a:pt x="240" y="480"/>
                </a:lnTo>
                <a:lnTo>
                  <a:pt x="240" y="0"/>
                </a:lnTo>
              </a:path>
            </a:pathLst>
          </a:custGeom>
          <a:solidFill>
            <a:srgbClr val="F8FFDE"/>
          </a:solidFill>
          <a:ln w="12700" cap="rnd">
            <a:solidFill>
              <a:srgbClr val="808080"/>
            </a:solidFill>
            <a:round/>
            <a:headEnd/>
            <a:tailEnd/>
          </a:ln>
        </p:spPr>
        <p:txBody>
          <a:bodyPr>
            <a:prstTxWarp prst="textNoShape">
              <a:avLst/>
            </a:prstTxWarp>
          </a:bodyPr>
          <a:lstStyle/>
          <a:p>
            <a:endParaRPr lang="en-US" dirty="0">
              <a:latin typeface="Arial" charset="0"/>
              <a:ea typeface="Arial"/>
              <a:cs typeface="Arial"/>
            </a:endParaRPr>
          </a:p>
        </p:txBody>
      </p:sp>
      <p:sp>
        <p:nvSpPr>
          <p:cNvPr id="83017" name="AutoShape 73"/>
          <p:cNvSpPr>
            <a:spLocks noChangeAspect="1" noChangeArrowheads="1"/>
          </p:cNvSpPr>
          <p:nvPr/>
        </p:nvSpPr>
        <p:spPr bwMode="auto">
          <a:xfrm>
            <a:off x="1303339" y="2232027"/>
            <a:ext cx="15875" cy="61913"/>
          </a:xfrm>
          <a:prstGeom prst="cube">
            <a:avLst>
              <a:gd name="adj" fmla="val 70829"/>
            </a:avLst>
          </a:prstGeom>
          <a:solidFill>
            <a:srgbClr val="FFFFFF"/>
          </a:solidFill>
          <a:ln w="12700">
            <a:solidFill>
              <a:srgbClr val="808080"/>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18" name="Freeform 74"/>
          <p:cNvSpPr>
            <a:spLocks noChangeAspect="1"/>
          </p:cNvSpPr>
          <p:nvPr/>
        </p:nvSpPr>
        <p:spPr bwMode="auto">
          <a:xfrm>
            <a:off x="1298575" y="2279652"/>
            <a:ext cx="25400" cy="106363"/>
          </a:xfrm>
          <a:custGeom>
            <a:avLst/>
            <a:gdLst>
              <a:gd name="T0" fmla="*/ 2147483647 w 241"/>
              <a:gd name="T1" fmla="*/ 0 h 721"/>
              <a:gd name="T2" fmla="*/ 0 w 241"/>
              <a:gd name="T3" fmla="*/ 2147483647 h 721"/>
              <a:gd name="T4" fmla="*/ 0 w 241"/>
              <a:gd name="T5" fmla="*/ 2147483647 h 721"/>
              <a:gd name="T6" fmla="*/ 2147483647 w 241"/>
              <a:gd name="T7" fmla="*/ 2147483647 h 721"/>
              <a:gd name="T8" fmla="*/ 2147483647 w 241"/>
              <a:gd name="T9" fmla="*/ 0 h 721"/>
              <a:gd name="T10" fmla="*/ 0 60000 65536"/>
              <a:gd name="T11" fmla="*/ 0 60000 65536"/>
              <a:gd name="T12" fmla="*/ 0 60000 65536"/>
              <a:gd name="T13" fmla="*/ 0 60000 65536"/>
              <a:gd name="T14" fmla="*/ 0 60000 65536"/>
              <a:gd name="T15" fmla="*/ 0 w 241"/>
              <a:gd name="T16" fmla="*/ 0 h 721"/>
              <a:gd name="T17" fmla="*/ 241 w 241"/>
              <a:gd name="T18" fmla="*/ 721 h 721"/>
            </a:gdLst>
            <a:ahLst/>
            <a:cxnLst>
              <a:cxn ang="T10">
                <a:pos x="T0" y="T1"/>
              </a:cxn>
              <a:cxn ang="T11">
                <a:pos x="T2" y="T3"/>
              </a:cxn>
              <a:cxn ang="T12">
                <a:pos x="T4" y="T5"/>
              </a:cxn>
              <a:cxn ang="T13">
                <a:pos x="T6" y="T7"/>
              </a:cxn>
              <a:cxn ang="T14">
                <a:pos x="T8" y="T9"/>
              </a:cxn>
            </a:cxnLst>
            <a:rect l="T15" t="T16" r="T17" b="T18"/>
            <a:pathLst>
              <a:path w="241" h="721">
                <a:moveTo>
                  <a:pt x="240" y="0"/>
                </a:moveTo>
                <a:lnTo>
                  <a:pt x="0" y="240"/>
                </a:lnTo>
                <a:lnTo>
                  <a:pt x="0" y="720"/>
                </a:lnTo>
                <a:lnTo>
                  <a:pt x="240" y="480"/>
                </a:lnTo>
                <a:lnTo>
                  <a:pt x="240" y="0"/>
                </a:lnTo>
              </a:path>
            </a:pathLst>
          </a:custGeom>
          <a:solidFill>
            <a:srgbClr val="F8FFDE"/>
          </a:solidFill>
          <a:ln w="12700" cap="rnd">
            <a:solidFill>
              <a:srgbClr val="808080"/>
            </a:solidFill>
            <a:round/>
            <a:headEnd/>
            <a:tailEnd/>
          </a:ln>
        </p:spPr>
        <p:txBody>
          <a:bodyPr>
            <a:prstTxWarp prst="textNoShape">
              <a:avLst/>
            </a:prstTxWarp>
          </a:bodyPr>
          <a:lstStyle/>
          <a:p>
            <a:endParaRPr lang="en-US" dirty="0">
              <a:latin typeface="Arial" charset="0"/>
              <a:ea typeface="Arial"/>
              <a:cs typeface="Arial"/>
            </a:endParaRPr>
          </a:p>
        </p:txBody>
      </p:sp>
      <p:sp>
        <p:nvSpPr>
          <p:cNvPr id="83019" name="AutoShape 75"/>
          <p:cNvSpPr>
            <a:spLocks noChangeAspect="1" noChangeArrowheads="1"/>
          </p:cNvSpPr>
          <p:nvPr/>
        </p:nvSpPr>
        <p:spPr bwMode="auto">
          <a:xfrm>
            <a:off x="1303339" y="2301877"/>
            <a:ext cx="15875" cy="61913"/>
          </a:xfrm>
          <a:prstGeom prst="cube">
            <a:avLst>
              <a:gd name="adj" fmla="val 70829"/>
            </a:avLst>
          </a:prstGeom>
          <a:solidFill>
            <a:srgbClr val="FFFFFF"/>
          </a:solidFill>
          <a:ln w="12700">
            <a:solidFill>
              <a:srgbClr val="808080"/>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20" name="Freeform 76"/>
          <p:cNvSpPr>
            <a:spLocks noChangeAspect="1"/>
          </p:cNvSpPr>
          <p:nvPr/>
        </p:nvSpPr>
        <p:spPr bwMode="auto">
          <a:xfrm>
            <a:off x="1298575" y="2351088"/>
            <a:ext cx="25400" cy="106362"/>
          </a:xfrm>
          <a:custGeom>
            <a:avLst/>
            <a:gdLst>
              <a:gd name="T0" fmla="*/ 2147483647 w 241"/>
              <a:gd name="T1" fmla="*/ 0 h 721"/>
              <a:gd name="T2" fmla="*/ 0 w 241"/>
              <a:gd name="T3" fmla="*/ 2147483647 h 721"/>
              <a:gd name="T4" fmla="*/ 0 w 241"/>
              <a:gd name="T5" fmla="*/ 2147483647 h 721"/>
              <a:gd name="T6" fmla="*/ 2147483647 w 241"/>
              <a:gd name="T7" fmla="*/ 2147483647 h 721"/>
              <a:gd name="T8" fmla="*/ 2147483647 w 241"/>
              <a:gd name="T9" fmla="*/ 0 h 721"/>
              <a:gd name="T10" fmla="*/ 0 60000 65536"/>
              <a:gd name="T11" fmla="*/ 0 60000 65536"/>
              <a:gd name="T12" fmla="*/ 0 60000 65536"/>
              <a:gd name="T13" fmla="*/ 0 60000 65536"/>
              <a:gd name="T14" fmla="*/ 0 60000 65536"/>
              <a:gd name="T15" fmla="*/ 0 w 241"/>
              <a:gd name="T16" fmla="*/ 0 h 721"/>
              <a:gd name="T17" fmla="*/ 241 w 241"/>
              <a:gd name="T18" fmla="*/ 721 h 721"/>
            </a:gdLst>
            <a:ahLst/>
            <a:cxnLst>
              <a:cxn ang="T10">
                <a:pos x="T0" y="T1"/>
              </a:cxn>
              <a:cxn ang="T11">
                <a:pos x="T2" y="T3"/>
              </a:cxn>
              <a:cxn ang="T12">
                <a:pos x="T4" y="T5"/>
              </a:cxn>
              <a:cxn ang="T13">
                <a:pos x="T6" y="T7"/>
              </a:cxn>
              <a:cxn ang="T14">
                <a:pos x="T8" y="T9"/>
              </a:cxn>
            </a:cxnLst>
            <a:rect l="T15" t="T16" r="T17" b="T18"/>
            <a:pathLst>
              <a:path w="241" h="721">
                <a:moveTo>
                  <a:pt x="240" y="0"/>
                </a:moveTo>
                <a:lnTo>
                  <a:pt x="0" y="240"/>
                </a:lnTo>
                <a:lnTo>
                  <a:pt x="0" y="720"/>
                </a:lnTo>
                <a:lnTo>
                  <a:pt x="240" y="480"/>
                </a:lnTo>
                <a:lnTo>
                  <a:pt x="240" y="0"/>
                </a:lnTo>
              </a:path>
            </a:pathLst>
          </a:custGeom>
          <a:solidFill>
            <a:srgbClr val="F8FFDE"/>
          </a:solidFill>
          <a:ln w="12700" cap="rnd">
            <a:solidFill>
              <a:srgbClr val="808080"/>
            </a:solidFill>
            <a:round/>
            <a:headEnd/>
            <a:tailEnd/>
          </a:ln>
        </p:spPr>
        <p:txBody>
          <a:bodyPr>
            <a:prstTxWarp prst="textNoShape">
              <a:avLst/>
            </a:prstTxWarp>
          </a:bodyPr>
          <a:lstStyle/>
          <a:p>
            <a:endParaRPr lang="en-US" dirty="0">
              <a:latin typeface="Arial" charset="0"/>
              <a:ea typeface="Arial"/>
              <a:cs typeface="Arial"/>
            </a:endParaRPr>
          </a:p>
        </p:txBody>
      </p:sp>
      <p:sp>
        <p:nvSpPr>
          <p:cNvPr id="83021" name="AutoShape 77"/>
          <p:cNvSpPr>
            <a:spLocks noChangeAspect="1" noChangeArrowheads="1"/>
          </p:cNvSpPr>
          <p:nvPr/>
        </p:nvSpPr>
        <p:spPr bwMode="auto">
          <a:xfrm>
            <a:off x="1303339" y="2371725"/>
            <a:ext cx="15875" cy="63500"/>
          </a:xfrm>
          <a:prstGeom prst="cube">
            <a:avLst>
              <a:gd name="adj" fmla="val 70829"/>
            </a:avLst>
          </a:prstGeom>
          <a:solidFill>
            <a:srgbClr val="FFFFFF"/>
          </a:solidFill>
          <a:ln w="12700">
            <a:solidFill>
              <a:srgbClr val="808080"/>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22" name="Freeform 78"/>
          <p:cNvSpPr>
            <a:spLocks noChangeAspect="1"/>
          </p:cNvSpPr>
          <p:nvPr/>
        </p:nvSpPr>
        <p:spPr bwMode="auto">
          <a:xfrm>
            <a:off x="1270001" y="2103438"/>
            <a:ext cx="28575" cy="106362"/>
          </a:xfrm>
          <a:custGeom>
            <a:avLst/>
            <a:gdLst>
              <a:gd name="T0" fmla="*/ 2147483647 w 241"/>
              <a:gd name="T1" fmla="*/ 0 h 721"/>
              <a:gd name="T2" fmla="*/ 0 w 241"/>
              <a:gd name="T3" fmla="*/ 2147483647 h 721"/>
              <a:gd name="T4" fmla="*/ 0 w 241"/>
              <a:gd name="T5" fmla="*/ 2147483647 h 721"/>
              <a:gd name="T6" fmla="*/ 2147483647 w 241"/>
              <a:gd name="T7" fmla="*/ 2147483647 h 721"/>
              <a:gd name="T8" fmla="*/ 2147483647 w 241"/>
              <a:gd name="T9" fmla="*/ 0 h 721"/>
              <a:gd name="T10" fmla="*/ 0 60000 65536"/>
              <a:gd name="T11" fmla="*/ 0 60000 65536"/>
              <a:gd name="T12" fmla="*/ 0 60000 65536"/>
              <a:gd name="T13" fmla="*/ 0 60000 65536"/>
              <a:gd name="T14" fmla="*/ 0 60000 65536"/>
              <a:gd name="T15" fmla="*/ 0 w 241"/>
              <a:gd name="T16" fmla="*/ 0 h 721"/>
              <a:gd name="T17" fmla="*/ 241 w 241"/>
              <a:gd name="T18" fmla="*/ 721 h 721"/>
            </a:gdLst>
            <a:ahLst/>
            <a:cxnLst>
              <a:cxn ang="T10">
                <a:pos x="T0" y="T1"/>
              </a:cxn>
              <a:cxn ang="T11">
                <a:pos x="T2" y="T3"/>
              </a:cxn>
              <a:cxn ang="T12">
                <a:pos x="T4" y="T5"/>
              </a:cxn>
              <a:cxn ang="T13">
                <a:pos x="T6" y="T7"/>
              </a:cxn>
              <a:cxn ang="T14">
                <a:pos x="T8" y="T9"/>
              </a:cxn>
            </a:cxnLst>
            <a:rect l="T15" t="T16" r="T17" b="T18"/>
            <a:pathLst>
              <a:path w="241" h="721">
                <a:moveTo>
                  <a:pt x="240" y="0"/>
                </a:moveTo>
                <a:lnTo>
                  <a:pt x="0" y="240"/>
                </a:lnTo>
                <a:lnTo>
                  <a:pt x="0" y="720"/>
                </a:lnTo>
                <a:lnTo>
                  <a:pt x="240" y="480"/>
                </a:lnTo>
                <a:lnTo>
                  <a:pt x="240" y="0"/>
                </a:lnTo>
              </a:path>
            </a:pathLst>
          </a:custGeom>
          <a:solidFill>
            <a:srgbClr val="DBFFB8"/>
          </a:solidFill>
          <a:ln w="12700" cap="rnd">
            <a:solidFill>
              <a:srgbClr val="808080"/>
            </a:solidFill>
            <a:round/>
            <a:headEnd/>
            <a:tailEnd/>
          </a:ln>
        </p:spPr>
        <p:txBody>
          <a:bodyPr>
            <a:prstTxWarp prst="textNoShape">
              <a:avLst/>
            </a:prstTxWarp>
          </a:bodyPr>
          <a:lstStyle/>
          <a:p>
            <a:endParaRPr lang="en-US" dirty="0">
              <a:latin typeface="Arial" charset="0"/>
              <a:ea typeface="Arial"/>
              <a:cs typeface="Arial"/>
            </a:endParaRPr>
          </a:p>
        </p:txBody>
      </p:sp>
      <p:sp>
        <p:nvSpPr>
          <p:cNvPr id="83023" name="AutoShape 79"/>
          <p:cNvSpPr>
            <a:spLocks noChangeAspect="1" noChangeArrowheads="1"/>
          </p:cNvSpPr>
          <p:nvPr/>
        </p:nvSpPr>
        <p:spPr bwMode="auto">
          <a:xfrm>
            <a:off x="1276351" y="2125663"/>
            <a:ext cx="15875" cy="61912"/>
          </a:xfrm>
          <a:prstGeom prst="cube">
            <a:avLst>
              <a:gd name="adj" fmla="val 70829"/>
            </a:avLst>
          </a:prstGeom>
          <a:solidFill>
            <a:srgbClr val="FFFFFF"/>
          </a:solidFill>
          <a:ln w="12700">
            <a:solidFill>
              <a:srgbClr val="808080"/>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24" name="Freeform 80"/>
          <p:cNvSpPr>
            <a:spLocks noChangeAspect="1"/>
          </p:cNvSpPr>
          <p:nvPr/>
        </p:nvSpPr>
        <p:spPr bwMode="auto">
          <a:xfrm>
            <a:off x="1270001" y="2173288"/>
            <a:ext cx="28575" cy="106362"/>
          </a:xfrm>
          <a:custGeom>
            <a:avLst/>
            <a:gdLst>
              <a:gd name="T0" fmla="*/ 2147483647 w 241"/>
              <a:gd name="T1" fmla="*/ 0 h 721"/>
              <a:gd name="T2" fmla="*/ 0 w 241"/>
              <a:gd name="T3" fmla="*/ 2147483647 h 721"/>
              <a:gd name="T4" fmla="*/ 0 w 241"/>
              <a:gd name="T5" fmla="*/ 2147483647 h 721"/>
              <a:gd name="T6" fmla="*/ 2147483647 w 241"/>
              <a:gd name="T7" fmla="*/ 2147483647 h 721"/>
              <a:gd name="T8" fmla="*/ 2147483647 w 241"/>
              <a:gd name="T9" fmla="*/ 0 h 721"/>
              <a:gd name="T10" fmla="*/ 0 60000 65536"/>
              <a:gd name="T11" fmla="*/ 0 60000 65536"/>
              <a:gd name="T12" fmla="*/ 0 60000 65536"/>
              <a:gd name="T13" fmla="*/ 0 60000 65536"/>
              <a:gd name="T14" fmla="*/ 0 60000 65536"/>
              <a:gd name="T15" fmla="*/ 0 w 241"/>
              <a:gd name="T16" fmla="*/ 0 h 721"/>
              <a:gd name="T17" fmla="*/ 241 w 241"/>
              <a:gd name="T18" fmla="*/ 721 h 721"/>
            </a:gdLst>
            <a:ahLst/>
            <a:cxnLst>
              <a:cxn ang="T10">
                <a:pos x="T0" y="T1"/>
              </a:cxn>
              <a:cxn ang="T11">
                <a:pos x="T2" y="T3"/>
              </a:cxn>
              <a:cxn ang="T12">
                <a:pos x="T4" y="T5"/>
              </a:cxn>
              <a:cxn ang="T13">
                <a:pos x="T6" y="T7"/>
              </a:cxn>
              <a:cxn ang="T14">
                <a:pos x="T8" y="T9"/>
              </a:cxn>
            </a:cxnLst>
            <a:rect l="T15" t="T16" r="T17" b="T18"/>
            <a:pathLst>
              <a:path w="241" h="721">
                <a:moveTo>
                  <a:pt x="240" y="0"/>
                </a:moveTo>
                <a:lnTo>
                  <a:pt x="0" y="240"/>
                </a:lnTo>
                <a:lnTo>
                  <a:pt x="0" y="720"/>
                </a:lnTo>
                <a:lnTo>
                  <a:pt x="240" y="480"/>
                </a:lnTo>
                <a:lnTo>
                  <a:pt x="240" y="0"/>
                </a:lnTo>
              </a:path>
            </a:pathLst>
          </a:custGeom>
          <a:solidFill>
            <a:srgbClr val="DBFFB8"/>
          </a:solidFill>
          <a:ln w="12700" cap="rnd">
            <a:solidFill>
              <a:srgbClr val="808080"/>
            </a:solidFill>
            <a:round/>
            <a:headEnd/>
            <a:tailEnd/>
          </a:ln>
        </p:spPr>
        <p:txBody>
          <a:bodyPr>
            <a:prstTxWarp prst="textNoShape">
              <a:avLst/>
            </a:prstTxWarp>
          </a:bodyPr>
          <a:lstStyle/>
          <a:p>
            <a:endParaRPr lang="en-US" dirty="0">
              <a:latin typeface="Arial" charset="0"/>
              <a:ea typeface="Arial"/>
              <a:cs typeface="Arial"/>
            </a:endParaRPr>
          </a:p>
        </p:txBody>
      </p:sp>
      <p:sp>
        <p:nvSpPr>
          <p:cNvPr id="83025" name="AutoShape 81"/>
          <p:cNvSpPr>
            <a:spLocks noChangeAspect="1" noChangeArrowheads="1"/>
          </p:cNvSpPr>
          <p:nvPr/>
        </p:nvSpPr>
        <p:spPr bwMode="auto">
          <a:xfrm>
            <a:off x="1276351" y="2195513"/>
            <a:ext cx="15875" cy="63500"/>
          </a:xfrm>
          <a:prstGeom prst="cube">
            <a:avLst>
              <a:gd name="adj" fmla="val 70829"/>
            </a:avLst>
          </a:prstGeom>
          <a:solidFill>
            <a:srgbClr val="FFFFFF"/>
          </a:solidFill>
          <a:ln w="12700">
            <a:solidFill>
              <a:srgbClr val="808080"/>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26" name="Freeform 82"/>
          <p:cNvSpPr>
            <a:spLocks noChangeAspect="1"/>
          </p:cNvSpPr>
          <p:nvPr/>
        </p:nvSpPr>
        <p:spPr bwMode="auto">
          <a:xfrm>
            <a:off x="1270001" y="2244727"/>
            <a:ext cx="28575" cy="106363"/>
          </a:xfrm>
          <a:custGeom>
            <a:avLst/>
            <a:gdLst>
              <a:gd name="T0" fmla="*/ 2147483647 w 241"/>
              <a:gd name="T1" fmla="*/ 0 h 721"/>
              <a:gd name="T2" fmla="*/ 0 w 241"/>
              <a:gd name="T3" fmla="*/ 2147483647 h 721"/>
              <a:gd name="T4" fmla="*/ 0 w 241"/>
              <a:gd name="T5" fmla="*/ 2147483647 h 721"/>
              <a:gd name="T6" fmla="*/ 2147483647 w 241"/>
              <a:gd name="T7" fmla="*/ 2147483647 h 721"/>
              <a:gd name="T8" fmla="*/ 2147483647 w 241"/>
              <a:gd name="T9" fmla="*/ 0 h 721"/>
              <a:gd name="T10" fmla="*/ 0 60000 65536"/>
              <a:gd name="T11" fmla="*/ 0 60000 65536"/>
              <a:gd name="T12" fmla="*/ 0 60000 65536"/>
              <a:gd name="T13" fmla="*/ 0 60000 65536"/>
              <a:gd name="T14" fmla="*/ 0 60000 65536"/>
              <a:gd name="T15" fmla="*/ 0 w 241"/>
              <a:gd name="T16" fmla="*/ 0 h 721"/>
              <a:gd name="T17" fmla="*/ 241 w 241"/>
              <a:gd name="T18" fmla="*/ 721 h 721"/>
            </a:gdLst>
            <a:ahLst/>
            <a:cxnLst>
              <a:cxn ang="T10">
                <a:pos x="T0" y="T1"/>
              </a:cxn>
              <a:cxn ang="T11">
                <a:pos x="T2" y="T3"/>
              </a:cxn>
              <a:cxn ang="T12">
                <a:pos x="T4" y="T5"/>
              </a:cxn>
              <a:cxn ang="T13">
                <a:pos x="T6" y="T7"/>
              </a:cxn>
              <a:cxn ang="T14">
                <a:pos x="T8" y="T9"/>
              </a:cxn>
            </a:cxnLst>
            <a:rect l="T15" t="T16" r="T17" b="T18"/>
            <a:pathLst>
              <a:path w="241" h="721">
                <a:moveTo>
                  <a:pt x="240" y="0"/>
                </a:moveTo>
                <a:lnTo>
                  <a:pt x="0" y="240"/>
                </a:lnTo>
                <a:lnTo>
                  <a:pt x="0" y="720"/>
                </a:lnTo>
                <a:lnTo>
                  <a:pt x="240" y="480"/>
                </a:lnTo>
                <a:lnTo>
                  <a:pt x="240" y="0"/>
                </a:lnTo>
              </a:path>
            </a:pathLst>
          </a:custGeom>
          <a:solidFill>
            <a:srgbClr val="DBFFB8"/>
          </a:solidFill>
          <a:ln w="12700" cap="rnd">
            <a:solidFill>
              <a:srgbClr val="808080"/>
            </a:solidFill>
            <a:round/>
            <a:headEnd/>
            <a:tailEnd/>
          </a:ln>
        </p:spPr>
        <p:txBody>
          <a:bodyPr>
            <a:prstTxWarp prst="textNoShape">
              <a:avLst/>
            </a:prstTxWarp>
          </a:bodyPr>
          <a:lstStyle/>
          <a:p>
            <a:endParaRPr lang="en-US" dirty="0">
              <a:latin typeface="Arial" charset="0"/>
              <a:ea typeface="Arial"/>
              <a:cs typeface="Arial"/>
            </a:endParaRPr>
          </a:p>
        </p:txBody>
      </p:sp>
      <p:sp>
        <p:nvSpPr>
          <p:cNvPr id="83027" name="AutoShape 83"/>
          <p:cNvSpPr>
            <a:spLocks noChangeAspect="1" noChangeArrowheads="1"/>
          </p:cNvSpPr>
          <p:nvPr/>
        </p:nvSpPr>
        <p:spPr bwMode="auto">
          <a:xfrm>
            <a:off x="1276351" y="2266952"/>
            <a:ext cx="15875" cy="61913"/>
          </a:xfrm>
          <a:prstGeom prst="cube">
            <a:avLst>
              <a:gd name="adj" fmla="val 70829"/>
            </a:avLst>
          </a:prstGeom>
          <a:solidFill>
            <a:srgbClr val="FFFFFF"/>
          </a:solidFill>
          <a:ln w="12700">
            <a:solidFill>
              <a:srgbClr val="808080"/>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28" name="Freeform 84"/>
          <p:cNvSpPr>
            <a:spLocks noChangeAspect="1"/>
          </p:cNvSpPr>
          <p:nvPr/>
        </p:nvSpPr>
        <p:spPr bwMode="auto">
          <a:xfrm>
            <a:off x="1270001" y="2316165"/>
            <a:ext cx="28575" cy="104775"/>
          </a:xfrm>
          <a:custGeom>
            <a:avLst/>
            <a:gdLst>
              <a:gd name="T0" fmla="*/ 2147483647 w 241"/>
              <a:gd name="T1" fmla="*/ 0 h 721"/>
              <a:gd name="T2" fmla="*/ 0 w 241"/>
              <a:gd name="T3" fmla="*/ 2147483647 h 721"/>
              <a:gd name="T4" fmla="*/ 0 w 241"/>
              <a:gd name="T5" fmla="*/ 2147483647 h 721"/>
              <a:gd name="T6" fmla="*/ 2147483647 w 241"/>
              <a:gd name="T7" fmla="*/ 2147483647 h 721"/>
              <a:gd name="T8" fmla="*/ 2147483647 w 241"/>
              <a:gd name="T9" fmla="*/ 0 h 721"/>
              <a:gd name="T10" fmla="*/ 0 60000 65536"/>
              <a:gd name="T11" fmla="*/ 0 60000 65536"/>
              <a:gd name="T12" fmla="*/ 0 60000 65536"/>
              <a:gd name="T13" fmla="*/ 0 60000 65536"/>
              <a:gd name="T14" fmla="*/ 0 60000 65536"/>
              <a:gd name="T15" fmla="*/ 0 w 241"/>
              <a:gd name="T16" fmla="*/ 0 h 721"/>
              <a:gd name="T17" fmla="*/ 241 w 241"/>
              <a:gd name="T18" fmla="*/ 721 h 721"/>
            </a:gdLst>
            <a:ahLst/>
            <a:cxnLst>
              <a:cxn ang="T10">
                <a:pos x="T0" y="T1"/>
              </a:cxn>
              <a:cxn ang="T11">
                <a:pos x="T2" y="T3"/>
              </a:cxn>
              <a:cxn ang="T12">
                <a:pos x="T4" y="T5"/>
              </a:cxn>
              <a:cxn ang="T13">
                <a:pos x="T6" y="T7"/>
              </a:cxn>
              <a:cxn ang="T14">
                <a:pos x="T8" y="T9"/>
              </a:cxn>
            </a:cxnLst>
            <a:rect l="T15" t="T16" r="T17" b="T18"/>
            <a:pathLst>
              <a:path w="241" h="721">
                <a:moveTo>
                  <a:pt x="240" y="0"/>
                </a:moveTo>
                <a:lnTo>
                  <a:pt x="0" y="240"/>
                </a:lnTo>
                <a:lnTo>
                  <a:pt x="0" y="720"/>
                </a:lnTo>
                <a:lnTo>
                  <a:pt x="240" y="480"/>
                </a:lnTo>
                <a:lnTo>
                  <a:pt x="240" y="0"/>
                </a:lnTo>
              </a:path>
            </a:pathLst>
          </a:custGeom>
          <a:solidFill>
            <a:srgbClr val="DBFFB8"/>
          </a:solidFill>
          <a:ln w="12700" cap="rnd">
            <a:solidFill>
              <a:srgbClr val="808080"/>
            </a:solidFill>
            <a:round/>
            <a:headEnd/>
            <a:tailEnd/>
          </a:ln>
        </p:spPr>
        <p:txBody>
          <a:bodyPr>
            <a:prstTxWarp prst="textNoShape">
              <a:avLst/>
            </a:prstTxWarp>
          </a:bodyPr>
          <a:lstStyle/>
          <a:p>
            <a:endParaRPr lang="en-US" dirty="0">
              <a:latin typeface="Arial" charset="0"/>
              <a:ea typeface="Arial"/>
              <a:cs typeface="Arial"/>
            </a:endParaRPr>
          </a:p>
        </p:txBody>
      </p:sp>
      <p:sp>
        <p:nvSpPr>
          <p:cNvPr id="83029" name="AutoShape 85"/>
          <p:cNvSpPr>
            <a:spLocks noChangeAspect="1" noChangeArrowheads="1"/>
          </p:cNvSpPr>
          <p:nvPr/>
        </p:nvSpPr>
        <p:spPr bwMode="auto">
          <a:xfrm>
            <a:off x="1276351" y="2336800"/>
            <a:ext cx="15875" cy="63500"/>
          </a:xfrm>
          <a:prstGeom prst="cube">
            <a:avLst>
              <a:gd name="adj" fmla="val 70829"/>
            </a:avLst>
          </a:prstGeom>
          <a:solidFill>
            <a:srgbClr val="FFFFFF"/>
          </a:solidFill>
          <a:ln w="12700">
            <a:solidFill>
              <a:srgbClr val="808080"/>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30" name="Freeform 86"/>
          <p:cNvSpPr>
            <a:spLocks noChangeAspect="1"/>
          </p:cNvSpPr>
          <p:nvPr/>
        </p:nvSpPr>
        <p:spPr bwMode="auto">
          <a:xfrm>
            <a:off x="1270001" y="2386013"/>
            <a:ext cx="28575" cy="106362"/>
          </a:xfrm>
          <a:custGeom>
            <a:avLst/>
            <a:gdLst>
              <a:gd name="T0" fmla="*/ 2147483647 w 241"/>
              <a:gd name="T1" fmla="*/ 0 h 721"/>
              <a:gd name="T2" fmla="*/ 0 w 241"/>
              <a:gd name="T3" fmla="*/ 2147483647 h 721"/>
              <a:gd name="T4" fmla="*/ 0 w 241"/>
              <a:gd name="T5" fmla="*/ 2147483647 h 721"/>
              <a:gd name="T6" fmla="*/ 2147483647 w 241"/>
              <a:gd name="T7" fmla="*/ 2147483647 h 721"/>
              <a:gd name="T8" fmla="*/ 2147483647 w 241"/>
              <a:gd name="T9" fmla="*/ 0 h 721"/>
              <a:gd name="T10" fmla="*/ 0 60000 65536"/>
              <a:gd name="T11" fmla="*/ 0 60000 65536"/>
              <a:gd name="T12" fmla="*/ 0 60000 65536"/>
              <a:gd name="T13" fmla="*/ 0 60000 65536"/>
              <a:gd name="T14" fmla="*/ 0 60000 65536"/>
              <a:gd name="T15" fmla="*/ 0 w 241"/>
              <a:gd name="T16" fmla="*/ 0 h 721"/>
              <a:gd name="T17" fmla="*/ 241 w 241"/>
              <a:gd name="T18" fmla="*/ 721 h 721"/>
            </a:gdLst>
            <a:ahLst/>
            <a:cxnLst>
              <a:cxn ang="T10">
                <a:pos x="T0" y="T1"/>
              </a:cxn>
              <a:cxn ang="T11">
                <a:pos x="T2" y="T3"/>
              </a:cxn>
              <a:cxn ang="T12">
                <a:pos x="T4" y="T5"/>
              </a:cxn>
              <a:cxn ang="T13">
                <a:pos x="T6" y="T7"/>
              </a:cxn>
              <a:cxn ang="T14">
                <a:pos x="T8" y="T9"/>
              </a:cxn>
            </a:cxnLst>
            <a:rect l="T15" t="T16" r="T17" b="T18"/>
            <a:pathLst>
              <a:path w="241" h="721">
                <a:moveTo>
                  <a:pt x="240" y="0"/>
                </a:moveTo>
                <a:lnTo>
                  <a:pt x="0" y="240"/>
                </a:lnTo>
                <a:lnTo>
                  <a:pt x="0" y="720"/>
                </a:lnTo>
                <a:lnTo>
                  <a:pt x="240" y="480"/>
                </a:lnTo>
                <a:lnTo>
                  <a:pt x="240" y="0"/>
                </a:lnTo>
              </a:path>
            </a:pathLst>
          </a:custGeom>
          <a:solidFill>
            <a:srgbClr val="DBFFB8"/>
          </a:solidFill>
          <a:ln w="12700" cap="rnd">
            <a:solidFill>
              <a:srgbClr val="808080"/>
            </a:solidFill>
            <a:round/>
            <a:headEnd/>
            <a:tailEnd/>
          </a:ln>
        </p:spPr>
        <p:txBody>
          <a:bodyPr>
            <a:prstTxWarp prst="textNoShape">
              <a:avLst/>
            </a:prstTxWarp>
          </a:bodyPr>
          <a:lstStyle/>
          <a:p>
            <a:endParaRPr lang="en-US" dirty="0">
              <a:latin typeface="Arial" charset="0"/>
              <a:ea typeface="Arial"/>
              <a:cs typeface="Arial"/>
            </a:endParaRPr>
          </a:p>
        </p:txBody>
      </p:sp>
      <p:sp>
        <p:nvSpPr>
          <p:cNvPr id="83031" name="AutoShape 87"/>
          <p:cNvSpPr>
            <a:spLocks noChangeAspect="1" noChangeArrowheads="1"/>
          </p:cNvSpPr>
          <p:nvPr/>
        </p:nvSpPr>
        <p:spPr bwMode="auto">
          <a:xfrm>
            <a:off x="1276351" y="2408238"/>
            <a:ext cx="15875" cy="61912"/>
          </a:xfrm>
          <a:prstGeom prst="cube">
            <a:avLst>
              <a:gd name="adj" fmla="val 70829"/>
            </a:avLst>
          </a:prstGeom>
          <a:solidFill>
            <a:srgbClr val="FFFFFF"/>
          </a:solidFill>
          <a:ln w="12700">
            <a:solidFill>
              <a:srgbClr val="808080"/>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grpSp>
        <p:nvGrpSpPr>
          <p:cNvPr id="83032" name="Group 88"/>
          <p:cNvGrpSpPr>
            <a:grpSpLocks noChangeAspect="1"/>
          </p:cNvGrpSpPr>
          <p:nvPr/>
        </p:nvGrpSpPr>
        <p:grpSpPr bwMode="auto">
          <a:xfrm>
            <a:off x="1285875" y="1990727"/>
            <a:ext cx="222250" cy="479425"/>
            <a:chOff x="2865" y="2609"/>
            <a:chExt cx="651" cy="1077"/>
          </a:xfrm>
        </p:grpSpPr>
        <p:grpSp>
          <p:nvGrpSpPr>
            <p:cNvPr id="83130" name="Group 89"/>
            <p:cNvGrpSpPr>
              <a:grpSpLocks noChangeAspect="1"/>
            </p:cNvGrpSpPr>
            <p:nvPr/>
          </p:nvGrpSpPr>
          <p:grpSpPr bwMode="auto">
            <a:xfrm>
              <a:off x="3183" y="2609"/>
              <a:ext cx="333" cy="758"/>
              <a:chOff x="2832" y="2609"/>
              <a:chExt cx="333" cy="758"/>
            </a:xfrm>
          </p:grpSpPr>
          <p:sp>
            <p:nvSpPr>
              <p:cNvPr id="83195" name="AutoShape 90"/>
              <p:cNvSpPr>
                <a:spLocks noChangeAspect="1" noChangeArrowheads="1"/>
              </p:cNvSpPr>
              <p:nvPr/>
            </p:nvSpPr>
            <p:spPr bwMode="auto">
              <a:xfrm rot="5400000">
                <a:off x="2914" y="2609"/>
                <a:ext cx="124" cy="124"/>
              </a:xfrm>
              <a:prstGeom prst="triangle">
                <a:avLst>
                  <a:gd name="adj" fmla="val 49995"/>
                </a:avLst>
              </a:prstGeom>
              <a:solidFill>
                <a:srgbClr val="000000"/>
              </a:solidFill>
              <a:ln w="12700">
                <a:solidFill>
                  <a:srgbClr val="FDA4B5"/>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96" name="Line 91"/>
              <p:cNvSpPr>
                <a:spLocks noChangeAspect="1" noChangeShapeType="1"/>
              </p:cNvSpPr>
              <p:nvPr/>
            </p:nvSpPr>
            <p:spPr bwMode="auto">
              <a:xfrm flipH="1">
                <a:off x="2832" y="2671"/>
                <a:ext cx="82" cy="0"/>
              </a:xfrm>
              <a:prstGeom prst="line">
                <a:avLst/>
              </a:prstGeom>
              <a:noFill/>
              <a:ln w="12700">
                <a:solidFill>
                  <a:srgbClr val="9DBAFE"/>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197" name="Line 92"/>
              <p:cNvSpPr>
                <a:spLocks noChangeAspect="1" noChangeShapeType="1"/>
              </p:cNvSpPr>
              <p:nvPr/>
            </p:nvSpPr>
            <p:spPr bwMode="auto">
              <a:xfrm>
                <a:off x="3041" y="2671"/>
                <a:ext cx="124" cy="0"/>
              </a:xfrm>
              <a:prstGeom prst="line">
                <a:avLst/>
              </a:prstGeom>
              <a:noFill/>
              <a:ln w="12700">
                <a:solidFill>
                  <a:srgbClr val="9DBAFE"/>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198" name="Line 93"/>
              <p:cNvSpPr>
                <a:spLocks noChangeAspect="1" noChangeShapeType="1"/>
              </p:cNvSpPr>
              <p:nvPr/>
            </p:nvSpPr>
            <p:spPr bwMode="auto">
              <a:xfrm>
                <a:off x="3041" y="2829"/>
                <a:ext cx="124" cy="0"/>
              </a:xfrm>
              <a:prstGeom prst="line">
                <a:avLst/>
              </a:prstGeom>
              <a:noFill/>
              <a:ln w="12700">
                <a:solidFill>
                  <a:srgbClr val="9DBAFE"/>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199" name="Line 94"/>
              <p:cNvSpPr>
                <a:spLocks noChangeAspect="1" noChangeShapeType="1"/>
              </p:cNvSpPr>
              <p:nvPr/>
            </p:nvSpPr>
            <p:spPr bwMode="auto">
              <a:xfrm>
                <a:off x="3041" y="2988"/>
                <a:ext cx="124" cy="0"/>
              </a:xfrm>
              <a:prstGeom prst="line">
                <a:avLst/>
              </a:prstGeom>
              <a:noFill/>
              <a:ln w="12700">
                <a:solidFill>
                  <a:srgbClr val="9DBAFE"/>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200" name="Line 95"/>
              <p:cNvSpPr>
                <a:spLocks noChangeAspect="1" noChangeShapeType="1"/>
              </p:cNvSpPr>
              <p:nvPr/>
            </p:nvSpPr>
            <p:spPr bwMode="auto">
              <a:xfrm>
                <a:off x="3041" y="3146"/>
                <a:ext cx="124" cy="0"/>
              </a:xfrm>
              <a:prstGeom prst="line">
                <a:avLst/>
              </a:prstGeom>
              <a:noFill/>
              <a:ln w="12700">
                <a:solidFill>
                  <a:srgbClr val="9DBAFE"/>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201" name="Line 96"/>
              <p:cNvSpPr>
                <a:spLocks noChangeAspect="1" noChangeShapeType="1"/>
              </p:cNvSpPr>
              <p:nvPr/>
            </p:nvSpPr>
            <p:spPr bwMode="auto">
              <a:xfrm>
                <a:off x="3041" y="3305"/>
                <a:ext cx="124" cy="0"/>
              </a:xfrm>
              <a:prstGeom prst="line">
                <a:avLst/>
              </a:prstGeom>
              <a:noFill/>
              <a:ln w="12700">
                <a:solidFill>
                  <a:srgbClr val="9DBAFE"/>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202" name="AutoShape 97"/>
              <p:cNvSpPr>
                <a:spLocks noChangeAspect="1" noChangeArrowheads="1"/>
              </p:cNvSpPr>
              <p:nvPr/>
            </p:nvSpPr>
            <p:spPr bwMode="auto">
              <a:xfrm rot="5400000">
                <a:off x="2913" y="2768"/>
                <a:ext cx="125" cy="124"/>
              </a:xfrm>
              <a:prstGeom prst="triangle">
                <a:avLst>
                  <a:gd name="adj" fmla="val 49995"/>
                </a:avLst>
              </a:prstGeom>
              <a:solidFill>
                <a:srgbClr val="000000"/>
              </a:solidFill>
              <a:ln w="12700">
                <a:solidFill>
                  <a:srgbClr val="FDA4B5"/>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203" name="AutoShape 98"/>
              <p:cNvSpPr>
                <a:spLocks noChangeAspect="1" noChangeArrowheads="1"/>
              </p:cNvSpPr>
              <p:nvPr/>
            </p:nvSpPr>
            <p:spPr bwMode="auto">
              <a:xfrm rot="5400000">
                <a:off x="2914" y="2926"/>
                <a:ext cx="124" cy="124"/>
              </a:xfrm>
              <a:prstGeom prst="triangle">
                <a:avLst>
                  <a:gd name="adj" fmla="val 49995"/>
                </a:avLst>
              </a:prstGeom>
              <a:solidFill>
                <a:srgbClr val="000000"/>
              </a:solidFill>
              <a:ln w="12700">
                <a:solidFill>
                  <a:srgbClr val="FDA4B5"/>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204" name="AutoShape 99"/>
              <p:cNvSpPr>
                <a:spLocks noChangeAspect="1" noChangeArrowheads="1"/>
              </p:cNvSpPr>
              <p:nvPr/>
            </p:nvSpPr>
            <p:spPr bwMode="auto">
              <a:xfrm rot="5400000">
                <a:off x="2913" y="3085"/>
                <a:ext cx="125" cy="124"/>
              </a:xfrm>
              <a:prstGeom prst="triangle">
                <a:avLst>
                  <a:gd name="adj" fmla="val 49995"/>
                </a:avLst>
              </a:prstGeom>
              <a:solidFill>
                <a:srgbClr val="000000"/>
              </a:solidFill>
              <a:ln w="12700">
                <a:solidFill>
                  <a:srgbClr val="FDA4B5"/>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205" name="AutoShape 100"/>
              <p:cNvSpPr>
                <a:spLocks noChangeAspect="1" noChangeArrowheads="1"/>
              </p:cNvSpPr>
              <p:nvPr/>
            </p:nvSpPr>
            <p:spPr bwMode="auto">
              <a:xfrm rot="5400000">
                <a:off x="2914" y="3243"/>
                <a:ext cx="124" cy="124"/>
              </a:xfrm>
              <a:prstGeom prst="triangle">
                <a:avLst>
                  <a:gd name="adj" fmla="val 49995"/>
                </a:avLst>
              </a:prstGeom>
              <a:solidFill>
                <a:srgbClr val="000000"/>
              </a:solidFill>
              <a:ln w="12700">
                <a:solidFill>
                  <a:srgbClr val="FDA4B5"/>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206" name="Line 101"/>
              <p:cNvSpPr>
                <a:spLocks noChangeAspect="1" noChangeShapeType="1"/>
              </p:cNvSpPr>
              <p:nvPr/>
            </p:nvSpPr>
            <p:spPr bwMode="auto">
              <a:xfrm flipH="1">
                <a:off x="2832" y="2830"/>
                <a:ext cx="82" cy="0"/>
              </a:xfrm>
              <a:prstGeom prst="line">
                <a:avLst/>
              </a:prstGeom>
              <a:noFill/>
              <a:ln w="12700">
                <a:solidFill>
                  <a:srgbClr val="9DBAFE"/>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207" name="Line 102"/>
              <p:cNvSpPr>
                <a:spLocks noChangeAspect="1" noChangeShapeType="1"/>
              </p:cNvSpPr>
              <p:nvPr/>
            </p:nvSpPr>
            <p:spPr bwMode="auto">
              <a:xfrm flipH="1">
                <a:off x="2832" y="2988"/>
                <a:ext cx="82" cy="0"/>
              </a:xfrm>
              <a:prstGeom prst="line">
                <a:avLst/>
              </a:prstGeom>
              <a:noFill/>
              <a:ln w="12700">
                <a:solidFill>
                  <a:srgbClr val="9DBAFE"/>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208" name="Line 103"/>
              <p:cNvSpPr>
                <a:spLocks noChangeAspect="1" noChangeShapeType="1"/>
              </p:cNvSpPr>
              <p:nvPr/>
            </p:nvSpPr>
            <p:spPr bwMode="auto">
              <a:xfrm flipH="1">
                <a:off x="2832" y="3146"/>
                <a:ext cx="82" cy="0"/>
              </a:xfrm>
              <a:prstGeom prst="line">
                <a:avLst/>
              </a:prstGeom>
              <a:noFill/>
              <a:ln w="12700">
                <a:solidFill>
                  <a:srgbClr val="9DBAFE"/>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209" name="Line 104"/>
              <p:cNvSpPr>
                <a:spLocks noChangeAspect="1" noChangeShapeType="1"/>
              </p:cNvSpPr>
              <p:nvPr/>
            </p:nvSpPr>
            <p:spPr bwMode="auto">
              <a:xfrm flipH="1">
                <a:off x="2832" y="3304"/>
                <a:ext cx="82" cy="0"/>
              </a:xfrm>
              <a:prstGeom prst="line">
                <a:avLst/>
              </a:prstGeom>
              <a:noFill/>
              <a:ln w="12700">
                <a:solidFill>
                  <a:srgbClr val="9DBAFE"/>
                </a:solidFill>
                <a:round/>
                <a:headEnd/>
                <a:tailEnd/>
              </a:ln>
            </p:spPr>
            <p:txBody>
              <a:bodyPr wrap="none" anchor="ctr">
                <a:prstTxWarp prst="textNoShape">
                  <a:avLst/>
                </a:prstTxWarp>
              </a:bodyPr>
              <a:lstStyle/>
              <a:p>
                <a:endParaRPr lang="en-US" dirty="0">
                  <a:latin typeface="Arial"/>
                  <a:ea typeface="Arial"/>
                  <a:cs typeface="Arial"/>
                </a:endParaRPr>
              </a:p>
            </p:txBody>
          </p:sp>
        </p:grpSp>
        <p:grpSp>
          <p:nvGrpSpPr>
            <p:cNvPr id="83131" name="Group 105"/>
            <p:cNvGrpSpPr>
              <a:grpSpLocks noChangeAspect="1"/>
            </p:cNvGrpSpPr>
            <p:nvPr/>
          </p:nvGrpSpPr>
          <p:grpSpPr bwMode="auto">
            <a:xfrm>
              <a:off x="3102" y="2690"/>
              <a:ext cx="333" cy="758"/>
              <a:chOff x="2832" y="2609"/>
              <a:chExt cx="333" cy="758"/>
            </a:xfrm>
          </p:grpSpPr>
          <p:sp>
            <p:nvSpPr>
              <p:cNvPr id="83180" name="AutoShape 106"/>
              <p:cNvSpPr>
                <a:spLocks noChangeAspect="1" noChangeArrowheads="1"/>
              </p:cNvSpPr>
              <p:nvPr/>
            </p:nvSpPr>
            <p:spPr bwMode="auto">
              <a:xfrm rot="5400000">
                <a:off x="2914" y="2609"/>
                <a:ext cx="124" cy="124"/>
              </a:xfrm>
              <a:prstGeom prst="triangle">
                <a:avLst>
                  <a:gd name="adj" fmla="val 49995"/>
                </a:avLst>
              </a:prstGeom>
              <a:solidFill>
                <a:srgbClr val="000000"/>
              </a:solidFill>
              <a:ln w="12700">
                <a:solidFill>
                  <a:srgbClr val="FDA4B5"/>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81" name="Line 107"/>
              <p:cNvSpPr>
                <a:spLocks noChangeAspect="1" noChangeShapeType="1"/>
              </p:cNvSpPr>
              <p:nvPr/>
            </p:nvSpPr>
            <p:spPr bwMode="auto">
              <a:xfrm flipH="1">
                <a:off x="2832" y="2671"/>
                <a:ext cx="82" cy="0"/>
              </a:xfrm>
              <a:prstGeom prst="line">
                <a:avLst/>
              </a:prstGeom>
              <a:noFill/>
              <a:ln w="12700">
                <a:solidFill>
                  <a:srgbClr val="9DBAFE"/>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182" name="Line 108"/>
              <p:cNvSpPr>
                <a:spLocks noChangeAspect="1" noChangeShapeType="1"/>
              </p:cNvSpPr>
              <p:nvPr/>
            </p:nvSpPr>
            <p:spPr bwMode="auto">
              <a:xfrm>
                <a:off x="3041" y="2671"/>
                <a:ext cx="124" cy="0"/>
              </a:xfrm>
              <a:prstGeom prst="line">
                <a:avLst/>
              </a:prstGeom>
              <a:noFill/>
              <a:ln w="12700">
                <a:solidFill>
                  <a:srgbClr val="9DBAFE"/>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183" name="Line 109"/>
              <p:cNvSpPr>
                <a:spLocks noChangeAspect="1" noChangeShapeType="1"/>
              </p:cNvSpPr>
              <p:nvPr/>
            </p:nvSpPr>
            <p:spPr bwMode="auto">
              <a:xfrm>
                <a:off x="3041" y="2829"/>
                <a:ext cx="124" cy="0"/>
              </a:xfrm>
              <a:prstGeom prst="line">
                <a:avLst/>
              </a:prstGeom>
              <a:noFill/>
              <a:ln w="12700">
                <a:solidFill>
                  <a:srgbClr val="9DBAFE"/>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184" name="Line 110"/>
              <p:cNvSpPr>
                <a:spLocks noChangeAspect="1" noChangeShapeType="1"/>
              </p:cNvSpPr>
              <p:nvPr/>
            </p:nvSpPr>
            <p:spPr bwMode="auto">
              <a:xfrm>
                <a:off x="3041" y="2988"/>
                <a:ext cx="124" cy="0"/>
              </a:xfrm>
              <a:prstGeom prst="line">
                <a:avLst/>
              </a:prstGeom>
              <a:noFill/>
              <a:ln w="12700">
                <a:solidFill>
                  <a:srgbClr val="9DBAFE"/>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185" name="Line 111"/>
              <p:cNvSpPr>
                <a:spLocks noChangeAspect="1" noChangeShapeType="1"/>
              </p:cNvSpPr>
              <p:nvPr/>
            </p:nvSpPr>
            <p:spPr bwMode="auto">
              <a:xfrm>
                <a:off x="3041" y="3146"/>
                <a:ext cx="124" cy="0"/>
              </a:xfrm>
              <a:prstGeom prst="line">
                <a:avLst/>
              </a:prstGeom>
              <a:noFill/>
              <a:ln w="12700">
                <a:solidFill>
                  <a:srgbClr val="9DBAFE"/>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186" name="Line 112"/>
              <p:cNvSpPr>
                <a:spLocks noChangeAspect="1" noChangeShapeType="1"/>
              </p:cNvSpPr>
              <p:nvPr/>
            </p:nvSpPr>
            <p:spPr bwMode="auto">
              <a:xfrm>
                <a:off x="3041" y="3305"/>
                <a:ext cx="124" cy="0"/>
              </a:xfrm>
              <a:prstGeom prst="line">
                <a:avLst/>
              </a:prstGeom>
              <a:noFill/>
              <a:ln w="12700">
                <a:solidFill>
                  <a:srgbClr val="9DBAFE"/>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187" name="AutoShape 113"/>
              <p:cNvSpPr>
                <a:spLocks noChangeAspect="1" noChangeArrowheads="1"/>
              </p:cNvSpPr>
              <p:nvPr/>
            </p:nvSpPr>
            <p:spPr bwMode="auto">
              <a:xfrm rot="5400000">
                <a:off x="2913" y="2768"/>
                <a:ext cx="125" cy="124"/>
              </a:xfrm>
              <a:prstGeom prst="triangle">
                <a:avLst>
                  <a:gd name="adj" fmla="val 49995"/>
                </a:avLst>
              </a:prstGeom>
              <a:solidFill>
                <a:srgbClr val="000000"/>
              </a:solidFill>
              <a:ln w="12700">
                <a:solidFill>
                  <a:srgbClr val="FDA4B5"/>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88" name="AutoShape 114"/>
              <p:cNvSpPr>
                <a:spLocks noChangeAspect="1" noChangeArrowheads="1"/>
              </p:cNvSpPr>
              <p:nvPr/>
            </p:nvSpPr>
            <p:spPr bwMode="auto">
              <a:xfrm rot="5400000">
                <a:off x="2914" y="2926"/>
                <a:ext cx="124" cy="124"/>
              </a:xfrm>
              <a:prstGeom prst="triangle">
                <a:avLst>
                  <a:gd name="adj" fmla="val 49995"/>
                </a:avLst>
              </a:prstGeom>
              <a:solidFill>
                <a:srgbClr val="000000"/>
              </a:solidFill>
              <a:ln w="12700">
                <a:solidFill>
                  <a:srgbClr val="FDA4B5"/>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89" name="AutoShape 115"/>
              <p:cNvSpPr>
                <a:spLocks noChangeAspect="1" noChangeArrowheads="1"/>
              </p:cNvSpPr>
              <p:nvPr/>
            </p:nvSpPr>
            <p:spPr bwMode="auto">
              <a:xfrm rot="5400000">
                <a:off x="2913" y="3085"/>
                <a:ext cx="125" cy="124"/>
              </a:xfrm>
              <a:prstGeom prst="triangle">
                <a:avLst>
                  <a:gd name="adj" fmla="val 49995"/>
                </a:avLst>
              </a:prstGeom>
              <a:solidFill>
                <a:srgbClr val="000000"/>
              </a:solidFill>
              <a:ln w="12700">
                <a:solidFill>
                  <a:srgbClr val="FDA4B5"/>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90" name="AutoShape 116"/>
              <p:cNvSpPr>
                <a:spLocks noChangeAspect="1" noChangeArrowheads="1"/>
              </p:cNvSpPr>
              <p:nvPr/>
            </p:nvSpPr>
            <p:spPr bwMode="auto">
              <a:xfrm rot="5400000">
                <a:off x="2914" y="3243"/>
                <a:ext cx="124" cy="124"/>
              </a:xfrm>
              <a:prstGeom prst="triangle">
                <a:avLst>
                  <a:gd name="adj" fmla="val 49995"/>
                </a:avLst>
              </a:prstGeom>
              <a:solidFill>
                <a:srgbClr val="000000"/>
              </a:solidFill>
              <a:ln w="12700">
                <a:solidFill>
                  <a:srgbClr val="FDA4B5"/>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91" name="Line 117"/>
              <p:cNvSpPr>
                <a:spLocks noChangeAspect="1" noChangeShapeType="1"/>
              </p:cNvSpPr>
              <p:nvPr/>
            </p:nvSpPr>
            <p:spPr bwMode="auto">
              <a:xfrm flipH="1">
                <a:off x="2832" y="2830"/>
                <a:ext cx="82" cy="0"/>
              </a:xfrm>
              <a:prstGeom prst="line">
                <a:avLst/>
              </a:prstGeom>
              <a:noFill/>
              <a:ln w="12700">
                <a:solidFill>
                  <a:srgbClr val="9DBAFE"/>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192" name="Line 118"/>
              <p:cNvSpPr>
                <a:spLocks noChangeAspect="1" noChangeShapeType="1"/>
              </p:cNvSpPr>
              <p:nvPr/>
            </p:nvSpPr>
            <p:spPr bwMode="auto">
              <a:xfrm flipH="1">
                <a:off x="2832" y="2988"/>
                <a:ext cx="82" cy="0"/>
              </a:xfrm>
              <a:prstGeom prst="line">
                <a:avLst/>
              </a:prstGeom>
              <a:noFill/>
              <a:ln w="12700">
                <a:solidFill>
                  <a:srgbClr val="9DBAFE"/>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193" name="Line 119"/>
              <p:cNvSpPr>
                <a:spLocks noChangeAspect="1" noChangeShapeType="1"/>
              </p:cNvSpPr>
              <p:nvPr/>
            </p:nvSpPr>
            <p:spPr bwMode="auto">
              <a:xfrm flipH="1">
                <a:off x="2832" y="3146"/>
                <a:ext cx="82" cy="0"/>
              </a:xfrm>
              <a:prstGeom prst="line">
                <a:avLst/>
              </a:prstGeom>
              <a:noFill/>
              <a:ln w="12700">
                <a:solidFill>
                  <a:srgbClr val="9DBAFE"/>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194" name="Line 120"/>
              <p:cNvSpPr>
                <a:spLocks noChangeAspect="1" noChangeShapeType="1"/>
              </p:cNvSpPr>
              <p:nvPr/>
            </p:nvSpPr>
            <p:spPr bwMode="auto">
              <a:xfrm flipH="1">
                <a:off x="2832" y="3304"/>
                <a:ext cx="82" cy="0"/>
              </a:xfrm>
              <a:prstGeom prst="line">
                <a:avLst/>
              </a:prstGeom>
              <a:noFill/>
              <a:ln w="12700">
                <a:solidFill>
                  <a:srgbClr val="9DBAFE"/>
                </a:solidFill>
                <a:round/>
                <a:headEnd/>
                <a:tailEnd/>
              </a:ln>
            </p:spPr>
            <p:txBody>
              <a:bodyPr wrap="none" anchor="ctr">
                <a:prstTxWarp prst="textNoShape">
                  <a:avLst/>
                </a:prstTxWarp>
              </a:bodyPr>
              <a:lstStyle/>
              <a:p>
                <a:endParaRPr lang="en-US" dirty="0">
                  <a:latin typeface="Arial"/>
                  <a:ea typeface="Arial"/>
                  <a:cs typeface="Arial"/>
                </a:endParaRPr>
              </a:p>
            </p:txBody>
          </p:sp>
        </p:grpSp>
        <p:grpSp>
          <p:nvGrpSpPr>
            <p:cNvPr id="83132" name="Group 121"/>
            <p:cNvGrpSpPr>
              <a:grpSpLocks noChangeAspect="1"/>
            </p:cNvGrpSpPr>
            <p:nvPr/>
          </p:nvGrpSpPr>
          <p:grpSpPr bwMode="auto">
            <a:xfrm>
              <a:off x="3025" y="2770"/>
              <a:ext cx="333" cy="758"/>
              <a:chOff x="2832" y="2609"/>
              <a:chExt cx="333" cy="758"/>
            </a:xfrm>
          </p:grpSpPr>
          <p:sp>
            <p:nvSpPr>
              <p:cNvPr id="83165" name="AutoShape 122"/>
              <p:cNvSpPr>
                <a:spLocks noChangeAspect="1" noChangeArrowheads="1"/>
              </p:cNvSpPr>
              <p:nvPr/>
            </p:nvSpPr>
            <p:spPr bwMode="auto">
              <a:xfrm rot="5400000">
                <a:off x="2914" y="2609"/>
                <a:ext cx="124" cy="124"/>
              </a:xfrm>
              <a:prstGeom prst="triangle">
                <a:avLst>
                  <a:gd name="adj" fmla="val 49995"/>
                </a:avLst>
              </a:prstGeom>
              <a:solidFill>
                <a:srgbClr val="000000"/>
              </a:solidFill>
              <a:ln w="12700">
                <a:solidFill>
                  <a:srgbClr val="FDA4B5"/>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66" name="Line 123"/>
              <p:cNvSpPr>
                <a:spLocks noChangeAspect="1" noChangeShapeType="1"/>
              </p:cNvSpPr>
              <p:nvPr/>
            </p:nvSpPr>
            <p:spPr bwMode="auto">
              <a:xfrm flipH="1">
                <a:off x="2832" y="2671"/>
                <a:ext cx="82" cy="0"/>
              </a:xfrm>
              <a:prstGeom prst="line">
                <a:avLst/>
              </a:prstGeom>
              <a:noFill/>
              <a:ln w="12700">
                <a:solidFill>
                  <a:srgbClr val="9DBAFE"/>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167" name="Line 124"/>
              <p:cNvSpPr>
                <a:spLocks noChangeAspect="1" noChangeShapeType="1"/>
              </p:cNvSpPr>
              <p:nvPr/>
            </p:nvSpPr>
            <p:spPr bwMode="auto">
              <a:xfrm>
                <a:off x="3041" y="2671"/>
                <a:ext cx="124" cy="0"/>
              </a:xfrm>
              <a:prstGeom prst="line">
                <a:avLst/>
              </a:prstGeom>
              <a:noFill/>
              <a:ln w="12700">
                <a:solidFill>
                  <a:srgbClr val="9DBAFE"/>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168" name="Line 125"/>
              <p:cNvSpPr>
                <a:spLocks noChangeAspect="1" noChangeShapeType="1"/>
              </p:cNvSpPr>
              <p:nvPr/>
            </p:nvSpPr>
            <p:spPr bwMode="auto">
              <a:xfrm>
                <a:off x="3041" y="2829"/>
                <a:ext cx="124" cy="0"/>
              </a:xfrm>
              <a:prstGeom prst="line">
                <a:avLst/>
              </a:prstGeom>
              <a:noFill/>
              <a:ln w="12700">
                <a:solidFill>
                  <a:srgbClr val="9DBAFE"/>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169" name="Line 126"/>
              <p:cNvSpPr>
                <a:spLocks noChangeAspect="1" noChangeShapeType="1"/>
              </p:cNvSpPr>
              <p:nvPr/>
            </p:nvSpPr>
            <p:spPr bwMode="auto">
              <a:xfrm>
                <a:off x="3041" y="2988"/>
                <a:ext cx="124" cy="0"/>
              </a:xfrm>
              <a:prstGeom prst="line">
                <a:avLst/>
              </a:prstGeom>
              <a:noFill/>
              <a:ln w="12700">
                <a:solidFill>
                  <a:srgbClr val="9DBAFE"/>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170" name="Line 127"/>
              <p:cNvSpPr>
                <a:spLocks noChangeAspect="1" noChangeShapeType="1"/>
              </p:cNvSpPr>
              <p:nvPr/>
            </p:nvSpPr>
            <p:spPr bwMode="auto">
              <a:xfrm>
                <a:off x="3041" y="3146"/>
                <a:ext cx="124" cy="0"/>
              </a:xfrm>
              <a:prstGeom prst="line">
                <a:avLst/>
              </a:prstGeom>
              <a:noFill/>
              <a:ln w="12700">
                <a:solidFill>
                  <a:srgbClr val="9DBAFE"/>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171" name="Line 128"/>
              <p:cNvSpPr>
                <a:spLocks noChangeAspect="1" noChangeShapeType="1"/>
              </p:cNvSpPr>
              <p:nvPr/>
            </p:nvSpPr>
            <p:spPr bwMode="auto">
              <a:xfrm>
                <a:off x="3041" y="3305"/>
                <a:ext cx="124" cy="0"/>
              </a:xfrm>
              <a:prstGeom prst="line">
                <a:avLst/>
              </a:prstGeom>
              <a:noFill/>
              <a:ln w="12700">
                <a:solidFill>
                  <a:srgbClr val="9DBAFE"/>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172" name="AutoShape 129"/>
              <p:cNvSpPr>
                <a:spLocks noChangeAspect="1" noChangeArrowheads="1"/>
              </p:cNvSpPr>
              <p:nvPr/>
            </p:nvSpPr>
            <p:spPr bwMode="auto">
              <a:xfrm rot="5400000">
                <a:off x="2913" y="2768"/>
                <a:ext cx="125" cy="124"/>
              </a:xfrm>
              <a:prstGeom prst="triangle">
                <a:avLst>
                  <a:gd name="adj" fmla="val 49995"/>
                </a:avLst>
              </a:prstGeom>
              <a:solidFill>
                <a:srgbClr val="000000"/>
              </a:solidFill>
              <a:ln w="12700">
                <a:solidFill>
                  <a:srgbClr val="FDA4B5"/>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73" name="AutoShape 130"/>
              <p:cNvSpPr>
                <a:spLocks noChangeAspect="1" noChangeArrowheads="1"/>
              </p:cNvSpPr>
              <p:nvPr/>
            </p:nvSpPr>
            <p:spPr bwMode="auto">
              <a:xfrm rot="5400000">
                <a:off x="2914" y="2926"/>
                <a:ext cx="124" cy="124"/>
              </a:xfrm>
              <a:prstGeom prst="triangle">
                <a:avLst>
                  <a:gd name="adj" fmla="val 49995"/>
                </a:avLst>
              </a:prstGeom>
              <a:solidFill>
                <a:srgbClr val="000000"/>
              </a:solidFill>
              <a:ln w="12700">
                <a:solidFill>
                  <a:srgbClr val="FDA4B5"/>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74" name="AutoShape 131"/>
              <p:cNvSpPr>
                <a:spLocks noChangeAspect="1" noChangeArrowheads="1"/>
              </p:cNvSpPr>
              <p:nvPr/>
            </p:nvSpPr>
            <p:spPr bwMode="auto">
              <a:xfrm rot="5400000">
                <a:off x="2913" y="3085"/>
                <a:ext cx="125" cy="124"/>
              </a:xfrm>
              <a:prstGeom prst="triangle">
                <a:avLst>
                  <a:gd name="adj" fmla="val 49995"/>
                </a:avLst>
              </a:prstGeom>
              <a:solidFill>
                <a:srgbClr val="000000"/>
              </a:solidFill>
              <a:ln w="12700">
                <a:solidFill>
                  <a:srgbClr val="FDA4B5"/>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75" name="AutoShape 132"/>
              <p:cNvSpPr>
                <a:spLocks noChangeAspect="1" noChangeArrowheads="1"/>
              </p:cNvSpPr>
              <p:nvPr/>
            </p:nvSpPr>
            <p:spPr bwMode="auto">
              <a:xfrm rot="5400000">
                <a:off x="2914" y="3243"/>
                <a:ext cx="124" cy="124"/>
              </a:xfrm>
              <a:prstGeom prst="triangle">
                <a:avLst>
                  <a:gd name="adj" fmla="val 49995"/>
                </a:avLst>
              </a:prstGeom>
              <a:solidFill>
                <a:srgbClr val="000000"/>
              </a:solidFill>
              <a:ln w="12700">
                <a:solidFill>
                  <a:srgbClr val="FDA4B5"/>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76" name="Line 133"/>
              <p:cNvSpPr>
                <a:spLocks noChangeAspect="1" noChangeShapeType="1"/>
              </p:cNvSpPr>
              <p:nvPr/>
            </p:nvSpPr>
            <p:spPr bwMode="auto">
              <a:xfrm flipH="1">
                <a:off x="2832" y="2830"/>
                <a:ext cx="82" cy="0"/>
              </a:xfrm>
              <a:prstGeom prst="line">
                <a:avLst/>
              </a:prstGeom>
              <a:noFill/>
              <a:ln w="12700">
                <a:solidFill>
                  <a:srgbClr val="9DBAFE"/>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177" name="Line 134"/>
              <p:cNvSpPr>
                <a:spLocks noChangeAspect="1" noChangeShapeType="1"/>
              </p:cNvSpPr>
              <p:nvPr/>
            </p:nvSpPr>
            <p:spPr bwMode="auto">
              <a:xfrm flipH="1">
                <a:off x="2832" y="2988"/>
                <a:ext cx="82" cy="0"/>
              </a:xfrm>
              <a:prstGeom prst="line">
                <a:avLst/>
              </a:prstGeom>
              <a:noFill/>
              <a:ln w="12700">
                <a:solidFill>
                  <a:srgbClr val="9DBAFE"/>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178" name="Line 135"/>
              <p:cNvSpPr>
                <a:spLocks noChangeAspect="1" noChangeShapeType="1"/>
              </p:cNvSpPr>
              <p:nvPr/>
            </p:nvSpPr>
            <p:spPr bwMode="auto">
              <a:xfrm flipH="1">
                <a:off x="2832" y="3146"/>
                <a:ext cx="82" cy="0"/>
              </a:xfrm>
              <a:prstGeom prst="line">
                <a:avLst/>
              </a:prstGeom>
              <a:noFill/>
              <a:ln w="12700">
                <a:solidFill>
                  <a:srgbClr val="9DBAFE"/>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179" name="Line 136"/>
              <p:cNvSpPr>
                <a:spLocks noChangeAspect="1" noChangeShapeType="1"/>
              </p:cNvSpPr>
              <p:nvPr/>
            </p:nvSpPr>
            <p:spPr bwMode="auto">
              <a:xfrm flipH="1">
                <a:off x="2832" y="3304"/>
                <a:ext cx="82" cy="0"/>
              </a:xfrm>
              <a:prstGeom prst="line">
                <a:avLst/>
              </a:prstGeom>
              <a:noFill/>
              <a:ln w="12700">
                <a:solidFill>
                  <a:srgbClr val="9DBAFE"/>
                </a:solidFill>
                <a:round/>
                <a:headEnd/>
                <a:tailEnd/>
              </a:ln>
            </p:spPr>
            <p:txBody>
              <a:bodyPr wrap="none" anchor="ctr">
                <a:prstTxWarp prst="textNoShape">
                  <a:avLst/>
                </a:prstTxWarp>
              </a:bodyPr>
              <a:lstStyle/>
              <a:p>
                <a:endParaRPr lang="en-US" dirty="0">
                  <a:latin typeface="Arial"/>
                  <a:ea typeface="Arial"/>
                  <a:cs typeface="Arial"/>
                </a:endParaRPr>
              </a:p>
            </p:txBody>
          </p:sp>
        </p:grpSp>
        <p:grpSp>
          <p:nvGrpSpPr>
            <p:cNvPr id="83133" name="Group 137"/>
            <p:cNvGrpSpPr>
              <a:grpSpLocks noChangeAspect="1"/>
            </p:cNvGrpSpPr>
            <p:nvPr/>
          </p:nvGrpSpPr>
          <p:grpSpPr bwMode="auto">
            <a:xfrm>
              <a:off x="2946" y="2850"/>
              <a:ext cx="333" cy="758"/>
              <a:chOff x="2832" y="2609"/>
              <a:chExt cx="333" cy="758"/>
            </a:xfrm>
          </p:grpSpPr>
          <p:sp>
            <p:nvSpPr>
              <p:cNvPr id="83150" name="AutoShape 138"/>
              <p:cNvSpPr>
                <a:spLocks noChangeAspect="1" noChangeArrowheads="1"/>
              </p:cNvSpPr>
              <p:nvPr/>
            </p:nvSpPr>
            <p:spPr bwMode="auto">
              <a:xfrm rot="5400000">
                <a:off x="2914" y="2609"/>
                <a:ext cx="124" cy="124"/>
              </a:xfrm>
              <a:prstGeom prst="triangle">
                <a:avLst>
                  <a:gd name="adj" fmla="val 49995"/>
                </a:avLst>
              </a:prstGeom>
              <a:solidFill>
                <a:srgbClr val="000000"/>
              </a:solidFill>
              <a:ln w="12700">
                <a:solidFill>
                  <a:srgbClr val="FDA4B5"/>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51" name="Line 139"/>
              <p:cNvSpPr>
                <a:spLocks noChangeAspect="1" noChangeShapeType="1"/>
              </p:cNvSpPr>
              <p:nvPr/>
            </p:nvSpPr>
            <p:spPr bwMode="auto">
              <a:xfrm flipH="1">
                <a:off x="2832" y="2671"/>
                <a:ext cx="82" cy="0"/>
              </a:xfrm>
              <a:prstGeom prst="line">
                <a:avLst/>
              </a:prstGeom>
              <a:noFill/>
              <a:ln w="12700">
                <a:solidFill>
                  <a:srgbClr val="9DBAFE"/>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152" name="Line 140"/>
              <p:cNvSpPr>
                <a:spLocks noChangeAspect="1" noChangeShapeType="1"/>
              </p:cNvSpPr>
              <p:nvPr/>
            </p:nvSpPr>
            <p:spPr bwMode="auto">
              <a:xfrm>
                <a:off x="3041" y="2671"/>
                <a:ext cx="124" cy="0"/>
              </a:xfrm>
              <a:prstGeom prst="line">
                <a:avLst/>
              </a:prstGeom>
              <a:noFill/>
              <a:ln w="12700">
                <a:solidFill>
                  <a:srgbClr val="9DBAFE"/>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153" name="Line 141"/>
              <p:cNvSpPr>
                <a:spLocks noChangeAspect="1" noChangeShapeType="1"/>
              </p:cNvSpPr>
              <p:nvPr/>
            </p:nvSpPr>
            <p:spPr bwMode="auto">
              <a:xfrm>
                <a:off x="3041" y="2829"/>
                <a:ext cx="124" cy="0"/>
              </a:xfrm>
              <a:prstGeom prst="line">
                <a:avLst/>
              </a:prstGeom>
              <a:noFill/>
              <a:ln w="12700">
                <a:solidFill>
                  <a:srgbClr val="9DBAFE"/>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154" name="Line 142"/>
              <p:cNvSpPr>
                <a:spLocks noChangeAspect="1" noChangeShapeType="1"/>
              </p:cNvSpPr>
              <p:nvPr/>
            </p:nvSpPr>
            <p:spPr bwMode="auto">
              <a:xfrm>
                <a:off x="3041" y="2988"/>
                <a:ext cx="124" cy="0"/>
              </a:xfrm>
              <a:prstGeom prst="line">
                <a:avLst/>
              </a:prstGeom>
              <a:noFill/>
              <a:ln w="12700">
                <a:solidFill>
                  <a:srgbClr val="9DBAFE"/>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155" name="Line 143"/>
              <p:cNvSpPr>
                <a:spLocks noChangeAspect="1" noChangeShapeType="1"/>
              </p:cNvSpPr>
              <p:nvPr/>
            </p:nvSpPr>
            <p:spPr bwMode="auto">
              <a:xfrm>
                <a:off x="3041" y="3146"/>
                <a:ext cx="124" cy="0"/>
              </a:xfrm>
              <a:prstGeom prst="line">
                <a:avLst/>
              </a:prstGeom>
              <a:noFill/>
              <a:ln w="12700">
                <a:solidFill>
                  <a:srgbClr val="9DBAFE"/>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156" name="Line 144"/>
              <p:cNvSpPr>
                <a:spLocks noChangeAspect="1" noChangeShapeType="1"/>
              </p:cNvSpPr>
              <p:nvPr/>
            </p:nvSpPr>
            <p:spPr bwMode="auto">
              <a:xfrm>
                <a:off x="3041" y="3305"/>
                <a:ext cx="124" cy="0"/>
              </a:xfrm>
              <a:prstGeom prst="line">
                <a:avLst/>
              </a:prstGeom>
              <a:noFill/>
              <a:ln w="12700">
                <a:solidFill>
                  <a:srgbClr val="9DBAFE"/>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157" name="AutoShape 145"/>
              <p:cNvSpPr>
                <a:spLocks noChangeAspect="1" noChangeArrowheads="1"/>
              </p:cNvSpPr>
              <p:nvPr/>
            </p:nvSpPr>
            <p:spPr bwMode="auto">
              <a:xfrm rot="5400000">
                <a:off x="2913" y="2768"/>
                <a:ext cx="125" cy="124"/>
              </a:xfrm>
              <a:prstGeom prst="triangle">
                <a:avLst>
                  <a:gd name="adj" fmla="val 49995"/>
                </a:avLst>
              </a:prstGeom>
              <a:solidFill>
                <a:srgbClr val="000000"/>
              </a:solidFill>
              <a:ln w="12700">
                <a:solidFill>
                  <a:srgbClr val="FDA4B5"/>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58" name="AutoShape 146"/>
              <p:cNvSpPr>
                <a:spLocks noChangeAspect="1" noChangeArrowheads="1"/>
              </p:cNvSpPr>
              <p:nvPr/>
            </p:nvSpPr>
            <p:spPr bwMode="auto">
              <a:xfrm rot="5400000">
                <a:off x="2914" y="2926"/>
                <a:ext cx="124" cy="124"/>
              </a:xfrm>
              <a:prstGeom prst="triangle">
                <a:avLst>
                  <a:gd name="adj" fmla="val 49995"/>
                </a:avLst>
              </a:prstGeom>
              <a:solidFill>
                <a:srgbClr val="000000"/>
              </a:solidFill>
              <a:ln w="12700">
                <a:solidFill>
                  <a:srgbClr val="FDA4B5"/>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59" name="AutoShape 147"/>
              <p:cNvSpPr>
                <a:spLocks noChangeAspect="1" noChangeArrowheads="1"/>
              </p:cNvSpPr>
              <p:nvPr/>
            </p:nvSpPr>
            <p:spPr bwMode="auto">
              <a:xfrm rot="5400000">
                <a:off x="2913" y="3085"/>
                <a:ext cx="125" cy="124"/>
              </a:xfrm>
              <a:prstGeom prst="triangle">
                <a:avLst>
                  <a:gd name="adj" fmla="val 49995"/>
                </a:avLst>
              </a:prstGeom>
              <a:solidFill>
                <a:srgbClr val="000000"/>
              </a:solidFill>
              <a:ln w="12700">
                <a:solidFill>
                  <a:srgbClr val="FDA4B5"/>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60" name="AutoShape 148"/>
              <p:cNvSpPr>
                <a:spLocks noChangeAspect="1" noChangeArrowheads="1"/>
              </p:cNvSpPr>
              <p:nvPr/>
            </p:nvSpPr>
            <p:spPr bwMode="auto">
              <a:xfrm rot="5400000">
                <a:off x="2914" y="3243"/>
                <a:ext cx="124" cy="124"/>
              </a:xfrm>
              <a:prstGeom prst="triangle">
                <a:avLst>
                  <a:gd name="adj" fmla="val 49995"/>
                </a:avLst>
              </a:prstGeom>
              <a:solidFill>
                <a:srgbClr val="000000"/>
              </a:solidFill>
              <a:ln w="12700">
                <a:solidFill>
                  <a:srgbClr val="FDA4B5"/>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61" name="Line 149"/>
              <p:cNvSpPr>
                <a:spLocks noChangeAspect="1" noChangeShapeType="1"/>
              </p:cNvSpPr>
              <p:nvPr/>
            </p:nvSpPr>
            <p:spPr bwMode="auto">
              <a:xfrm flipH="1">
                <a:off x="2832" y="2830"/>
                <a:ext cx="82" cy="0"/>
              </a:xfrm>
              <a:prstGeom prst="line">
                <a:avLst/>
              </a:prstGeom>
              <a:noFill/>
              <a:ln w="12700">
                <a:solidFill>
                  <a:srgbClr val="9DBAFE"/>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162" name="Line 150"/>
              <p:cNvSpPr>
                <a:spLocks noChangeAspect="1" noChangeShapeType="1"/>
              </p:cNvSpPr>
              <p:nvPr/>
            </p:nvSpPr>
            <p:spPr bwMode="auto">
              <a:xfrm flipH="1">
                <a:off x="2832" y="2988"/>
                <a:ext cx="82" cy="0"/>
              </a:xfrm>
              <a:prstGeom prst="line">
                <a:avLst/>
              </a:prstGeom>
              <a:noFill/>
              <a:ln w="12700">
                <a:solidFill>
                  <a:srgbClr val="9DBAFE"/>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163" name="Line 151"/>
              <p:cNvSpPr>
                <a:spLocks noChangeAspect="1" noChangeShapeType="1"/>
              </p:cNvSpPr>
              <p:nvPr/>
            </p:nvSpPr>
            <p:spPr bwMode="auto">
              <a:xfrm flipH="1">
                <a:off x="2832" y="3146"/>
                <a:ext cx="82" cy="0"/>
              </a:xfrm>
              <a:prstGeom prst="line">
                <a:avLst/>
              </a:prstGeom>
              <a:noFill/>
              <a:ln w="12700">
                <a:solidFill>
                  <a:srgbClr val="9DBAFE"/>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164" name="Line 152"/>
              <p:cNvSpPr>
                <a:spLocks noChangeAspect="1" noChangeShapeType="1"/>
              </p:cNvSpPr>
              <p:nvPr/>
            </p:nvSpPr>
            <p:spPr bwMode="auto">
              <a:xfrm flipH="1">
                <a:off x="2832" y="3304"/>
                <a:ext cx="82" cy="0"/>
              </a:xfrm>
              <a:prstGeom prst="line">
                <a:avLst/>
              </a:prstGeom>
              <a:noFill/>
              <a:ln w="12700">
                <a:solidFill>
                  <a:srgbClr val="9DBAFE"/>
                </a:solidFill>
                <a:round/>
                <a:headEnd/>
                <a:tailEnd/>
              </a:ln>
            </p:spPr>
            <p:txBody>
              <a:bodyPr wrap="none" anchor="ctr">
                <a:prstTxWarp prst="textNoShape">
                  <a:avLst/>
                </a:prstTxWarp>
              </a:bodyPr>
              <a:lstStyle/>
              <a:p>
                <a:endParaRPr lang="en-US" dirty="0">
                  <a:latin typeface="Arial"/>
                  <a:ea typeface="Arial"/>
                  <a:cs typeface="Arial"/>
                </a:endParaRPr>
              </a:p>
            </p:txBody>
          </p:sp>
        </p:grpSp>
        <p:grpSp>
          <p:nvGrpSpPr>
            <p:cNvPr id="83134" name="Group 153"/>
            <p:cNvGrpSpPr>
              <a:grpSpLocks noChangeAspect="1"/>
            </p:cNvGrpSpPr>
            <p:nvPr/>
          </p:nvGrpSpPr>
          <p:grpSpPr bwMode="auto">
            <a:xfrm>
              <a:off x="2865" y="2928"/>
              <a:ext cx="333" cy="758"/>
              <a:chOff x="2403" y="2926"/>
              <a:chExt cx="333" cy="758"/>
            </a:xfrm>
          </p:grpSpPr>
          <p:sp>
            <p:nvSpPr>
              <p:cNvPr id="83135" name="AutoShape 154"/>
              <p:cNvSpPr>
                <a:spLocks noChangeAspect="1" noChangeArrowheads="1"/>
              </p:cNvSpPr>
              <p:nvPr/>
            </p:nvSpPr>
            <p:spPr bwMode="auto">
              <a:xfrm rot="5400000">
                <a:off x="2485" y="2926"/>
                <a:ext cx="124" cy="124"/>
              </a:xfrm>
              <a:prstGeom prst="triangle">
                <a:avLst>
                  <a:gd name="adj" fmla="val 49995"/>
                </a:avLst>
              </a:prstGeom>
              <a:solidFill>
                <a:srgbClr val="000000"/>
              </a:solidFill>
              <a:ln w="12700">
                <a:solidFill>
                  <a:srgbClr val="CCCCFF"/>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36" name="Line 155"/>
              <p:cNvSpPr>
                <a:spLocks noChangeAspect="1" noChangeShapeType="1"/>
              </p:cNvSpPr>
              <p:nvPr/>
            </p:nvSpPr>
            <p:spPr bwMode="auto">
              <a:xfrm flipH="1">
                <a:off x="2403" y="2988"/>
                <a:ext cx="82" cy="0"/>
              </a:xfrm>
              <a:prstGeom prst="line">
                <a:avLst/>
              </a:prstGeom>
              <a:noFill/>
              <a:ln w="12700">
                <a:solidFill>
                  <a:srgbClr val="500093"/>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137" name="AutoShape 156"/>
              <p:cNvSpPr>
                <a:spLocks noChangeAspect="1" noChangeArrowheads="1"/>
              </p:cNvSpPr>
              <p:nvPr/>
            </p:nvSpPr>
            <p:spPr bwMode="auto">
              <a:xfrm rot="5400000">
                <a:off x="2484" y="3085"/>
                <a:ext cx="125" cy="124"/>
              </a:xfrm>
              <a:prstGeom prst="triangle">
                <a:avLst>
                  <a:gd name="adj" fmla="val 49995"/>
                </a:avLst>
              </a:prstGeom>
              <a:solidFill>
                <a:srgbClr val="000000"/>
              </a:solidFill>
              <a:ln w="12700">
                <a:solidFill>
                  <a:srgbClr val="CCCCFF"/>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38" name="Line 157"/>
              <p:cNvSpPr>
                <a:spLocks noChangeAspect="1" noChangeShapeType="1"/>
              </p:cNvSpPr>
              <p:nvPr/>
            </p:nvSpPr>
            <p:spPr bwMode="auto">
              <a:xfrm flipH="1">
                <a:off x="2403" y="3146"/>
                <a:ext cx="82" cy="0"/>
              </a:xfrm>
              <a:prstGeom prst="line">
                <a:avLst/>
              </a:prstGeom>
              <a:noFill/>
              <a:ln w="12700">
                <a:solidFill>
                  <a:srgbClr val="500093"/>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139" name="AutoShape 158"/>
              <p:cNvSpPr>
                <a:spLocks noChangeAspect="1" noChangeArrowheads="1"/>
              </p:cNvSpPr>
              <p:nvPr/>
            </p:nvSpPr>
            <p:spPr bwMode="auto">
              <a:xfrm rot="5400000">
                <a:off x="2485" y="3243"/>
                <a:ext cx="124" cy="124"/>
              </a:xfrm>
              <a:prstGeom prst="triangle">
                <a:avLst>
                  <a:gd name="adj" fmla="val 49995"/>
                </a:avLst>
              </a:prstGeom>
              <a:solidFill>
                <a:srgbClr val="000000"/>
              </a:solidFill>
              <a:ln w="12700">
                <a:solidFill>
                  <a:srgbClr val="CCCCFF"/>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40" name="Line 159"/>
              <p:cNvSpPr>
                <a:spLocks noChangeAspect="1" noChangeShapeType="1"/>
              </p:cNvSpPr>
              <p:nvPr/>
            </p:nvSpPr>
            <p:spPr bwMode="auto">
              <a:xfrm flipH="1">
                <a:off x="2403" y="3305"/>
                <a:ext cx="82" cy="0"/>
              </a:xfrm>
              <a:prstGeom prst="line">
                <a:avLst/>
              </a:prstGeom>
              <a:noFill/>
              <a:ln w="12700">
                <a:solidFill>
                  <a:srgbClr val="500093"/>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141" name="AutoShape 160"/>
              <p:cNvSpPr>
                <a:spLocks noChangeAspect="1" noChangeArrowheads="1"/>
              </p:cNvSpPr>
              <p:nvPr/>
            </p:nvSpPr>
            <p:spPr bwMode="auto">
              <a:xfrm rot="5400000">
                <a:off x="2485" y="3402"/>
                <a:ext cx="124" cy="124"/>
              </a:xfrm>
              <a:prstGeom prst="triangle">
                <a:avLst>
                  <a:gd name="adj" fmla="val 49995"/>
                </a:avLst>
              </a:prstGeom>
              <a:solidFill>
                <a:srgbClr val="000000"/>
              </a:solidFill>
              <a:ln w="12700">
                <a:solidFill>
                  <a:srgbClr val="CCCCFF"/>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42" name="Line 161"/>
              <p:cNvSpPr>
                <a:spLocks noChangeAspect="1" noChangeShapeType="1"/>
              </p:cNvSpPr>
              <p:nvPr/>
            </p:nvSpPr>
            <p:spPr bwMode="auto">
              <a:xfrm flipH="1">
                <a:off x="2403" y="3464"/>
                <a:ext cx="82" cy="0"/>
              </a:xfrm>
              <a:prstGeom prst="line">
                <a:avLst/>
              </a:prstGeom>
              <a:noFill/>
              <a:ln w="12700">
                <a:solidFill>
                  <a:srgbClr val="500093"/>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143" name="AutoShape 162"/>
              <p:cNvSpPr>
                <a:spLocks noChangeAspect="1" noChangeArrowheads="1"/>
              </p:cNvSpPr>
              <p:nvPr/>
            </p:nvSpPr>
            <p:spPr bwMode="auto">
              <a:xfrm rot="5400000">
                <a:off x="2485" y="3560"/>
                <a:ext cx="124" cy="124"/>
              </a:xfrm>
              <a:prstGeom prst="triangle">
                <a:avLst>
                  <a:gd name="adj" fmla="val 49995"/>
                </a:avLst>
              </a:prstGeom>
              <a:solidFill>
                <a:srgbClr val="000000"/>
              </a:solidFill>
              <a:ln w="12700">
                <a:solidFill>
                  <a:srgbClr val="CCCCFF"/>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44" name="Line 163"/>
              <p:cNvSpPr>
                <a:spLocks noChangeAspect="1" noChangeShapeType="1"/>
              </p:cNvSpPr>
              <p:nvPr/>
            </p:nvSpPr>
            <p:spPr bwMode="auto">
              <a:xfrm flipH="1">
                <a:off x="2403" y="3622"/>
                <a:ext cx="82" cy="0"/>
              </a:xfrm>
              <a:prstGeom prst="line">
                <a:avLst/>
              </a:prstGeom>
              <a:noFill/>
              <a:ln w="12700">
                <a:solidFill>
                  <a:srgbClr val="500093"/>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145" name="Line 164"/>
              <p:cNvSpPr>
                <a:spLocks noChangeAspect="1" noChangeShapeType="1"/>
              </p:cNvSpPr>
              <p:nvPr/>
            </p:nvSpPr>
            <p:spPr bwMode="auto">
              <a:xfrm>
                <a:off x="2612" y="3622"/>
                <a:ext cx="124" cy="0"/>
              </a:xfrm>
              <a:prstGeom prst="line">
                <a:avLst/>
              </a:prstGeom>
              <a:noFill/>
              <a:ln w="12700">
                <a:solidFill>
                  <a:srgbClr val="500093"/>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146" name="Line 165"/>
              <p:cNvSpPr>
                <a:spLocks noChangeAspect="1" noChangeShapeType="1"/>
              </p:cNvSpPr>
              <p:nvPr/>
            </p:nvSpPr>
            <p:spPr bwMode="auto">
              <a:xfrm>
                <a:off x="2612" y="3466"/>
                <a:ext cx="124" cy="0"/>
              </a:xfrm>
              <a:prstGeom prst="line">
                <a:avLst/>
              </a:prstGeom>
              <a:noFill/>
              <a:ln w="12700">
                <a:solidFill>
                  <a:srgbClr val="500093"/>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147" name="Line 166"/>
              <p:cNvSpPr>
                <a:spLocks noChangeAspect="1" noChangeShapeType="1"/>
              </p:cNvSpPr>
              <p:nvPr/>
            </p:nvSpPr>
            <p:spPr bwMode="auto">
              <a:xfrm>
                <a:off x="2612" y="3306"/>
                <a:ext cx="124" cy="0"/>
              </a:xfrm>
              <a:prstGeom prst="line">
                <a:avLst/>
              </a:prstGeom>
              <a:noFill/>
              <a:ln w="12700">
                <a:solidFill>
                  <a:srgbClr val="500093"/>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148" name="Line 167"/>
              <p:cNvSpPr>
                <a:spLocks noChangeAspect="1" noChangeShapeType="1"/>
              </p:cNvSpPr>
              <p:nvPr/>
            </p:nvSpPr>
            <p:spPr bwMode="auto">
              <a:xfrm>
                <a:off x="2612" y="3148"/>
                <a:ext cx="124" cy="0"/>
              </a:xfrm>
              <a:prstGeom prst="line">
                <a:avLst/>
              </a:prstGeom>
              <a:noFill/>
              <a:ln w="12700">
                <a:solidFill>
                  <a:srgbClr val="500093"/>
                </a:solidFill>
                <a:round/>
                <a:headEnd/>
                <a:tailEnd/>
              </a:ln>
            </p:spPr>
            <p:txBody>
              <a:bodyPr wrap="none" anchor="ctr">
                <a:prstTxWarp prst="textNoShape">
                  <a:avLst/>
                </a:prstTxWarp>
              </a:bodyPr>
              <a:lstStyle/>
              <a:p>
                <a:endParaRPr lang="en-US" dirty="0">
                  <a:latin typeface="Arial"/>
                  <a:ea typeface="Arial"/>
                  <a:cs typeface="Arial"/>
                </a:endParaRPr>
              </a:p>
            </p:txBody>
          </p:sp>
          <p:sp>
            <p:nvSpPr>
              <p:cNvPr id="83149" name="Line 168"/>
              <p:cNvSpPr>
                <a:spLocks noChangeAspect="1" noChangeShapeType="1"/>
              </p:cNvSpPr>
              <p:nvPr/>
            </p:nvSpPr>
            <p:spPr bwMode="auto">
              <a:xfrm>
                <a:off x="2612" y="2990"/>
                <a:ext cx="124" cy="0"/>
              </a:xfrm>
              <a:prstGeom prst="line">
                <a:avLst/>
              </a:prstGeom>
              <a:noFill/>
              <a:ln w="12700">
                <a:solidFill>
                  <a:srgbClr val="500093"/>
                </a:solidFill>
                <a:round/>
                <a:headEnd/>
                <a:tailEnd/>
              </a:ln>
            </p:spPr>
            <p:txBody>
              <a:bodyPr wrap="none" anchor="ctr">
                <a:prstTxWarp prst="textNoShape">
                  <a:avLst/>
                </a:prstTxWarp>
              </a:bodyPr>
              <a:lstStyle/>
              <a:p>
                <a:endParaRPr lang="en-US" dirty="0">
                  <a:latin typeface="Arial"/>
                  <a:ea typeface="Arial"/>
                  <a:cs typeface="Arial"/>
                </a:endParaRPr>
              </a:p>
            </p:txBody>
          </p:sp>
        </p:grpSp>
      </p:grpSp>
      <p:grpSp>
        <p:nvGrpSpPr>
          <p:cNvPr id="83033" name="Group 169"/>
          <p:cNvGrpSpPr>
            <a:grpSpLocks noChangeAspect="1"/>
          </p:cNvGrpSpPr>
          <p:nvPr/>
        </p:nvGrpSpPr>
        <p:grpSpPr bwMode="auto">
          <a:xfrm>
            <a:off x="1387476" y="1990727"/>
            <a:ext cx="242888" cy="479425"/>
            <a:chOff x="3202" y="2609"/>
            <a:chExt cx="710" cy="1075"/>
          </a:xfrm>
        </p:grpSpPr>
        <p:grpSp>
          <p:nvGrpSpPr>
            <p:cNvPr id="83074" name="Group 170"/>
            <p:cNvGrpSpPr>
              <a:grpSpLocks noChangeAspect="1"/>
            </p:cNvGrpSpPr>
            <p:nvPr/>
          </p:nvGrpSpPr>
          <p:grpSpPr bwMode="auto">
            <a:xfrm>
              <a:off x="3518" y="2609"/>
              <a:ext cx="394" cy="758"/>
              <a:chOff x="2578" y="2609"/>
              <a:chExt cx="394" cy="758"/>
            </a:xfrm>
          </p:grpSpPr>
          <p:sp>
            <p:nvSpPr>
              <p:cNvPr id="83120" name="Rectangle 171"/>
              <p:cNvSpPr>
                <a:spLocks noChangeAspect="1" noChangeArrowheads="1"/>
              </p:cNvSpPr>
              <p:nvPr/>
            </p:nvSpPr>
            <p:spPr bwMode="auto">
              <a:xfrm>
                <a:off x="2578" y="2609"/>
                <a:ext cx="267" cy="124"/>
              </a:xfrm>
              <a:prstGeom prst="rect">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21" name="AutoShape 172"/>
              <p:cNvSpPr>
                <a:spLocks noChangeAspect="1" noChangeArrowheads="1"/>
              </p:cNvSpPr>
              <p:nvPr/>
            </p:nvSpPr>
            <p:spPr bwMode="auto">
              <a:xfrm>
                <a:off x="2848" y="2640"/>
                <a:ext cx="124" cy="61"/>
              </a:xfrm>
              <a:prstGeom prst="rightArrow">
                <a:avLst>
                  <a:gd name="adj1" fmla="val 50000"/>
                  <a:gd name="adj2" fmla="val 101649"/>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22" name="Rectangle 173"/>
              <p:cNvSpPr>
                <a:spLocks noChangeAspect="1" noChangeArrowheads="1"/>
              </p:cNvSpPr>
              <p:nvPr/>
            </p:nvSpPr>
            <p:spPr bwMode="auto">
              <a:xfrm>
                <a:off x="2578" y="2767"/>
                <a:ext cx="267" cy="125"/>
              </a:xfrm>
              <a:prstGeom prst="rect">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23" name="AutoShape 174"/>
              <p:cNvSpPr>
                <a:spLocks noChangeAspect="1" noChangeArrowheads="1"/>
              </p:cNvSpPr>
              <p:nvPr/>
            </p:nvSpPr>
            <p:spPr bwMode="auto">
              <a:xfrm>
                <a:off x="2848" y="2799"/>
                <a:ext cx="124" cy="61"/>
              </a:xfrm>
              <a:prstGeom prst="rightArrow">
                <a:avLst>
                  <a:gd name="adj1" fmla="val 50000"/>
                  <a:gd name="adj2" fmla="val 101649"/>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24" name="Rectangle 175"/>
              <p:cNvSpPr>
                <a:spLocks noChangeAspect="1" noChangeArrowheads="1"/>
              </p:cNvSpPr>
              <p:nvPr/>
            </p:nvSpPr>
            <p:spPr bwMode="auto">
              <a:xfrm>
                <a:off x="2578" y="2926"/>
                <a:ext cx="267" cy="124"/>
              </a:xfrm>
              <a:prstGeom prst="rect">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25" name="AutoShape 176"/>
              <p:cNvSpPr>
                <a:spLocks noChangeAspect="1" noChangeArrowheads="1"/>
              </p:cNvSpPr>
              <p:nvPr/>
            </p:nvSpPr>
            <p:spPr bwMode="auto">
              <a:xfrm>
                <a:off x="2848" y="2957"/>
                <a:ext cx="124" cy="61"/>
              </a:xfrm>
              <a:prstGeom prst="rightArrow">
                <a:avLst>
                  <a:gd name="adj1" fmla="val 50000"/>
                  <a:gd name="adj2" fmla="val 101649"/>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26" name="Rectangle 177"/>
              <p:cNvSpPr>
                <a:spLocks noChangeAspect="1" noChangeArrowheads="1"/>
              </p:cNvSpPr>
              <p:nvPr/>
            </p:nvSpPr>
            <p:spPr bwMode="auto">
              <a:xfrm>
                <a:off x="2578" y="3084"/>
                <a:ext cx="267" cy="125"/>
              </a:xfrm>
              <a:prstGeom prst="rect">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27" name="AutoShape 178"/>
              <p:cNvSpPr>
                <a:spLocks noChangeAspect="1" noChangeArrowheads="1"/>
              </p:cNvSpPr>
              <p:nvPr/>
            </p:nvSpPr>
            <p:spPr bwMode="auto">
              <a:xfrm>
                <a:off x="2848" y="3116"/>
                <a:ext cx="124" cy="61"/>
              </a:xfrm>
              <a:prstGeom prst="rightArrow">
                <a:avLst>
                  <a:gd name="adj1" fmla="val 50000"/>
                  <a:gd name="adj2" fmla="val 101649"/>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28" name="Rectangle 179"/>
              <p:cNvSpPr>
                <a:spLocks noChangeAspect="1" noChangeArrowheads="1"/>
              </p:cNvSpPr>
              <p:nvPr/>
            </p:nvSpPr>
            <p:spPr bwMode="auto">
              <a:xfrm>
                <a:off x="2578" y="3243"/>
                <a:ext cx="267" cy="124"/>
              </a:xfrm>
              <a:prstGeom prst="rect">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29" name="AutoShape 180"/>
              <p:cNvSpPr>
                <a:spLocks noChangeAspect="1" noChangeArrowheads="1"/>
              </p:cNvSpPr>
              <p:nvPr/>
            </p:nvSpPr>
            <p:spPr bwMode="auto">
              <a:xfrm>
                <a:off x="2848" y="3274"/>
                <a:ext cx="124" cy="61"/>
              </a:xfrm>
              <a:prstGeom prst="rightArrow">
                <a:avLst>
                  <a:gd name="adj1" fmla="val 50000"/>
                  <a:gd name="adj2" fmla="val 101649"/>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grpSp>
        <p:grpSp>
          <p:nvGrpSpPr>
            <p:cNvPr id="83075" name="Group 181"/>
            <p:cNvGrpSpPr>
              <a:grpSpLocks noChangeAspect="1"/>
            </p:cNvGrpSpPr>
            <p:nvPr/>
          </p:nvGrpSpPr>
          <p:grpSpPr bwMode="auto">
            <a:xfrm>
              <a:off x="3438" y="2688"/>
              <a:ext cx="394" cy="759"/>
              <a:chOff x="2499" y="2688"/>
              <a:chExt cx="394" cy="759"/>
            </a:xfrm>
          </p:grpSpPr>
          <p:sp>
            <p:nvSpPr>
              <p:cNvPr id="83110" name="Rectangle 182"/>
              <p:cNvSpPr>
                <a:spLocks noChangeAspect="1" noChangeArrowheads="1"/>
              </p:cNvSpPr>
              <p:nvPr/>
            </p:nvSpPr>
            <p:spPr bwMode="auto">
              <a:xfrm>
                <a:off x="2499" y="2688"/>
                <a:ext cx="267" cy="124"/>
              </a:xfrm>
              <a:prstGeom prst="rect">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11" name="AutoShape 183"/>
              <p:cNvSpPr>
                <a:spLocks noChangeAspect="1" noChangeArrowheads="1"/>
              </p:cNvSpPr>
              <p:nvPr/>
            </p:nvSpPr>
            <p:spPr bwMode="auto">
              <a:xfrm>
                <a:off x="2769" y="2719"/>
                <a:ext cx="124" cy="61"/>
              </a:xfrm>
              <a:prstGeom prst="rightArrow">
                <a:avLst>
                  <a:gd name="adj1" fmla="val 50000"/>
                  <a:gd name="adj2" fmla="val 101649"/>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12" name="Rectangle 184"/>
              <p:cNvSpPr>
                <a:spLocks noChangeAspect="1" noChangeArrowheads="1"/>
              </p:cNvSpPr>
              <p:nvPr/>
            </p:nvSpPr>
            <p:spPr bwMode="auto">
              <a:xfrm>
                <a:off x="2499" y="2847"/>
                <a:ext cx="267" cy="124"/>
              </a:xfrm>
              <a:prstGeom prst="rect">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13" name="AutoShape 185"/>
              <p:cNvSpPr>
                <a:spLocks noChangeAspect="1" noChangeArrowheads="1"/>
              </p:cNvSpPr>
              <p:nvPr/>
            </p:nvSpPr>
            <p:spPr bwMode="auto">
              <a:xfrm>
                <a:off x="2769" y="2878"/>
                <a:ext cx="124" cy="61"/>
              </a:xfrm>
              <a:prstGeom prst="rightArrow">
                <a:avLst>
                  <a:gd name="adj1" fmla="val 50000"/>
                  <a:gd name="adj2" fmla="val 101649"/>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14" name="Rectangle 186"/>
              <p:cNvSpPr>
                <a:spLocks noChangeAspect="1" noChangeArrowheads="1"/>
              </p:cNvSpPr>
              <p:nvPr/>
            </p:nvSpPr>
            <p:spPr bwMode="auto">
              <a:xfrm>
                <a:off x="2499" y="3005"/>
                <a:ext cx="267" cy="125"/>
              </a:xfrm>
              <a:prstGeom prst="rect">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15" name="AutoShape 187"/>
              <p:cNvSpPr>
                <a:spLocks noChangeAspect="1" noChangeArrowheads="1"/>
              </p:cNvSpPr>
              <p:nvPr/>
            </p:nvSpPr>
            <p:spPr bwMode="auto">
              <a:xfrm>
                <a:off x="2769" y="3037"/>
                <a:ext cx="124" cy="61"/>
              </a:xfrm>
              <a:prstGeom prst="rightArrow">
                <a:avLst>
                  <a:gd name="adj1" fmla="val 50000"/>
                  <a:gd name="adj2" fmla="val 101649"/>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16" name="Rectangle 188"/>
              <p:cNvSpPr>
                <a:spLocks noChangeAspect="1" noChangeArrowheads="1"/>
              </p:cNvSpPr>
              <p:nvPr/>
            </p:nvSpPr>
            <p:spPr bwMode="auto">
              <a:xfrm>
                <a:off x="2499" y="3164"/>
                <a:ext cx="267" cy="124"/>
              </a:xfrm>
              <a:prstGeom prst="rect">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17" name="AutoShape 189"/>
              <p:cNvSpPr>
                <a:spLocks noChangeAspect="1" noChangeArrowheads="1"/>
              </p:cNvSpPr>
              <p:nvPr/>
            </p:nvSpPr>
            <p:spPr bwMode="auto">
              <a:xfrm>
                <a:off x="2769" y="3195"/>
                <a:ext cx="124" cy="61"/>
              </a:xfrm>
              <a:prstGeom prst="rightArrow">
                <a:avLst>
                  <a:gd name="adj1" fmla="val 50000"/>
                  <a:gd name="adj2" fmla="val 101649"/>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18" name="Rectangle 190"/>
              <p:cNvSpPr>
                <a:spLocks noChangeAspect="1" noChangeArrowheads="1"/>
              </p:cNvSpPr>
              <p:nvPr/>
            </p:nvSpPr>
            <p:spPr bwMode="auto">
              <a:xfrm>
                <a:off x="2499" y="3323"/>
                <a:ext cx="267" cy="124"/>
              </a:xfrm>
              <a:prstGeom prst="rect">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19" name="AutoShape 191"/>
              <p:cNvSpPr>
                <a:spLocks noChangeAspect="1" noChangeArrowheads="1"/>
              </p:cNvSpPr>
              <p:nvPr/>
            </p:nvSpPr>
            <p:spPr bwMode="auto">
              <a:xfrm>
                <a:off x="2769" y="3354"/>
                <a:ext cx="124" cy="61"/>
              </a:xfrm>
              <a:prstGeom prst="rightArrow">
                <a:avLst>
                  <a:gd name="adj1" fmla="val 50000"/>
                  <a:gd name="adj2" fmla="val 101649"/>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grpSp>
        <p:grpSp>
          <p:nvGrpSpPr>
            <p:cNvPr id="83076" name="Group 192"/>
            <p:cNvGrpSpPr>
              <a:grpSpLocks noChangeAspect="1"/>
            </p:cNvGrpSpPr>
            <p:nvPr/>
          </p:nvGrpSpPr>
          <p:grpSpPr bwMode="auto">
            <a:xfrm>
              <a:off x="3358" y="2767"/>
              <a:ext cx="394" cy="759"/>
              <a:chOff x="2419" y="2767"/>
              <a:chExt cx="394" cy="759"/>
            </a:xfrm>
          </p:grpSpPr>
          <p:sp>
            <p:nvSpPr>
              <p:cNvPr id="83100" name="Rectangle 193"/>
              <p:cNvSpPr>
                <a:spLocks noChangeAspect="1" noChangeArrowheads="1"/>
              </p:cNvSpPr>
              <p:nvPr/>
            </p:nvSpPr>
            <p:spPr bwMode="auto">
              <a:xfrm>
                <a:off x="2419" y="2767"/>
                <a:ext cx="267" cy="124"/>
              </a:xfrm>
              <a:prstGeom prst="rect">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01" name="AutoShape 194"/>
              <p:cNvSpPr>
                <a:spLocks noChangeAspect="1" noChangeArrowheads="1"/>
              </p:cNvSpPr>
              <p:nvPr/>
            </p:nvSpPr>
            <p:spPr bwMode="auto">
              <a:xfrm>
                <a:off x="2689" y="2798"/>
                <a:ext cx="124" cy="61"/>
              </a:xfrm>
              <a:prstGeom prst="rightArrow">
                <a:avLst>
                  <a:gd name="adj1" fmla="val 50000"/>
                  <a:gd name="adj2" fmla="val 101649"/>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02" name="Rectangle 195"/>
              <p:cNvSpPr>
                <a:spLocks noChangeAspect="1" noChangeArrowheads="1"/>
              </p:cNvSpPr>
              <p:nvPr/>
            </p:nvSpPr>
            <p:spPr bwMode="auto">
              <a:xfrm>
                <a:off x="2419" y="2926"/>
                <a:ext cx="267" cy="124"/>
              </a:xfrm>
              <a:prstGeom prst="rect">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03" name="AutoShape 196"/>
              <p:cNvSpPr>
                <a:spLocks noChangeAspect="1" noChangeArrowheads="1"/>
              </p:cNvSpPr>
              <p:nvPr/>
            </p:nvSpPr>
            <p:spPr bwMode="auto">
              <a:xfrm>
                <a:off x="2689" y="2957"/>
                <a:ext cx="124" cy="61"/>
              </a:xfrm>
              <a:prstGeom prst="rightArrow">
                <a:avLst>
                  <a:gd name="adj1" fmla="val 50000"/>
                  <a:gd name="adj2" fmla="val 101649"/>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04" name="Rectangle 197"/>
              <p:cNvSpPr>
                <a:spLocks noChangeAspect="1" noChangeArrowheads="1"/>
              </p:cNvSpPr>
              <p:nvPr/>
            </p:nvSpPr>
            <p:spPr bwMode="auto">
              <a:xfrm>
                <a:off x="2419" y="3084"/>
                <a:ext cx="267" cy="125"/>
              </a:xfrm>
              <a:prstGeom prst="rect">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05" name="AutoShape 198"/>
              <p:cNvSpPr>
                <a:spLocks noChangeAspect="1" noChangeArrowheads="1"/>
              </p:cNvSpPr>
              <p:nvPr/>
            </p:nvSpPr>
            <p:spPr bwMode="auto">
              <a:xfrm>
                <a:off x="2689" y="3116"/>
                <a:ext cx="124" cy="61"/>
              </a:xfrm>
              <a:prstGeom prst="rightArrow">
                <a:avLst>
                  <a:gd name="adj1" fmla="val 50000"/>
                  <a:gd name="adj2" fmla="val 101649"/>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06" name="Rectangle 199"/>
              <p:cNvSpPr>
                <a:spLocks noChangeAspect="1" noChangeArrowheads="1"/>
              </p:cNvSpPr>
              <p:nvPr/>
            </p:nvSpPr>
            <p:spPr bwMode="auto">
              <a:xfrm>
                <a:off x="2419" y="3243"/>
                <a:ext cx="267" cy="124"/>
              </a:xfrm>
              <a:prstGeom prst="rect">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07" name="AutoShape 200"/>
              <p:cNvSpPr>
                <a:spLocks noChangeAspect="1" noChangeArrowheads="1"/>
              </p:cNvSpPr>
              <p:nvPr/>
            </p:nvSpPr>
            <p:spPr bwMode="auto">
              <a:xfrm>
                <a:off x="2689" y="3274"/>
                <a:ext cx="124" cy="61"/>
              </a:xfrm>
              <a:prstGeom prst="rightArrow">
                <a:avLst>
                  <a:gd name="adj1" fmla="val 50000"/>
                  <a:gd name="adj2" fmla="val 101649"/>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08" name="Rectangle 201"/>
              <p:cNvSpPr>
                <a:spLocks noChangeAspect="1" noChangeArrowheads="1"/>
              </p:cNvSpPr>
              <p:nvPr/>
            </p:nvSpPr>
            <p:spPr bwMode="auto">
              <a:xfrm>
                <a:off x="2419" y="3402"/>
                <a:ext cx="267" cy="124"/>
              </a:xfrm>
              <a:prstGeom prst="rect">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109" name="AutoShape 202"/>
              <p:cNvSpPr>
                <a:spLocks noChangeAspect="1" noChangeArrowheads="1"/>
              </p:cNvSpPr>
              <p:nvPr/>
            </p:nvSpPr>
            <p:spPr bwMode="auto">
              <a:xfrm>
                <a:off x="2689" y="3433"/>
                <a:ext cx="124" cy="61"/>
              </a:xfrm>
              <a:prstGeom prst="rightArrow">
                <a:avLst>
                  <a:gd name="adj1" fmla="val 50000"/>
                  <a:gd name="adj2" fmla="val 101649"/>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grpSp>
        <p:grpSp>
          <p:nvGrpSpPr>
            <p:cNvPr id="83077" name="Group 203"/>
            <p:cNvGrpSpPr>
              <a:grpSpLocks noChangeAspect="1"/>
            </p:cNvGrpSpPr>
            <p:nvPr/>
          </p:nvGrpSpPr>
          <p:grpSpPr bwMode="auto">
            <a:xfrm>
              <a:off x="3282" y="2846"/>
              <a:ext cx="394" cy="759"/>
              <a:chOff x="2340" y="2846"/>
              <a:chExt cx="394" cy="759"/>
            </a:xfrm>
          </p:grpSpPr>
          <p:sp>
            <p:nvSpPr>
              <p:cNvPr id="83090" name="Rectangle 204"/>
              <p:cNvSpPr>
                <a:spLocks noChangeAspect="1" noChangeArrowheads="1"/>
              </p:cNvSpPr>
              <p:nvPr/>
            </p:nvSpPr>
            <p:spPr bwMode="auto">
              <a:xfrm>
                <a:off x="2340" y="2846"/>
                <a:ext cx="267" cy="124"/>
              </a:xfrm>
              <a:prstGeom prst="rect">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91" name="AutoShape 205"/>
              <p:cNvSpPr>
                <a:spLocks noChangeAspect="1" noChangeArrowheads="1"/>
              </p:cNvSpPr>
              <p:nvPr/>
            </p:nvSpPr>
            <p:spPr bwMode="auto">
              <a:xfrm>
                <a:off x="2610" y="2877"/>
                <a:ext cx="124" cy="61"/>
              </a:xfrm>
              <a:prstGeom prst="rightArrow">
                <a:avLst>
                  <a:gd name="adj1" fmla="val 50000"/>
                  <a:gd name="adj2" fmla="val 101649"/>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92" name="Rectangle 206"/>
              <p:cNvSpPr>
                <a:spLocks noChangeAspect="1" noChangeArrowheads="1"/>
              </p:cNvSpPr>
              <p:nvPr/>
            </p:nvSpPr>
            <p:spPr bwMode="auto">
              <a:xfrm>
                <a:off x="2340" y="3005"/>
                <a:ext cx="267" cy="124"/>
              </a:xfrm>
              <a:prstGeom prst="rect">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93" name="AutoShape 207"/>
              <p:cNvSpPr>
                <a:spLocks noChangeAspect="1" noChangeArrowheads="1"/>
              </p:cNvSpPr>
              <p:nvPr/>
            </p:nvSpPr>
            <p:spPr bwMode="auto">
              <a:xfrm>
                <a:off x="2610" y="3036"/>
                <a:ext cx="124" cy="61"/>
              </a:xfrm>
              <a:prstGeom prst="rightArrow">
                <a:avLst>
                  <a:gd name="adj1" fmla="val 50000"/>
                  <a:gd name="adj2" fmla="val 101649"/>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94" name="Rectangle 208"/>
              <p:cNvSpPr>
                <a:spLocks noChangeAspect="1" noChangeArrowheads="1"/>
              </p:cNvSpPr>
              <p:nvPr/>
            </p:nvSpPr>
            <p:spPr bwMode="auto">
              <a:xfrm>
                <a:off x="2340" y="3164"/>
                <a:ext cx="267" cy="124"/>
              </a:xfrm>
              <a:prstGeom prst="rect">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95" name="AutoShape 209"/>
              <p:cNvSpPr>
                <a:spLocks noChangeAspect="1" noChangeArrowheads="1"/>
              </p:cNvSpPr>
              <p:nvPr/>
            </p:nvSpPr>
            <p:spPr bwMode="auto">
              <a:xfrm>
                <a:off x="2610" y="3195"/>
                <a:ext cx="124" cy="61"/>
              </a:xfrm>
              <a:prstGeom prst="rightArrow">
                <a:avLst>
                  <a:gd name="adj1" fmla="val 50000"/>
                  <a:gd name="adj2" fmla="val 101649"/>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96" name="Rectangle 210"/>
              <p:cNvSpPr>
                <a:spLocks noChangeAspect="1" noChangeArrowheads="1"/>
              </p:cNvSpPr>
              <p:nvPr/>
            </p:nvSpPr>
            <p:spPr bwMode="auto">
              <a:xfrm>
                <a:off x="2340" y="3322"/>
                <a:ext cx="267" cy="125"/>
              </a:xfrm>
              <a:prstGeom prst="rect">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97" name="AutoShape 211"/>
              <p:cNvSpPr>
                <a:spLocks noChangeAspect="1" noChangeArrowheads="1"/>
              </p:cNvSpPr>
              <p:nvPr/>
            </p:nvSpPr>
            <p:spPr bwMode="auto">
              <a:xfrm>
                <a:off x="2610" y="3354"/>
                <a:ext cx="124" cy="61"/>
              </a:xfrm>
              <a:prstGeom prst="rightArrow">
                <a:avLst>
                  <a:gd name="adj1" fmla="val 50000"/>
                  <a:gd name="adj2" fmla="val 101649"/>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98" name="Rectangle 212"/>
              <p:cNvSpPr>
                <a:spLocks noChangeAspect="1" noChangeArrowheads="1"/>
              </p:cNvSpPr>
              <p:nvPr/>
            </p:nvSpPr>
            <p:spPr bwMode="auto">
              <a:xfrm>
                <a:off x="2340" y="3481"/>
                <a:ext cx="267" cy="124"/>
              </a:xfrm>
              <a:prstGeom prst="rect">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99" name="AutoShape 213"/>
              <p:cNvSpPr>
                <a:spLocks noChangeAspect="1" noChangeArrowheads="1"/>
              </p:cNvSpPr>
              <p:nvPr/>
            </p:nvSpPr>
            <p:spPr bwMode="auto">
              <a:xfrm>
                <a:off x="2610" y="3512"/>
                <a:ext cx="124" cy="61"/>
              </a:xfrm>
              <a:prstGeom prst="rightArrow">
                <a:avLst>
                  <a:gd name="adj1" fmla="val 50000"/>
                  <a:gd name="adj2" fmla="val 101649"/>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grpSp>
        <p:grpSp>
          <p:nvGrpSpPr>
            <p:cNvPr id="83078" name="Group 214"/>
            <p:cNvGrpSpPr>
              <a:grpSpLocks noChangeAspect="1"/>
            </p:cNvGrpSpPr>
            <p:nvPr/>
          </p:nvGrpSpPr>
          <p:grpSpPr bwMode="auto">
            <a:xfrm>
              <a:off x="3202" y="2926"/>
              <a:ext cx="394" cy="758"/>
              <a:chOff x="2261" y="2926"/>
              <a:chExt cx="394" cy="758"/>
            </a:xfrm>
          </p:grpSpPr>
          <p:grpSp>
            <p:nvGrpSpPr>
              <p:cNvPr id="83079" name="Group 215"/>
              <p:cNvGrpSpPr>
                <a:grpSpLocks noChangeAspect="1"/>
              </p:cNvGrpSpPr>
              <p:nvPr/>
            </p:nvGrpSpPr>
            <p:grpSpPr bwMode="auto">
              <a:xfrm>
                <a:off x="2261" y="2926"/>
                <a:ext cx="394" cy="600"/>
                <a:chOff x="2261" y="2926"/>
                <a:chExt cx="394" cy="600"/>
              </a:xfrm>
            </p:grpSpPr>
            <p:sp>
              <p:nvSpPr>
                <p:cNvPr id="83082" name="Rectangle 216"/>
                <p:cNvSpPr>
                  <a:spLocks noChangeAspect="1" noChangeArrowheads="1"/>
                </p:cNvSpPr>
                <p:nvPr/>
              </p:nvSpPr>
              <p:spPr bwMode="auto">
                <a:xfrm>
                  <a:off x="2261" y="2926"/>
                  <a:ext cx="267" cy="124"/>
                </a:xfrm>
                <a:prstGeom prst="rect">
                  <a:avLst/>
                </a:prstGeom>
                <a:solidFill>
                  <a:srgbClr val="000000"/>
                </a:solidFill>
                <a:ln w="12700">
                  <a:solidFill>
                    <a:srgbClr val="00CC99"/>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83" name="AutoShape 217"/>
                <p:cNvSpPr>
                  <a:spLocks noChangeAspect="1" noChangeArrowheads="1"/>
                </p:cNvSpPr>
                <p:nvPr/>
              </p:nvSpPr>
              <p:spPr bwMode="auto">
                <a:xfrm>
                  <a:off x="2531" y="2957"/>
                  <a:ext cx="124" cy="61"/>
                </a:xfrm>
                <a:prstGeom prst="rightArrow">
                  <a:avLst>
                    <a:gd name="adj1" fmla="val 50000"/>
                    <a:gd name="adj2" fmla="val 101649"/>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84" name="Rectangle 218"/>
                <p:cNvSpPr>
                  <a:spLocks noChangeAspect="1" noChangeArrowheads="1"/>
                </p:cNvSpPr>
                <p:nvPr/>
              </p:nvSpPr>
              <p:spPr bwMode="auto">
                <a:xfrm>
                  <a:off x="2261" y="3084"/>
                  <a:ext cx="267" cy="125"/>
                </a:xfrm>
                <a:prstGeom prst="rect">
                  <a:avLst/>
                </a:prstGeom>
                <a:solidFill>
                  <a:srgbClr val="000000"/>
                </a:solidFill>
                <a:ln w="12700">
                  <a:solidFill>
                    <a:srgbClr val="00CC99"/>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85" name="AutoShape 219"/>
                <p:cNvSpPr>
                  <a:spLocks noChangeAspect="1" noChangeArrowheads="1"/>
                </p:cNvSpPr>
                <p:nvPr/>
              </p:nvSpPr>
              <p:spPr bwMode="auto">
                <a:xfrm>
                  <a:off x="2531" y="3116"/>
                  <a:ext cx="124" cy="61"/>
                </a:xfrm>
                <a:prstGeom prst="rightArrow">
                  <a:avLst>
                    <a:gd name="adj1" fmla="val 50000"/>
                    <a:gd name="adj2" fmla="val 101649"/>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86" name="Rectangle 220"/>
                <p:cNvSpPr>
                  <a:spLocks noChangeAspect="1" noChangeArrowheads="1"/>
                </p:cNvSpPr>
                <p:nvPr/>
              </p:nvSpPr>
              <p:spPr bwMode="auto">
                <a:xfrm>
                  <a:off x="2261" y="3243"/>
                  <a:ext cx="267" cy="124"/>
                </a:xfrm>
                <a:prstGeom prst="rect">
                  <a:avLst/>
                </a:prstGeom>
                <a:solidFill>
                  <a:srgbClr val="000000"/>
                </a:solidFill>
                <a:ln w="12700">
                  <a:solidFill>
                    <a:srgbClr val="00CC99"/>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87" name="AutoShape 221"/>
                <p:cNvSpPr>
                  <a:spLocks noChangeAspect="1" noChangeArrowheads="1"/>
                </p:cNvSpPr>
                <p:nvPr/>
              </p:nvSpPr>
              <p:spPr bwMode="auto">
                <a:xfrm>
                  <a:off x="2531" y="3274"/>
                  <a:ext cx="124" cy="61"/>
                </a:xfrm>
                <a:prstGeom prst="rightArrow">
                  <a:avLst>
                    <a:gd name="adj1" fmla="val 50000"/>
                    <a:gd name="adj2" fmla="val 101649"/>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88" name="Rectangle 222"/>
                <p:cNvSpPr>
                  <a:spLocks noChangeAspect="1" noChangeArrowheads="1"/>
                </p:cNvSpPr>
                <p:nvPr/>
              </p:nvSpPr>
              <p:spPr bwMode="auto">
                <a:xfrm>
                  <a:off x="2261" y="3402"/>
                  <a:ext cx="267" cy="124"/>
                </a:xfrm>
                <a:prstGeom prst="rect">
                  <a:avLst/>
                </a:prstGeom>
                <a:solidFill>
                  <a:srgbClr val="000000"/>
                </a:solidFill>
                <a:ln w="12700">
                  <a:solidFill>
                    <a:srgbClr val="00CC99"/>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89" name="AutoShape 223"/>
                <p:cNvSpPr>
                  <a:spLocks noChangeAspect="1" noChangeArrowheads="1"/>
                </p:cNvSpPr>
                <p:nvPr/>
              </p:nvSpPr>
              <p:spPr bwMode="auto">
                <a:xfrm>
                  <a:off x="2531" y="3433"/>
                  <a:ext cx="124" cy="61"/>
                </a:xfrm>
                <a:prstGeom prst="rightArrow">
                  <a:avLst>
                    <a:gd name="adj1" fmla="val 50000"/>
                    <a:gd name="adj2" fmla="val 101649"/>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grpSp>
          <p:sp>
            <p:nvSpPr>
              <p:cNvPr id="83080" name="Rectangle 224"/>
              <p:cNvSpPr>
                <a:spLocks noChangeAspect="1" noChangeArrowheads="1"/>
              </p:cNvSpPr>
              <p:nvPr/>
            </p:nvSpPr>
            <p:spPr bwMode="auto">
              <a:xfrm>
                <a:off x="2261" y="3560"/>
                <a:ext cx="267" cy="124"/>
              </a:xfrm>
              <a:prstGeom prst="rect">
                <a:avLst/>
              </a:prstGeom>
              <a:solidFill>
                <a:srgbClr val="000000"/>
              </a:solidFill>
              <a:ln w="12700">
                <a:solidFill>
                  <a:srgbClr val="00CC99"/>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81" name="AutoShape 225"/>
              <p:cNvSpPr>
                <a:spLocks noChangeAspect="1" noChangeArrowheads="1"/>
              </p:cNvSpPr>
              <p:nvPr/>
            </p:nvSpPr>
            <p:spPr bwMode="auto">
              <a:xfrm>
                <a:off x="2531" y="3591"/>
                <a:ext cx="124" cy="61"/>
              </a:xfrm>
              <a:prstGeom prst="rightArrow">
                <a:avLst>
                  <a:gd name="adj1" fmla="val 50000"/>
                  <a:gd name="adj2" fmla="val 101649"/>
                </a:avLst>
              </a:prstGeom>
              <a:solidFill>
                <a:srgbClr val="000000"/>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grpSp>
      </p:grpSp>
      <p:grpSp>
        <p:nvGrpSpPr>
          <p:cNvPr id="83034" name="Group 226"/>
          <p:cNvGrpSpPr>
            <a:grpSpLocks noChangeAspect="1"/>
          </p:cNvGrpSpPr>
          <p:nvPr/>
        </p:nvGrpSpPr>
        <p:grpSpPr bwMode="auto">
          <a:xfrm>
            <a:off x="1524000" y="2005013"/>
            <a:ext cx="114300" cy="469900"/>
            <a:chOff x="2874" y="1152"/>
            <a:chExt cx="336" cy="1056"/>
          </a:xfrm>
        </p:grpSpPr>
        <p:sp>
          <p:nvSpPr>
            <p:cNvPr id="83062" name="AutoShape 227"/>
            <p:cNvSpPr>
              <a:spLocks noChangeAspect="1" noChangeArrowheads="1"/>
            </p:cNvSpPr>
            <p:nvPr/>
          </p:nvSpPr>
          <p:spPr bwMode="auto">
            <a:xfrm rot="16200000" flipV="1">
              <a:off x="2514" y="1512"/>
              <a:ext cx="1056" cy="336"/>
            </a:xfrm>
            <a:prstGeom prst="parallelogram">
              <a:avLst>
                <a:gd name="adj" fmla="val 78571"/>
              </a:avLst>
            </a:prstGeom>
            <a:solidFill>
              <a:srgbClr val="FEF8CE"/>
            </a:solidFill>
            <a:ln w="6350">
              <a:solidFill>
                <a:srgbClr val="00FFFF"/>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63" name="AutoShape 228"/>
            <p:cNvSpPr>
              <a:spLocks noChangeAspect="1" noChangeArrowheads="1"/>
            </p:cNvSpPr>
            <p:nvPr/>
          </p:nvSpPr>
          <p:spPr bwMode="auto">
            <a:xfrm>
              <a:off x="3114" y="1248"/>
              <a:ext cx="45" cy="140"/>
            </a:xfrm>
            <a:prstGeom prst="cube">
              <a:avLst>
                <a:gd name="adj" fmla="val 70829"/>
              </a:avLst>
            </a:prstGeom>
            <a:solidFill>
              <a:srgbClr val="FFFFFF"/>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64" name="AutoShape 229"/>
            <p:cNvSpPr>
              <a:spLocks noChangeAspect="1" noChangeArrowheads="1"/>
            </p:cNvSpPr>
            <p:nvPr/>
          </p:nvSpPr>
          <p:spPr bwMode="auto">
            <a:xfrm>
              <a:off x="3114" y="1392"/>
              <a:ext cx="45" cy="140"/>
            </a:xfrm>
            <a:prstGeom prst="cube">
              <a:avLst>
                <a:gd name="adj" fmla="val 70829"/>
              </a:avLst>
            </a:prstGeom>
            <a:solidFill>
              <a:srgbClr val="FFFFFF"/>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65" name="AutoShape 230"/>
            <p:cNvSpPr>
              <a:spLocks noChangeAspect="1" noChangeArrowheads="1"/>
            </p:cNvSpPr>
            <p:nvPr/>
          </p:nvSpPr>
          <p:spPr bwMode="auto">
            <a:xfrm>
              <a:off x="3114" y="1536"/>
              <a:ext cx="45" cy="140"/>
            </a:xfrm>
            <a:prstGeom prst="cube">
              <a:avLst>
                <a:gd name="adj" fmla="val 70829"/>
              </a:avLst>
            </a:prstGeom>
            <a:solidFill>
              <a:srgbClr val="FFFFFF"/>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66" name="AutoShape 231"/>
            <p:cNvSpPr>
              <a:spLocks noChangeAspect="1" noChangeArrowheads="1"/>
            </p:cNvSpPr>
            <p:nvPr/>
          </p:nvSpPr>
          <p:spPr bwMode="auto">
            <a:xfrm>
              <a:off x="3130" y="1746"/>
              <a:ext cx="45" cy="140"/>
            </a:xfrm>
            <a:prstGeom prst="cube">
              <a:avLst>
                <a:gd name="adj" fmla="val 70829"/>
              </a:avLst>
            </a:prstGeom>
            <a:solidFill>
              <a:srgbClr val="FFFFFF"/>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67" name="AutoShape 232"/>
            <p:cNvSpPr>
              <a:spLocks noChangeAspect="1" noChangeArrowheads="1"/>
            </p:cNvSpPr>
            <p:nvPr/>
          </p:nvSpPr>
          <p:spPr bwMode="auto">
            <a:xfrm>
              <a:off x="3027" y="1407"/>
              <a:ext cx="45" cy="140"/>
            </a:xfrm>
            <a:prstGeom prst="cube">
              <a:avLst>
                <a:gd name="adj" fmla="val 70829"/>
              </a:avLst>
            </a:prstGeom>
            <a:solidFill>
              <a:srgbClr val="FFFFFF"/>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68" name="AutoShape 233"/>
            <p:cNvSpPr>
              <a:spLocks noChangeAspect="1" noChangeArrowheads="1"/>
            </p:cNvSpPr>
            <p:nvPr/>
          </p:nvSpPr>
          <p:spPr bwMode="auto">
            <a:xfrm>
              <a:off x="3027" y="1551"/>
              <a:ext cx="45" cy="140"/>
            </a:xfrm>
            <a:prstGeom prst="cube">
              <a:avLst>
                <a:gd name="adj" fmla="val 70829"/>
              </a:avLst>
            </a:prstGeom>
            <a:solidFill>
              <a:srgbClr val="FFFFFF"/>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69" name="AutoShape 234"/>
            <p:cNvSpPr>
              <a:spLocks noChangeAspect="1" noChangeArrowheads="1"/>
            </p:cNvSpPr>
            <p:nvPr/>
          </p:nvSpPr>
          <p:spPr bwMode="auto">
            <a:xfrm>
              <a:off x="3015" y="1843"/>
              <a:ext cx="45" cy="140"/>
            </a:xfrm>
            <a:prstGeom prst="cube">
              <a:avLst>
                <a:gd name="adj" fmla="val 70829"/>
              </a:avLst>
            </a:prstGeom>
            <a:solidFill>
              <a:srgbClr val="FFFFFF"/>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70" name="AutoShape 235"/>
            <p:cNvSpPr>
              <a:spLocks noChangeAspect="1" noChangeArrowheads="1"/>
            </p:cNvSpPr>
            <p:nvPr/>
          </p:nvSpPr>
          <p:spPr bwMode="auto">
            <a:xfrm>
              <a:off x="2934" y="1437"/>
              <a:ext cx="45" cy="140"/>
            </a:xfrm>
            <a:prstGeom prst="cube">
              <a:avLst>
                <a:gd name="adj" fmla="val 70829"/>
              </a:avLst>
            </a:prstGeom>
            <a:solidFill>
              <a:srgbClr val="FFFFFF"/>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71" name="AutoShape 236"/>
            <p:cNvSpPr>
              <a:spLocks noChangeAspect="1" noChangeArrowheads="1"/>
            </p:cNvSpPr>
            <p:nvPr/>
          </p:nvSpPr>
          <p:spPr bwMode="auto">
            <a:xfrm>
              <a:off x="2934" y="1581"/>
              <a:ext cx="45" cy="140"/>
            </a:xfrm>
            <a:prstGeom prst="cube">
              <a:avLst>
                <a:gd name="adj" fmla="val 70829"/>
              </a:avLst>
            </a:prstGeom>
            <a:solidFill>
              <a:srgbClr val="FFFFFF"/>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72" name="AutoShape 237"/>
            <p:cNvSpPr>
              <a:spLocks noChangeAspect="1" noChangeArrowheads="1"/>
            </p:cNvSpPr>
            <p:nvPr/>
          </p:nvSpPr>
          <p:spPr bwMode="auto">
            <a:xfrm>
              <a:off x="2934" y="1725"/>
              <a:ext cx="45" cy="140"/>
            </a:xfrm>
            <a:prstGeom prst="cube">
              <a:avLst>
                <a:gd name="adj" fmla="val 70829"/>
              </a:avLst>
            </a:prstGeom>
            <a:solidFill>
              <a:srgbClr val="FFFFFF"/>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73" name="AutoShape 238"/>
            <p:cNvSpPr>
              <a:spLocks noChangeAspect="1" noChangeArrowheads="1"/>
            </p:cNvSpPr>
            <p:nvPr/>
          </p:nvSpPr>
          <p:spPr bwMode="auto">
            <a:xfrm>
              <a:off x="2907" y="1935"/>
              <a:ext cx="45" cy="140"/>
            </a:xfrm>
            <a:prstGeom prst="cube">
              <a:avLst>
                <a:gd name="adj" fmla="val 70829"/>
              </a:avLst>
            </a:prstGeom>
            <a:solidFill>
              <a:srgbClr val="FFFFFF"/>
            </a:solidFill>
            <a:ln w="12700">
              <a:solidFill>
                <a:srgbClr val="9DBAFE"/>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grpSp>
      <p:sp>
        <p:nvSpPr>
          <p:cNvPr id="83035" name="Text Box 239"/>
          <p:cNvSpPr txBox="1">
            <a:spLocks noChangeArrowheads="1"/>
          </p:cNvSpPr>
          <p:nvPr/>
        </p:nvSpPr>
        <p:spPr bwMode="auto">
          <a:xfrm>
            <a:off x="3963988" y="1557340"/>
            <a:ext cx="415498" cy="276999"/>
          </a:xfrm>
          <a:prstGeom prst="rect">
            <a:avLst/>
          </a:prstGeom>
          <a:noFill/>
          <a:ln w="9525">
            <a:noFill/>
            <a:miter lim="800000"/>
            <a:headEnd/>
            <a:tailEnd/>
          </a:ln>
        </p:spPr>
        <p:txBody>
          <a:bodyPr wrap="none">
            <a:prstTxWarp prst="textNoShape">
              <a:avLst/>
            </a:prstTxWarp>
            <a:spAutoFit/>
          </a:bodyPr>
          <a:lstStyle/>
          <a:p>
            <a:r>
              <a:rPr lang="fr-FR" altLang="ja-JP" sz="1200" b="1" dirty="0">
                <a:solidFill>
                  <a:schemeClr val="tx2"/>
                </a:solidFill>
                <a:latin typeface="Arial" charset="0"/>
                <a:ea typeface="Arial"/>
                <a:cs typeface="Arial"/>
              </a:rPr>
              <a:t>OD</a:t>
            </a:r>
            <a:endParaRPr lang="fr-FR" dirty="0">
              <a:solidFill>
                <a:schemeClr val="tx2"/>
              </a:solidFill>
              <a:latin typeface="Arial" charset="0"/>
              <a:ea typeface="Arial"/>
              <a:cs typeface="Arial"/>
            </a:endParaRPr>
          </a:p>
        </p:txBody>
      </p:sp>
      <p:sp>
        <p:nvSpPr>
          <p:cNvPr id="83036" name="Freeform 240"/>
          <p:cNvSpPr>
            <a:spLocks/>
          </p:cNvSpPr>
          <p:nvPr/>
        </p:nvSpPr>
        <p:spPr bwMode="auto">
          <a:xfrm flipV="1">
            <a:off x="3740150" y="2952750"/>
            <a:ext cx="852488" cy="323850"/>
          </a:xfrm>
          <a:custGeom>
            <a:avLst/>
            <a:gdLst>
              <a:gd name="T0" fmla="*/ 0 w 960"/>
              <a:gd name="T1" fmla="*/ 2147483647 h 256"/>
              <a:gd name="T2" fmla="*/ 2147483647 w 960"/>
              <a:gd name="T3" fmla="*/ 2147483647 h 256"/>
              <a:gd name="T4" fmla="*/ 2147483647 w 960"/>
              <a:gd name="T5" fmla="*/ 2147483647 h 256"/>
              <a:gd name="T6" fmla="*/ 2147483647 w 960"/>
              <a:gd name="T7" fmla="*/ 2147483647 h 256"/>
              <a:gd name="T8" fmla="*/ 2147483647 w 960"/>
              <a:gd name="T9" fmla="*/ 2147483647 h 256"/>
              <a:gd name="T10" fmla="*/ 0 60000 65536"/>
              <a:gd name="T11" fmla="*/ 0 60000 65536"/>
              <a:gd name="T12" fmla="*/ 0 60000 65536"/>
              <a:gd name="T13" fmla="*/ 0 60000 65536"/>
              <a:gd name="T14" fmla="*/ 0 60000 65536"/>
              <a:gd name="T15" fmla="*/ 0 w 960"/>
              <a:gd name="T16" fmla="*/ 0 h 256"/>
              <a:gd name="T17" fmla="*/ 960 w 960"/>
              <a:gd name="T18" fmla="*/ 256 h 256"/>
            </a:gdLst>
            <a:ahLst/>
            <a:cxnLst>
              <a:cxn ang="T10">
                <a:pos x="T0" y="T1"/>
              </a:cxn>
              <a:cxn ang="T11">
                <a:pos x="T2" y="T3"/>
              </a:cxn>
              <a:cxn ang="T12">
                <a:pos x="T4" y="T5"/>
              </a:cxn>
              <a:cxn ang="T13">
                <a:pos x="T6" y="T7"/>
              </a:cxn>
              <a:cxn ang="T14">
                <a:pos x="T8" y="T9"/>
              </a:cxn>
            </a:cxnLst>
            <a:rect l="T15" t="T16" r="T17" b="T18"/>
            <a:pathLst>
              <a:path w="960" h="256">
                <a:moveTo>
                  <a:pt x="0" y="256"/>
                </a:moveTo>
                <a:cubicBezTo>
                  <a:pt x="124" y="136"/>
                  <a:pt x="248" y="16"/>
                  <a:pt x="336" y="16"/>
                </a:cubicBezTo>
                <a:cubicBezTo>
                  <a:pt x="424" y="16"/>
                  <a:pt x="464" y="256"/>
                  <a:pt x="528" y="256"/>
                </a:cubicBezTo>
                <a:cubicBezTo>
                  <a:pt x="592" y="256"/>
                  <a:pt x="648" y="32"/>
                  <a:pt x="720" y="16"/>
                </a:cubicBezTo>
                <a:cubicBezTo>
                  <a:pt x="792" y="0"/>
                  <a:pt x="920" y="136"/>
                  <a:pt x="960" y="160"/>
                </a:cubicBezTo>
              </a:path>
            </a:pathLst>
          </a:custGeom>
          <a:noFill/>
          <a:ln w="28575">
            <a:solidFill>
              <a:srgbClr val="000000"/>
            </a:solidFill>
            <a:round/>
            <a:headEnd/>
            <a:tailEnd type="triangle" w="sm" len="sm"/>
          </a:ln>
        </p:spPr>
        <p:txBody>
          <a:bodyPr>
            <a:prstTxWarp prst="textNoShape">
              <a:avLst/>
            </a:prstTxWarp>
          </a:bodyPr>
          <a:lstStyle/>
          <a:p>
            <a:endParaRPr lang="en-US" dirty="0">
              <a:latin typeface="Arial" charset="0"/>
              <a:ea typeface="Arial"/>
              <a:cs typeface="Arial"/>
            </a:endParaRPr>
          </a:p>
        </p:txBody>
      </p:sp>
      <p:sp>
        <p:nvSpPr>
          <p:cNvPr id="83037" name="Rectangle 241"/>
          <p:cNvSpPr>
            <a:spLocks noChangeArrowheads="1"/>
          </p:cNvSpPr>
          <p:nvPr/>
        </p:nvSpPr>
        <p:spPr bwMode="auto">
          <a:xfrm>
            <a:off x="4592638" y="2914652"/>
            <a:ext cx="700087" cy="1135063"/>
          </a:xfrm>
          <a:prstGeom prst="rect">
            <a:avLst/>
          </a:prstGeom>
          <a:solidFill>
            <a:srgbClr val="FFFFFF"/>
          </a:solidFill>
          <a:ln w="9525">
            <a:solidFill>
              <a:srgbClr val="FFFFFF"/>
            </a:solid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83038" name="Oval 242"/>
          <p:cNvSpPr>
            <a:spLocks noChangeArrowheads="1"/>
          </p:cNvSpPr>
          <p:nvPr/>
        </p:nvSpPr>
        <p:spPr bwMode="auto">
          <a:xfrm>
            <a:off x="4592639" y="2974977"/>
            <a:ext cx="647700" cy="479425"/>
          </a:xfrm>
          <a:prstGeom prst="ellipse">
            <a:avLst/>
          </a:prstGeom>
          <a:solidFill>
            <a:srgbClr val="FFCC00">
              <a:alpha val="50195"/>
            </a:srgbClr>
          </a:solidFill>
          <a:ln w="9525">
            <a:round/>
            <a:headEnd/>
            <a:tailEnd/>
          </a:ln>
          <a:scene3d>
            <a:camera prst="legacyObliqueTopRight"/>
            <a:lightRig rig="legacyFlat3" dir="b"/>
          </a:scene3d>
          <a:sp3d extrusionH="430200" prstMaterial="legacyMatte">
            <a:bevelT w="13500" h="13500" prst="angle"/>
            <a:bevelB w="13500" h="13500" prst="angle"/>
            <a:extrusionClr>
              <a:srgbClr val="FFCC00"/>
            </a:extrusionClr>
          </a:sp3d>
        </p:spPr>
        <p:txBody>
          <a:bodyPr wrap="none" anchor="ctr">
            <a:prstTxWarp prst="textNoShape">
              <a:avLst/>
            </a:prstTxWarp>
            <a:flatTx/>
          </a:bodyPr>
          <a:lstStyle/>
          <a:p>
            <a:endParaRPr lang="en-US" dirty="0">
              <a:latin typeface="Arial" charset="0"/>
              <a:ea typeface="Arial"/>
              <a:cs typeface="Arial"/>
            </a:endParaRPr>
          </a:p>
        </p:txBody>
      </p:sp>
      <p:sp>
        <p:nvSpPr>
          <p:cNvPr id="83039" name="Oval 243"/>
          <p:cNvSpPr>
            <a:spLocks noChangeArrowheads="1"/>
          </p:cNvSpPr>
          <p:nvPr/>
        </p:nvSpPr>
        <p:spPr bwMode="auto">
          <a:xfrm>
            <a:off x="6089651" y="2852740"/>
            <a:ext cx="803275" cy="657225"/>
          </a:xfrm>
          <a:prstGeom prst="ellipse">
            <a:avLst/>
          </a:prstGeom>
          <a:solidFill>
            <a:srgbClr val="FFCC00">
              <a:alpha val="50195"/>
            </a:srgbClr>
          </a:solidFill>
          <a:ln w="9525">
            <a:round/>
            <a:headEnd/>
            <a:tailEnd/>
          </a:ln>
          <a:scene3d>
            <a:camera prst="legacyObliqueTopRight"/>
            <a:lightRig rig="legacyFlat3" dir="b"/>
          </a:scene3d>
          <a:sp3d extrusionH="430200" prstMaterial="legacyMatte">
            <a:bevelT w="13500" h="13500" prst="angle"/>
            <a:bevelB w="13500" h="13500" prst="angle"/>
            <a:extrusionClr>
              <a:srgbClr val="FFCC00"/>
            </a:extrusionClr>
          </a:sp3d>
        </p:spPr>
        <p:txBody>
          <a:bodyPr wrap="none" anchor="ctr">
            <a:prstTxWarp prst="textNoShape">
              <a:avLst/>
            </a:prstTxWarp>
            <a:flatTx/>
          </a:bodyPr>
          <a:lstStyle/>
          <a:p>
            <a:endParaRPr lang="en-US" dirty="0">
              <a:latin typeface="Arial" charset="0"/>
              <a:ea typeface="Arial"/>
              <a:cs typeface="Arial"/>
            </a:endParaRPr>
          </a:p>
        </p:txBody>
      </p:sp>
      <p:sp>
        <p:nvSpPr>
          <p:cNvPr id="83040" name="Freeform 244"/>
          <p:cNvSpPr>
            <a:spLocks/>
          </p:cNvSpPr>
          <p:nvPr/>
        </p:nvSpPr>
        <p:spPr bwMode="auto">
          <a:xfrm>
            <a:off x="5343525" y="3098800"/>
            <a:ext cx="749300" cy="234950"/>
          </a:xfrm>
          <a:custGeom>
            <a:avLst/>
            <a:gdLst>
              <a:gd name="T0" fmla="*/ 0 w 384"/>
              <a:gd name="T1" fmla="*/ 2147483647 h 160"/>
              <a:gd name="T2" fmla="*/ 2147483647 w 384"/>
              <a:gd name="T3" fmla="*/ 2147483647 h 160"/>
              <a:gd name="T4" fmla="*/ 2147483647 w 384"/>
              <a:gd name="T5" fmla="*/ 2147483647 h 160"/>
              <a:gd name="T6" fmla="*/ 2147483647 w 384"/>
              <a:gd name="T7" fmla="*/ 2147483647 h 160"/>
              <a:gd name="T8" fmla="*/ 2147483647 w 384"/>
              <a:gd name="T9" fmla="*/ 2147483647 h 160"/>
              <a:gd name="T10" fmla="*/ 0 60000 65536"/>
              <a:gd name="T11" fmla="*/ 0 60000 65536"/>
              <a:gd name="T12" fmla="*/ 0 60000 65536"/>
              <a:gd name="T13" fmla="*/ 0 60000 65536"/>
              <a:gd name="T14" fmla="*/ 0 60000 65536"/>
              <a:gd name="T15" fmla="*/ 0 w 384"/>
              <a:gd name="T16" fmla="*/ 0 h 160"/>
              <a:gd name="T17" fmla="*/ 384 w 384"/>
              <a:gd name="T18" fmla="*/ 160 h 160"/>
            </a:gdLst>
            <a:ahLst/>
            <a:cxnLst>
              <a:cxn ang="T10">
                <a:pos x="T0" y="T1"/>
              </a:cxn>
              <a:cxn ang="T11">
                <a:pos x="T2" y="T3"/>
              </a:cxn>
              <a:cxn ang="T12">
                <a:pos x="T4" y="T5"/>
              </a:cxn>
              <a:cxn ang="T13">
                <a:pos x="T6" y="T7"/>
              </a:cxn>
              <a:cxn ang="T14">
                <a:pos x="T8" y="T9"/>
              </a:cxn>
            </a:cxnLst>
            <a:rect l="T15" t="T16" r="T17" b="T18"/>
            <a:pathLst>
              <a:path w="384" h="160">
                <a:moveTo>
                  <a:pt x="0" y="64"/>
                </a:moveTo>
                <a:cubicBezTo>
                  <a:pt x="32" y="32"/>
                  <a:pt x="64" y="0"/>
                  <a:pt x="96" y="16"/>
                </a:cubicBezTo>
                <a:cubicBezTo>
                  <a:pt x="128" y="32"/>
                  <a:pt x="160" y="160"/>
                  <a:pt x="192" y="160"/>
                </a:cubicBezTo>
                <a:cubicBezTo>
                  <a:pt x="224" y="160"/>
                  <a:pt x="256" y="32"/>
                  <a:pt x="288" y="16"/>
                </a:cubicBezTo>
                <a:cubicBezTo>
                  <a:pt x="320" y="0"/>
                  <a:pt x="352" y="32"/>
                  <a:pt x="384" y="64"/>
                </a:cubicBezTo>
              </a:path>
            </a:pathLst>
          </a:custGeom>
          <a:noFill/>
          <a:ln w="28575">
            <a:solidFill>
              <a:srgbClr val="000000"/>
            </a:solidFill>
            <a:round/>
            <a:headEnd/>
            <a:tailEnd type="triangle" w="sm" len="sm"/>
          </a:ln>
        </p:spPr>
        <p:txBody>
          <a:bodyPr>
            <a:prstTxWarp prst="textNoShape">
              <a:avLst/>
            </a:prstTxWarp>
          </a:bodyPr>
          <a:lstStyle/>
          <a:p>
            <a:endParaRPr lang="en-US" dirty="0">
              <a:latin typeface="Arial" charset="0"/>
              <a:ea typeface="Arial"/>
              <a:cs typeface="Arial"/>
            </a:endParaRPr>
          </a:p>
        </p:txBody>
      </p:sp>
      <p:sp>
        <p:nvSpPr>
          <p:cNvPr id="83041" name="Line 245"/>
          <p:cNvSpPr>
            <a:spLocks noChangeShapeType="1"/>
          </p:cNvSpPr>
          <p:nvPr/>
        </p:nvSpPr>
        <p:spPr bwMode="auto">
          <a:xfrm>
            <a:off x="3497263" y="5013327"/>
            <a:ext cx="0" cy="301625"/>
          </a:xfrm>
          <a:prstGeom prst="line">
            <a:avLst/>
          </a:prstGeom>
          <a:noFill/>
          <a:ln w="19050">
            <a:solidFill>
              <a:srgbClr val="808000"/>
            </a:solidFill>
            <a:round/>
            <a:headEnd/>
            <a:tailEnd type="triangle" w="sm" len="sm"/>
          </a:ln>
        </p:spPr>
        <p:txBody>
          <a:bodyPr>
            <a:prstTxWarp prst="textNoShape">
              <a:avLst/>
            </a:prstTxWarp>
          </a:bodyPr>
          <a:lstStyle/>
          <a:p>
            <a:endParaRPr lang="en-US" dirty="0">
              <a:latin typeface="Arial"/>
              <a:ea typeface="Arial"/>
              <a:cs typeface="Arial"/>
            </a:endParaRPr>
          </a:p>
        </p:txBody>
      </p:sp>
      <p:sp>
        <p:nvSpPr>
          <p:cNvPr id="83042" name="Line 246"/>
          <p:cNvSpPr>
            <a:spLocks noChangeShapeType="1"/>
          </p:cNvSpPr>
          <p:nvPr/>
        </p:nvSpPr>
        <p:spPr bwMode="auto">
          <a:xfrm>
            <a:off x="3497263" y="3789363"/>
            <a:ext cx="0" cy="296862"/>
          </a:xfrm>
          <a:prstGeom prst="line">
            <a:avLst/>
          </a:prstGeom>
          <a:noFill/>
          <a:ln w="19050">
            <a:solidFill>
              <a:srgbClr val="808000"/>
            </a:solidFill>
            <a:round/>
            <a:headEnd/>
            <a:tailEnd type="triangle" w="sm" len="sm"/>
          </a:ln>
        </p:spPr>
        <p:txBody>
          <a:bodyPr>
            <a:prstTxWarp prst="textNoShape">
              <a:avLst/>
            </a:prstTxWarp>
          </a:bodyPr>
          <a:lstStyle/>
          <a:p>
            <a:endParaRPr lang="en-US" dirty="0">
              <a:latin typeface="Arial"/>
              <a:ea typeface="Arial"/>
              <a:cs typeface="Arial"/>
            </a:endParaRPr>
          </a:p>
        </p:txBody>
      </p:sp>
      <p:sp>
        <p:nvSpPr>
          <p:cNvPr id="83043" name="Freeform 247"/>
          <p:cNvSpPr>
            <a:spLocks/>
          </p:cNvSpPr>
          <p:nvPr/>
        </p:nvSpPr>
        <p:spPr bwMode="auto">
          <a:xfrm rot="1149716">
            <a:off x="6300789" y="1423988"/>
            <a:ext cx="598487" cy="1204912"/>
          </a:xfrm>
          <a:custGeom>
            <a:avLst/>
            <a:gdLst>
              <a:gd name="T0" fmla="*/ 2147483647 w 1520"/>
              <a:gd name="T1" fmla="*/ 2147483647 h 768"/>
              <a:gd name="T2" fmla="*/ 2147483647 w 1520"/>
              <a:gd name="T3" fmla="*/ 2147483647 h 768"/>
              <a:gd name="T4" fmla="*/ 0 w 1520"/>
              <a:gd name="T5" fmla="*/ 0 h 768"/>
              <a:gd name="T6" fmla="*/ 0 60000 65536"/>
              <a:gd name="T7" fmla="*/ 0 60000 65536"/>
              <a:gd name="T8" fmla="*/ 0 60000 65536"/>
              <a:gd name="T9" fmla="*/ 0 w 1520"/>
              <a:gd name="T10" fmla="*/ 0 h 768"/>
              <a:gd name="T11" fmla="*/ 1520 w 1520"/>
              <a:gd name="T12" fmla="*/ 768 h 768"/>
            </a:gdLst>
            <a:ahLst/>
            <a:cxnLst>
              <a:cxn ang="T6">
                <a:pos x="T0" y="T1"/>
              </a:cxn>
              <a:cxn ang="T7">
                <a:pos x="T2" y="T3"/>
              </a:cxn>
              <a:cxn ang="T8">
                <a:pos x="T4" y="T5"/>
              </a:cxn>
            </a:cxnLst>
            <a:rect l="T9" t="T10" r="T11" b="T12"/>
            <a:pathLst>
              <a:path w="1520" h="768">
                <a:moveTo>
                  <a:pt x="1056" y="768"/>
                </a:moveTo>
                <a:cubicBezTo>
                  <a:pt x="1288" y="568"/>
                  <a:pt x="1520" y="368"/>
                  <a:pt x="1344" y="240"/>
                </a:cubicBezTo>
                <a:cubicBezTo>
                  <a:pt x="1168" y="112"/>
                  <a:pt x="584" y="56"/>
                  <a:pt x="0" y="0"/>
                </a:cubicBezTo>
              </a:path>
            </a:pathLst>
          </a:custGeom>
          <a:noFill/>
          <a:ln w="3175">
            <a:solidFill>
              <a:srgbClr val="FF3300"/>
            </a:solidFill>
            <a:round/>
            <a:headEnd/>
            <a:tailEnd type="triangle" w="sm" len="sm"/>
          </a:ln>
        </p:spPr>
        <p:txBody>
          <a:bodyPr>
            <a:prstTxWarp prst="textNoShape">
              <a:avLst/>
            </a:prstTxWarp>
          </a:bodyPr>
          <a:lstStyle/>
          <a:p>
            <a:endParaRPr lang="en-US" dirty="0">
              <a:latin typeface="Arial" charset="0"/>
              <a:ea typeface="Arial"/>
              <a:cs typeface="Arial"/>
            </a:endParaRPr>
          </a:p>
        </p:txBody>
      </p:sp>
      <p:sp>
        <p:nvSpPr>
          <p:cNvPr id="83044" name="Freeform 248"/>
          <p:cNvSpPr>
            <a:spLocks/>
          </p:cNvSpPr>
          <p:nvPr/>
        </p:nvSpPr>
        <p:spPr bwMode="auto">
          <a:xfrm rot="-900494">
            <a:off x="3197225" y="1196975"/>
            <a:ext cx="1360488" cy="469900"/>
          </a:xfrm>
          <a:custGeom>
            <a:avLst/>
            <a:gdLst>
              <a:gd name="T0" fmla="*/ 2147483647 w 1304"/>
              <a:gd name="T1" fmla="*/ 2147483647 h 200"/>
              <a:gd name="T2" fmla="*/ 2147483647 w 1304"/>
              <a:gd name="T3" fmla="*/ 2147483647 h 200"/>
              <a:gd name="T4" fmla="*/ 2147483647 w 1304"/>
              <a:gd name="T5" fmla="*/ 2147483647 h 200"/>
              <a:gd name="T6" fmla="*/ 0 60000 65536"/>
              <a:gd name="T7" fmla="*/ 0 60000 65536"/>
              <a:gd name="T8" fmla="*/ 0 60000 65536"/>
              <a:gd name="T9" fmla="*/ 0 w 1304"/>
              <a:gd name="T10" fmla="*/ 0 h 200"/>
              <a:gd name="T11" fmla="*/ 1304 w 1304"/>
              <a:gd name="T12" fmla="*/ 200 h 200"/>
            </a:gdLst>
            <a:ahLst/>
            <a:cxnLst>
              <a:cxn ang="T6">
                <a:pos x="T0" y="T1"/>
              </a:cxn>
              <a:cxn ang="T7">
                <a:pos x="T2" y="T3"/>
              </a:cxn>
              <a:cxn ang="T8">
                <a:pos x="T4" y="T5"/>
              </a:cxn>
            </a:cxnLst>
            <a:rect l="T9" t="T10" r="T11" b="T12"/>
            <a:pathLst>
              <a:path w="1304" h="200">
                <a:moveTo>
                  <a:pt x="1304" y="152"/>
                </a:moveTo>
                <a:cubicBezTo>
                  <a:pt x="852" y="76"/>
                  <a:pt x="400" y="0"/>
                  <a:pt x="200" y="8"/>
                </a:cubicBezTo>
                <a:cubicBezTo>
                  <a:pt x="0" y="16"/>
                  <a:pt x="52" y="108"/>
                  <a:pt x="104" y="200"/>
                </a:cubicBezTo>
              </a:path>
            </a:pathLst>
          </a:custGeom>
          <a:noFill/>
          <a:ln w="3175">
            <a:solidFill>
              <a:srgbClr val="FF3300"/>
            </a:solidFill>
            <a:round/>
            <a:headEnd/>
            <a:tailEnd type="triangle" w="sm" len="sm"/>
          </a:ln>
        </p:spPr>
        <p:txBody>
          <a:bodyPr>
            <a:prstTxWarp prst="textNoShape">
              <a:avLst/>
            </a:prstTxWarp>
          </a:bodyPr>
          <a:lstStyle/>
          <a:p>
            <a:endParaRPr lang="en-US" dirty="0">
              <a:latin typeface="Arial" charset="0"/>
              <a:ea typeface="Arial"/>
              <a:cs typeface="Arial"/>
            </a:endParaRPr>
          </a:p>
        </p:txBody>
      </p:sp>
      <p:sp>
        <p:nvSpPr>
          <p:cNvPr id="83045" name="Freeform 249"/>
          <p:cNvSpPr>
            <a:spLocks/>
          </p:cNvSpPr>
          <p:nvPr/>
        </p:nvSpPr>
        <p:spPr bwMode="auto">
          <a:xfrm>
            <a:off x="1638300" y="1962150"/>
            <a:ext cx="1550988" cy="177800"/>
          </a:xfrm>
          <a:custGeom>
            <a:avLst/>
            <a:gdLst>
              <a:gd name="T0" fmla="*/ 2147483647 w 1488"/>
              <a:gd name="T1" fmla="*/ 2147483647 h 144"/>
              <a:gd name="T2" fmla="*/ 2147483647 w 1488"/>
              <a:gd name="T3" fmla="*/ 0 h 144"/>
              <a:gd name="T4" fmla="*/ 0 w 1488"/>
              <a:gd name="T5" fmla="*/ 2147483647 h 144"/>
              <a:gd name="T6" fmla="*/ 0 60000 65536"/>
              <a:gd name="T7" fmla="*/ 0 60000 65536"/>
              <a:gd name="T8" fmla="*/ 0 60000 65536"/>
              <a:gd name="T9" fmla="*/ 0 w 1488"/>
              <a:gd name="T10" fmla="*/ 0 h 144"/>
              <a:gd name="T11" fmla="*/ 1488 w 1488"/>
              <a:gd name="T12" fmla="*/ 144 h 144"/>
            </a:gdLst>
            <a:ahLst/>
            <a:cxnLst>
              <a:cxn ang="T6">
                <a:pos x="T0" y="T1"/>
              </a:cxn>
              <a:cxn ang="T7">
                <a:pos x="T2" y="T3"/>
              </a:cxn>
              <a:cxn ang="T8">
                <a:pos x="T4" y="T5"/>
              </a:cxn>
            </a:cxnLst>
            <a:rect l="T9" t="T10" r="T11" b="T12"/>
            <a:pathLst>
              <a:path w="1488" h="144">
                <a:moveTo>
                  <a:pt x="1488" y="144"/>
                </a:moveTo>
                <a:cubicBezTo>
                  <a:pt x="1252" y="72"/>
                  <a:pt x="1016" y="0"/>
                  <a:pt x="768" y="0"/>
                </a:cubicBezTo>
                <a:cubicBezTo>
                  <a:pt x="520" y="0"/>
                  <a:pt x="260" y="72"/>
                  <a:pt x="0" y="144"/>
                </a:cubicBezTo>
              </a:path>
            </a:pathLst>
          </a:custGeom>
          <a:noFill/>
          <a:ln w="3175">
            <a:solidFill>
              <a:srgbClr val="FF3300"/>
            </a:solidFill>
            <a:round/>
            <a:headEnd/>
            <a:tailEnd type="triangle" w="sm" len="sm"/>
          </a:ln>
        </p:spPr>
        <p:txBody>
          <a:bodyPr>
            <a:prstTxWarp prst="textNoShape">
              <a:avLst/>
            </a:prstTxWarp>
          </a:bodyPr>
          <a:lstStyle/>
          <a:p>
            <a:endParaRPr lang="en-US" dirty="0">
              <a:latin typeface="Arial" charset="0"/>
              <a:ea typeface="Arial"/>
              <a:cs typeface="Arial"/>
            </a:endParaRPr>
          </a:p>
        </p:txBody>
      </p:sp>
      <p:sp>
        <p:nvSpPr>
          <p:cNvPr id="83046" name="Freeform 250"/>
          <p:cNvSpPr>
            <a:spLocks/>
          </p:cNvSpPr>
          <p:nvPr/>
        </p:nvSpPr>
        <p:spPr bwMode="auto">
          <a:xfrm>
            <a:off x="5172076" y="1333500"/>
            <a:ext cx="612775" cy="69850"/>
          </a:xfrm>
          <a:custGeom>
            <a:avLst/>
            <a:gdLst>
              <a:gd name="T0" fmla="*/ 2147483647 w 288"/>
              <a:gd name="T1" fmla="*/ 0 h 1"/>
              <a:gd name="T2" fmla="*/ 0 w 288"/>
              <a:gd name="T3" fmla="*/ 0 h 1"/>
              <a:gd name="T4" fmla="*/ 0 60000 65536"/>
              <a:gd name="T5" fmla="*/ 0 60000 65536"/>
              <a:gd name="T6" fmla="*/ 0 w 288"/>
              <a:gd name="T7" fmla="*/ 0 h 1"/>
              <a:gd name="T8" fmla="*/ 288 w 288"/>
              <a:gd name="T9" fmla="*/ 1 h 1"/>
            </a:gdLst>
            <a:ahLst/>
            <a:cxnLst>
              <a:cxn ang="T4">
                <a:pos x="T0" y="T1"/>
              </a:cxn>
              <a:cxn ang="T5">
                <a:pos x="T2" y="T3"/>
              </a:cxn>
            </a:cxnLst>
            <a:rect l="T6" t="T7" r="T8" b="T9"/>
            <a:pathLst>
              <a:path w="288" h="1">
                <a:moveTo>
                  <a:pt x="288" y="0"/>
                </a:moveTo>
                <a:cubicBezTo>
                  <a:pt x="168" y="0"/>
                  <a:pt x="48" y="0"/>
                  <a:pt x="0" y="0"/>
                </a:cubicBezTo>
              </a:path>
            </a:pathLst>
          </a:custGeom>
          <a:noFill/>
          <a:ln w="3175">
            <a:solidFill>
              <a:srgbClr val="FF3300"/>
            </a:solidFill>
            <a:round/>
            <a:headEnd/>
            <a:tailEnd type="triangle" w="sm" len="sm"/>
          </a:ln>
        </p:spPr>
        <p:txBody>
          <a:bodyPr>
            <a:prstTxWarp prst="textNoShape">
              <a:avLst/>
            </a:prstTxWarp>
          </a:bodyPr>
          <a:lstStyle/>
          <a:p>
            <a:endParaRPr lang="en-US" dirty="0">
              <a:latin typeface="Arial" charset="0"/>
              <a:ea typeface="Arial"/>
              <a:cs typeface="Arial"/>
            </a:endParaRPr>
          </a:p>
        </p:txBody>
      </p:sp>
      <p:sp>
        <p:nvSpPr>
          <p:cNvPr id="83047" name="Text Box 251"/>
          <p:cNvSpPr txBox="1">
            <a:spLocks noChangeArrowheads="1"/>
          </p:cNvSpPr>
          <p:nvPr/>
        </p:nvSpPr>
        <p:spPr bwMode="auto">
          <a:xfrm>
            <a:off x="5757863" y="5445127"/>
            <a:ext cx="500326" cy="276999"/>
          </a:xfrm>
          <a:prstGeom prst="rect">
            <a:avLst/>
          </a:prstGeom>
          <a:noFill/>
          <a:ln w="9525">
            <a:noFill/>
            <a:miter lim="800000"/>
            <a:headEnd/>
            <a:tailEnd/>
          </a:ln>
        </p:spPr>
        <p:txBody>
          <a:bodyPr wrap="none">
            <a:prstTxWarp prst="textNoShape">
              <a:avLst/>
            </a:prstTxWarp>
            <a:spAutoFit/>
          </a:bodyPr>
          <a:lstStyle/>
          <a:p>
            <a:r>
              <a:rPr lang="fr-FR" altLang="ja-JP" sz="1100" dirty="0">
                <a:solidFill>
                  <a:srgbClr val="000000"/>
                </a:solidFill>
                <a:latin typeface="Arial" charset="0"/>
                <a:ea typeface="Arial"/>
                <a:cs typeface="Arial"/>
              </a:rPr>
              <a:t>DA</a:t>
            </a:r>
            <a:r>
              <a:rPr lang="fr-FR" altLang="ja-JP" sz="1200" dirty="0">
                <a:solidFill>
                  <a:srgbClr val="000000"/>
                </a:solidFill>
                <a:latin typeface="Arial" charset="0"/>
                <a:ea typeface="Arial"/>
                <a:cs typeface="Arial"/>
              </a:rPr>
              <a:t>Q</a:t>
            </a:r>
            <a:endParaRPr lang="fr-FR" dirty="0">
              <a:latin typeface="Arial" charset="0"/>
              <a:ea typeface="Arial"/>
              <a:cs typeface="Arial"/>
            </a:endParaRPr>
          </a:p>
        </p:txBody>
      </p:sp>
      <p:sp>
        <p:nvSpPr>
          <p:cNvPr id="83048" name="Line 252"/>
          <p:cNvSpPr>
            <a:spLocks noChangeShapeType="1"/>
          </p:cNvSpPr>
          <p:nvPr/>
        </p:nvSpPr>
        <p:spPr bwMode="auto">
          <a:xfrm flipH="1">
            <a:off x="3563939" y="3878263"/>
            <a:ext cx="495300" cy="0"/>
          </a:xfrm>
          <a:prstGeom prst="line">
            <a:avLst/>
          </a:prstGeom>
          <a:noFill/>
          <a:ln w="9525">
            <a:solidFill>
              <a:srgbClr val="000000"/>
            </a:solidFill>
            <a:round/>
            <a:headEnd/>
            <a:tailEnd type="triangle" w="med" len="med"/>
          </a:ln>
        </p:spPr>
        <p:txBody>
          <a:bodyPr>
            <a:prstTxWarp prst="textNoShape">
              <a:avLst/>
            </a:prstTxWarp>
          </a:bodyPr>
          <a:lstStyle/>
          <a:p>
            <a:endParaRPr lang="en-US" dirty="0">
              <a:latin typeface="Arial"/>
              <a:ea typeface="Arial"/>
              <a:cs typeface="Arial"/>
            </a:endParaRPr>
          </a:p>
        </p:txBody>
      </p:sp>
      <p:sp>
        <p:nvSpPr>
          <p:cNvPr id="83049" name="Line 253"/>
          <p:cNvSpPr>
            <a:spLocks noChangeShapeType="1"/>
          </p:cNvSpPr>
          <p:nvPr/>
        </p:nvSpPr>
        <p:spPr bwMode="auto">
          <a:xfrm flipH="1">
            <a:off x="3563939" y="5024438"/>
            <a:ext cx="495300" cy="0"/>
          </a:xfrm>
          <a:prstGeom prst="line">
            <a:avLst/>
          </a:prstGeom>
          <a:noFill/>
          <a:ln w="9525">
            <a:solidFill>
              <a:srgbClr val="000000"/>
            </a:solidFill>
            <a:round/>
            <a:headEnd/>
            <a:tailEnd type="triangle" w="med" len="med"/>
          </a:ln>
        </p:spPr>
        <p:txBody>
          <a:bodyPr>
            <a:prstTxWarp prst="textNoShape">
              <a:avLst/>
            </a:prstTxWarp>
          </a:bodyPr>
          <a:lstStyle/>
          <a:p>
            <a:endParaRPr lang="en-US" dirty="0">
              <a:latin typeface="Arial"/>
              <a:ea typeface="Arial"/>
              <a:cs typeface="Arial"/>
            </a:endParaRPr>
          </a:p>
        </p:txBody>
      </p:sp>
      <p:sp>
        <p:nvSpPr>
          <p:cNvPr id="83050" name="Text Box 254"/>
          <p:cNvSpPr txBox="1">
            <a:spLocks noChangeArrowheads="1"/>
          </p:cNvSpPr>
          <p:nvPr/>
        </p:nvSpPr>
        <p:spPr bwMode="auto">
          <a:xfrm>
            <a:off x="6089651" y="1989140"/>
            <a:ext cx="879475" cy="327025"/>
          </a:xfrm>
          <a:prstGeom prst="rect">
            <a:avLst/>
          </a:prstGeom>
          <a:noFill/>
          <a:ln w="9525">
            <a:noFill/>
            <a:miter lim="800000"/>
            <a:headEnd/>
            <a:tailEnd/>
          </a:ln>
        </p:spPr>
        <p:txBody>
          <a:bodyPr>
            <a:prstTxWarp prst="textNoShape">
              <a:avLst/>
            </a:prstTxWarp>
          </a:bodyPr>
          <a:lstStyle/>
          <a:p>
            <a:r>
              <a:rPr lang="fr-FR" altLang="ja-JP" sz="1200" dirty="0">
                <a:latin typeface="Arial" charset="0"/>
                <a:ea typeface="Arial"/>
                <a:cs typeface="Arial"/>
              </a:rPr>
              <a:t>@100 kHz</a:t>
            </a:r>
            <a:endParaRPr lang="fr-FR" dirty="0">
              <a:latin typeface="Arial" charset="0"/>
              <a:ea typeface="Arial"/>
              <a:cs typeface="Arial"/>
            </a:endParaRPr>
          </a:p>
        </p:txBody>
      </p:sp>
      <p:sp>
        <p:nvSpPr>
          <p:cNvPr id="83051" name="Text Box 255"/>
          <p:cNvSpPr txBox="1">
            <a:spLocks noChangeArrowheads="1"/>
          </p:cNvSpPr>
          <p:nvPr/>
        </p:nvSpPr>
        <p:spPr bwMode="auto">
          <a:xfrm>
            <a:off x="6289676" y="1844675"/>
            <a:ext cx="349287" cy="261610"/>
          </a:xfrm>
          <a:prstGeom prst="rect">
            <a:avLst/>
          </a:prstGeom>
          <a:noFill/>
          <a:ln w="9525">
            <a:noFill/>
            <a:miter lim="800000"/>
            <a:headEnd/>
            <a:tailEnd/>
          </a:ln>
        </p:spPr>
        <p:txBody>
          <a:bodyPr wrap="none">
            <a:prstTxWarp prst="textNoShape">
              <a:avLst/>
            </a:prstTxWarp>
            <a:spAutoFit/>
          </a:bodyPr>
          <a:lstStyle/>
          <a:p>
            <a:r>
              <a:rPr lang="fr-FR" altLang="ja-JP" sz="1100" b="1" dirty="0">
                <a:solidFill>
                  <a:srgbClr val="FF0000"/>
                </a:solidFill>
                <a:latin typeface="Arial" charset="0"/>
                <a:ea typeface="Arial"/>
                <a:cs typeface="Arial"/>
              </a:rPr>
              <a:t>L1 </a:t>
            </a:r>
            <a:endParaRPr lang="fr-FR" dirty="0">
              <a:latin typeface="Arial" charset="0"/>
              <a:ea typeface="Arial"/>
              <a:cs typeface="Arial"/>
            </a:endParaRPr>
          </a:p>
        </p:txBody>
      </p:sp>
      <p:sp>
        <p:nvSpPr>
          <p:cNvPr id="83052" name="Text Box 256"/>
          <p:cNvSpPr txBox="1">
            <a:spLocks noChangeArrowheads="1"/>
          </p:cNvSpPr>
          <p:nvPr/>
        </p:nvSpPr>
        <p:spPr bwMode="auto">
          <a:xfrm>
            <a:off x="6024564" y="3500440"/>
            <a:ext cx="1407281" cy="276999"/>
          </a:xfrm>
          <a:prstGeom prst="rect">
            <a:avLst/>
          </a:prstGeom>
          <a:noFill/>
          <a:ln w="9525">
            <a:noFill/>
            <a:miter lim="800000"/>
            <a:headEnd/>
            <a:tailEnd/>
          </a:ln>
        </p:spPr>
        <p:txBody>
          <a:bodyPr wrap="none">
            <a:prstTxWarp prst="textNoShape">
              <a:avLst/>
            </a:prstTxWarp>
            <a:spAutoFit/>
          </a:bodyPr>
          <a:lstStyle/>
          <a:p>
            <a:r>
              <a:rPr lang="fr-FR" altLang="ja-JP" sz="1200" b="1" dirty="0">
                <a:solidFill>
                  <a:srgbClr val="000000"/>
                </a:solidFill>
                <a:latin typeface="Arial" charset="0"/>
                <a:ea typeface="Arial"/>
                <a:cs typeface="Arial"/>
              </a:rPr>
              <a:t>Global TRIGGER</a:t>
            </a:r>
            <a:endParaRPr lang="fr-FR" sz="1200" b="1" dirty="0">
              <a:latin typeface="Arial" charset="0"/>
              <a:ea typeface="Arial"/>
              <a:cs typeface="Arial"/>
            </a:endParaRPr>
          </a:p>
        </p:txBody>
      </p:sp>
      <p:sp>
        <p:nvSpPr>
          <p:cNvPr id="83053" name="Text Box 257"/>
          <p:cNvSpPr txBox="1">
            <a:spLocks noChangeArrowheads="1"/>
          </p:cNvSpPr>
          <p:nvPr/>
        </p:nvSpPr>
        <p:spPr bwMode="auto">
          <a:xfrm>
            <a:off x="4627564" y="2349501"/>
            <a:ext cx="1402948" cy="461665"/>
          </a:xfrm>
          <a:prstGeom prst="rect">
            <a:avLst/>
          </a:prstGeom>
          <a:noFill/>
          <a:ln w="9525">
            <a:noFill/>
            <a:miter lim="800000"/>
            <a:headEnd/>
            <a:tailEnd/>
          </a:ln>
        </p:spPr>
        <p:txBody>
          <a:bodyPr wrap="none">
            <a:prstTxWarp prst="textNoShape">
              <a:avLst/>
            </a:prstTxWarp>
            <a:spAutoFit/>
          </a:bodyPr>
          <a:lstStyle/>
          <a:p>
            <a:r>
              <a:rPr lang="fr-FR" altLang="ja-JP" sz="1200" b="1" dirty="0">
                <a:solidFill>
                  <a:srgbClr val="000000"/>
                </a:solidFill>
                <a:latin typeface="Arial" charset="0"/>
                <a:ea typeface="Arial"/>
                <a:cs typeface="Arial"/>
              </a:rPr>
              <a:t>Calo TRIGGER</a:t>
            </a:r>
          </a:p>
          <a:p>
            <a:r>
              <a:rPr lang="fr-FR" altLang="ja-JP" sz="1200" b="1" dirty="0">
                <a:solidFill>
                  <a:srgbClr val="000000"/>
                </a:solidFill>
                <a:latin typeface="Arial" charset="0"/>
                <a:ea typeface="Arial"/>
                <a:cs typeface="Arial"/>
              </a:rPr>
              <a:t>Layer-1,2, DMUX</a:t>
            </a:r>
          </a:p>
        </p:txBody>
      </p:sp>
      <p:sp>
        <p:nvSpPr>
          <p:cNvPr id="83054" name="Rectangle 258"/>
          <p:cNvSpPr>
            <a:spLocks noChangeArrowheads="1"/>
          </p:cNvSpPr>
          <p:nvPr/>
        </p:nvSpPr>
        <p:spPr bwMode="auto">
          <a:xfrm>
            <a:off x="4029075" y="3716338"/>
            <a:ext cx="1728788" cy="457200"/>
          </a:xfrm>
          <a:prstGeom prst="rect">
            <a:avLst/>
          </a:prstGeom>
          <a:solidFill>
            <a:schemeClr val="bg1"/>
          </a:solidFill>
          <a:ln w="9525">
            <a:noFill/>
            <a:miter lim="800000"/>
            <a:headEnd/>
            <a:tailEnd/>
          </a:ln>
        </p:spPr>
        <p:txBody>
          <a:bodyPr>
            <a:prstTxWarp prst="textNoShape">
              <a:avLst/>
            </a:prstTxWarp>
            <a:spAutoFit/>
          </a:bodyPr>
          <a:lstStyle/>
          <a:p>
            <a:r>
              <a:rPr lang="fr-FR" altLang="ja-JP" sz="1200" b="1" dirty="0">
                <a:solidFill>
                  <a:srgbClr val="998D37"/>
                </a:solidFill>
                <a:latin typeface="Arial" charset="0"/>
                <a:ea typeface="Arial"/>
                <a:cs typeface="Arial"/>
              </a:rPr>
              <a:t>Trigger Tower Flags (TTF)</a:t>
            </a:r>
            <a:endParaRPr lang="fr-FR" dirty="0">
              <a:latin typeface="Arial" charset="0"/>
              <a:ea typeface="Arial"/>
              <a:cs typeface="Arial"/>
            </a:endParaRPr>
          </a:p>
        </p:txBody>
      </p:sp>
      <p:sp>
        <p:nvSpPr>
          <p:cNvPr id="83055" name="Text Box 259"/>
          <p:cNvSpPr txBox="1">
            <a:spLocks noChangeArrowheads="1"/>
          </p:cNvSpPr>
          <p:nvPr/>
        </p:nvSpPr>
        <p:spPr bwMode="auto">
          <a:xfrm>
            <a:off x="3895725" y="4797425"/>
            <a:ext cx="1597025" cy="457200"/>
          </a:xfrm>
          <a:prstGeom prst="rect">
            <a:avLst/>
          </a:prstGeom>
          <a:solidFill>
            <a:schemeClr val="bg1"/>
          </a:solidFill>
          <a:ln w="9525">
            <a:noFill/>
            <a:miter lim="800000"/>
            <a:headEnd/>
            <a:tailEnd/>
          </a:ln>
        </p:spPr>
        <p:txBody>
          <a:bodyPr>
            <a:prstTxWarp prst="textNoShape">
              <a:avLst/>
            </a:prstTxWarp>
            <a:spAutoFit/>
          </a:bodyPr>
          <a:lstStyle/>
          <a:p>
            <a:r>
              <a:rPr lang="fr-FR" altLang="ja-JP" sz="1200" b="1" dirty="0" err="1">
                <a:solidFill>
                  <a:srgbClr val="998D37"/>
                </a:solidFill>
                <a:latin typeface="Arial" charset="0"/>
                <a:ea typeface="Arial"/>
                <a:cs typeface="Arial"/>
              </a:rPr>
              <a:t>Selective</a:t>
            </a:r>
            <a:r>
              <a:rPr lang="fr-FR" altLang="ja-JP" sz="1200" b="1" dirty="0">
                <a:solidFill>
                  <a:srgbClr val="998D37"/>
                </a:solidFill>
                <a:latin typeface="Arial" charset="0"/>
                <a:ea typeface="Arial"/>
                <a:cs typeface="Arial"/>
              </a:rPr>
              <a:t> </a:t>
            </a:r>
            <a:r>
              <a:rPr lang="fr-FR" altLang="ja-JP" sz="1200" b="1" dirty="0" err="1">
                <a:solidFill>
                  <a:srgbClr val="998D37"/>
                </a:solidFill>
                <a:latin typeface="Arial" charset="0"/>
                <a:ea typeface="Arial"/>
                <a:cs typeface="Arial"/>
              </a:rPr>
              <a:t>Readout</a:t>
            </a:r>
            <a:r>
              <a:rPr lang="fr-FR" altLang="ja-JP" sz="1200" b="1" dirty="0">
                <a:solidFill>
                  <a:srgbClr val="998D37"/>
                </a:solidFill>
                <a:latin typeface="Arial" charset="0"/>
                <a:ea typeface="Arial"/>
                <a:cs typeface="Arial"/>
              </a:rPr>
              <a:t> Flags (SRF)</a:t>
            </a:r>
            <a:endParaRPr lang="fr-FR" dirty="0">
              <a:latin typeface="Arial" charset="0"/>
              <a:ea typeface="Arial"/>
              <a:cs typeface="Arial"/>
            </a:endParaRPr>
          </a:p>
        </p:txBody>
      </p:sp>
      <p:sp>
        <p:nvSpPr>
          <p:cNvPr id="83056" name="Rectangle 260"/>
          <p:cNvSpPr>
            <a:spLocks noChangeArrowheads="1"/>
          </p:cNvSpPr>
          <p:nvPr/>
        </p:nvSpPr>
        <p:spPr bwMode="auto">
          <a:xfrm>
            <a:off x="3646489" y="3025775"/>
            <a:ext cx="46037" cy="355600"/>
          </a:xfrm>
          <a:prstGeom prst="rect">
            <a:avLst/>
          </a:prstGeom>
          <a:solidFill>
            <a:srgbClr val="EBC94B"/>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EBC94B"/>
            </a:extrusionClr>
          </a:sp3d>
        </p:spPr>
        <p:txBody>
          <a:bodyPr wrap="none" anchor="ctr">
            <a:prstTxWarp prst="textNoShape">
              <a:avLst/>
            </a:prstTxWarp>
            <a:flatTx/>
          </a:bodyPr>
          <a:lstStyle/>
          <a:p>
            <a:endParaRPr lang="en-US" dirty="0">
              <a:latin typeface="Arial" charset="0"/>
              <a:ea typeface="Arial"/>
              <a:cs typeface="Arial"/>
            </a:endParaRPr>
          </a:p>
        </p:txBody>
      </p:sp>
      <p:sp>
        <p:nvSpPr>
          <p:cNvPr id="83057" name="Text Box 261"/>
          <p:cNvSpPr txBox="1">
            <a:spLocks noChangeArrowheads="1"/>
          </p:cNvSpPr>
          <p:nvPr/>
        </p:nvSpPr>
        <p:spPr bwMode="auto">
          <a:xfrm>
            <a:off x="3627439" y="2720975"/>
            <a:ext cx="668337" cy="203200"/>
          </a:xfrm>
          <a:prstGeom prst="rect">
            <a:avLst/>
          </a:prstGeom>
          <a:noFill/>
          <a:ln w="9525">
            <a:noFill/>
            <a:miter lim="800000"/>
            <a:headEnd/>
            <a:tailEnd/>
          </a:ln>
        </p:spPr>
        <p:txBody>
          <a:bodyPr>
            <a:prstTxWarp prst="textNoShape">
              <a:avLst/>
            </a:prstTxWarp>
          </a:bodyPr>
          <a:lstStyle/>
          <a:p>
            <a:r>
              <a:rPr lang="fr-FR" altLang="ja-JP" sz="1200" b="1" dirty="0">
                <a:solidFill>
                  <a:srgbClr val="000000"/>
                </a:solidFill>
                <a:latin typeface="Arial" charset="0"/>
                <a:ea typeface="Arial"/>
                <a:cs typeface="Arial"/>
              </a:rPr>
              <a:t>SLB </a:t>
            </a:r>
            <a:r>
              <a:rPr lang="fr-FR" altLang="ja-JP" sz="900" b="1" i="1" dirty="0">
                <a:solidFill>
                  <a:srgbClr val="000000"/>
                </a:solidFill>
                <a:latin typeface="Arial" charset="0"/>
                <a:ea typeface="Arial"/>
                <a:cs typeface="Arial"/>
              </a:rPr>
              <a:t>(LIP)</a:t>
            </a:r>
            <a:endParaRPr lang="fr-FR" sz="900" b="1" i="1" dirty="0">
              <a:latin typeface="Arial" charset="0"/>
              <a:ea typeface="Arial"/>
              <a:cs typeface="Arial"/>
            </a:endParaRPr>
          </a:p>
        </p:txBody>
      </p:sp>
      <p:sp>
        <p:nvSpPr>
          <p:cNvPr id="83058" name="Text Box 262"/>
          <p:cNvSpPr txBox="1">
            <a:spLocks noChangeArrowheads="1"/>
          </p:cNvSpPr>
          <p:nvPr/>
        </p:nvSpPr>
        <p:spPr bwMode="auto">
          <a:xfrm rot="1649949">
            <a:off x="1044141" y="5045532"/>
            <a:ext cx="1647106" cy="430887"/>
          </a:xfrm>
          <a:prstGeom prst="rect">
            <a:avLst/>
          </a:prstGeom>
          <a:noFill/>
          <a:ln w="9525">
            <a:noFill/>
            <a:miter lim="800000"/>
            <a:headEnd/>
            <a:tailEnd/>
          </a:ln>
        </p:spPr>
        <p:txBody>
          <a:bodyPr wrap="none">
            <a:prstTxWarp prst="textNoShape">
              <a:avLst/>
            </a:prstTxWarp>
            <a:spAutoFit/>
          </a:bodyPr>
          <a:lstStyle/>
          <a:p>
            <a:pPr algn="ctr"/>
            <a:r>
              <a:rPr lang="fr-FR" altLang="ja-JP" sz="1100" b="1" dirty="0">
                <a:solidFill>
                  <a:srgbClr val="00CCFF"/>
                </a:solidFill>
                <a:latin typeface="Arial" charset="0"/>
                <a:ea typeface="Arial"/>
                <a:cs typeface="Arial"/>
              </a:rPr>
              <a:t>Data </a:t>
            </a:r>
            <a:r>
              <a:rPr lang="fr-FR" altLang="ja-JP" sz="1100" b="1" dirty="0" err="1">
                <a:solidFill>
                  <a:srgbClr val="00CCFF"/>
                </a:solidFill>
                <a:latin typeface="Arial" charset="0"/>
                <a:ea typeface="Arial"/>
                <a:cs typeface="Arial"/>
              </a:rPr>
              <a:t>path</a:t>
            </a:r>
            <a:endParaRPr lang="fr-FR" altLang="ja-JP" sz="1100" b="1" dirty="0">
              <a:solidFill>
                <a:srgbClr val="00CCFF"/>
              </a:solidFill>
              <a:latin typeface="Arial" charset="0"/>
              <a:ea typeface="Arial"/>
              <a:cs typeface="Arial"/>
            </a:endParaRPr>
          </a:p>
          <a:p>
            <a:pPr algn="ctr"/>
            <a:r>
              <a:rPr lang="fr-FR" altLang="ja-JP" sz="1100" b="1" dirty="0">
                <a:solidFill>
                  <a:srgbClr val="00CCFF"/>
                </a:solidFill>
                <a:latin typeface="Arial" charset="0"/>
                <a:ea typeface="Arial"/>
                <a:cs typeface="Arial"/>
              </a:rPr>
              <a:t>@100KHz (</a:t>
            </a:r>
            <a:r>
              <a:rPr lang="fr-FR" altLang="ja-JP" sz="1100" b="1" dirty="0" err="1">
                <a:solidFill>
                  <a:srgbClr val="00CCFF"/>
                </a:solidFill>
                <a:latin typeface="Arial" charset="0"/>
                <a:ea typeface="Arial"/>
                <a:cs typeface="Arial"/>
              </a:rPr>
              <a:t>Xtal</a:t>
            </a:r>
            <a:r>
              <a:rPr lang="fr-FR" altLang="ja-JP" sz="1100" b="1" dirty="0">
                <a:solidFill>
                  <a:srgbClr val="00CCFF"/>
                </a:solidFill>
                <a:latin typeface="Arial" charset="0"/>
                <a:ea typeface="Arial"/>
                <a:cs typeface="Arial"/>
              </a:rPr>
              <a:t> Datas)</a:t>
            </a:r>
            <a:endParaRPr lang="fr-FR" dirty="0">
              <a:latin typeface="Arial" charset="0"/>
              <a:ea typeface="Arial"/>
              <a:cs typeface="Arial"/>
            </a:endParaRPr>
          </a:p>
        </p:txBody>
      </p:sp>
      <p:sp>
        <p:nvSpPr>
          <p:cNvPr id="83059" name="Text Box 263"/>
          <p:cNvSpPr txBox="1">
            <a:spLocks noChangeArrowheads="1"/>
          </p:cNvSpPr>
          <p:nvPr/>
        </p:nvSpPr>
        <p:spPr bwMode="auto">
          <a:xfrm>
            <a:off x="6554788" y="3987800"/>
            <a:ext cx="2589212" cy="2338388"/>
          </a:xfrm>
          <a:prstGeom prst="rect">
            <a:avLst/>
          </a:prstGeom>
          <a:solidFill>
            <a:schemeClr val="accent1">
              <a:lumMod val="20000"/>
              <a:lumOff val="80000"/>
            </a:schemeClr>
          </a:solidFill>
          <a:ln w="12700">
            <a:noFill/>
            <a:miter lim="800000"/>
            <a:headEnd type="none" w="sm" len="sm"/>
            <a:tailEnd type="none" w="sm" len="sm"/>
          </a:ln>
        </p:spPr>
        <p:txBody>
          <a:bodyPr wrap="none" lIns="18000" tIns="10800" rIns="18000" bIns="10800">
            <a:prstTxWarp prst="textNoShape">
              <a:avLst/>
            </a:prstTxWarp>
          </a:bodyPr>
          <a:lstStyle/>
          <a:p>
            <a:pPr>
              <a:spcBef>
                <a:spcPct val="50000"/>
              </a:spcBef>
            </a:pPr>
            <a:r>
              <a:rPr lang="fr-FR" sz="1400" b="1" dirty="0">
                <a:solidFill>
                  <a:srgbClr val="FF0000"/>
                </a:solidFill>
                <a:latin typeface="Arial" charset="0"/>
                <a:ea typeface="Arial"/>
                <a:cs typeface="Arial"/>
              </a:rPr>
              <a:t>T</a:t>
            </a:r>
            <a:r>
              <a:rPr lang="fr-FR" sz="1400" dirty="0">
                <a:solidFill>
                  <a:srgbClr val="FF0000"/>
                </a:solidFill>
                <a:latin typeface="Arial" charset="0"/>
                <a:ea typeface="Arial"/>
                <a:cs typeface="Arial"/>
              </a:rPr>
              <a:t>rigger </a:t>
            </a:r>
            <a:r>
              <a:rPr lang="fr-FR" sz="1400" b="1" dirty="0" err="1">
                <a:solidFill>
                  <a:srgbClr val="FF0000"/>
                </a:solidFill>
                <a:latin typeface="Arial" charset="0"/>
                <a:ea typeface="Arial"/>
                <a:cs typeface="Arial"/>
              </a:rPr>
              <a:t>C</a:t>
            </a:r>
            <a:r>
              <a:rPr lang="fr-FR" sz="1400" dirty="0" err="1">
                <a:solidFill>
                  <a:srgbClr val="FF0000"/>
                </a:solidFill>
                <a:latin typeface="Arial" charset="0"/>
                <a:ea typeface="Arial"/>
                <a:cs typeface="Arial"/>
              </a:rPr>
              <a:t>oncentrator</a:t>
            </a:r>
            <a:r>
              <a:rPr lang="fr-FR" sz="1400" dirty="0">
                <a:solidFill>
                  <a:srgbClr val="FF0000"/>
                </a:solidFill>
                <a:latin typeface="Arial" charset="0"/>
                <a:ea typeface="Arial"/>
                <a:cs typeface="Arial"/>
              </a:rPr>
              <a:t> </a:t>
            </a:r>
            <a:r>
              <a:rPr lang="fr-FR" sz="1400" b="1" dirty="0" err="1">
                <a:solidFill>
                  <a:srgbClr val="FF0000"/>
                </a:solidFill>
                <a:latin typeface="Arial" charset="0"/>
                <a:ea typeface="Arial"/>
                <a:cs typeface="Arial"/>
              </a:rPr>
              <a:t>C</a:t>
            </a:r>
            <a:r>
              <a:rPr lang="fr-FR" sz="1400" dirty="0" err="1">
                <a:solidFill>
                  <a:srgbClr val="FF0000"/>
                </a:solidFill>
                <a:latin typeface="Arial" charset="0"/>
                <a:ea typeface="Arial"/>
                <a:cs typeface="Arial"/>
              </a:rPr>
              <a:t>ard</a:t>
            </a:r>
            <a:endParaRPr lang="fr-FR" sz="1400" dirty="0">
              <a:solidFill>
                <a:srgbClr val="FF0000"/>
              </a:solidFill>
              <a:latin typeface="Arial" charset="0"/>
              <a:ea typeface="Arial"/>
              <a:cs typeface="Arial"/>
            </a:endParaRPr>
          </a:p>
          <a:p>
            <a:pPr>
              <a:spcBef>
                <a:spcPct val="50000"/>
              </a:spcBef>
            </a:pPr>
            <a:r>
              <a:rPr lang="fr-FR" sz="1400" b="1" dirty="0">
                <a:solidFill>
                  <a:srgbClr val="CC9900"/>
                </a:solidFill>
                <a:latin typeface="Arial" charset="0"/>
                <a:ea typeface="Arial"/>
                <a:cs typeface="Arial"/>
              </a:rPr>
              <a:t>S</a:t>
            </a:r>
            <a:r>
              <a:rPr lang="fr-FR" sz="1400" dirty="0">
                <a:solidFill>
                  <a:srgbClr val="CC9900"/>
                </a:solidFill>
                <a:latin typeface="Arial" charset="0"/>
                <a:ea typeface="Arial"/>
                <a:cs typeface="Arial"/>
              </a:rPr>
              <a:t>ynchronisation &amp; </a:t>
            </a:r>
            <a:r>
              <a:rPr lang="fr-FR" sz="1400" b="1" dirty="0">
                <a:solidFill>
                  <a:srgbClr val="CC9900"/>
                </a:solidFill>
                <a:latin typeface="Arial" charset="0"/>
                <a:ea typeface="Arial"/>
                <a:cs typeface="Arial"/>
              </a:rPr>
              <a:t>L</a:t>
            </a:r>
            <a:r>
              <a:rPr lang="fr-FR" sz="1400" dirty="0">
                <a:solidFill>
                  <a:srgbClr val="CC9900"/>
                </a:solidFill>
                <a:latin typeface="Arial" charset="0"/>
                <a:ea typeface="Arial"/>
                <a:cs typeface="Arial"/>
              </a:rPr>
              <a:t>ink </a:t>
            </a:r>
            <a:r>
              <a:rPr lang="fr-FR" sz="1400" b="1" dirty="0" err="1">
                <a:solidFill>
                  <a:srgbClr val="CC9900"/>
                </a:solidFill>
                <a:latin typeface="Arial" charset="0"/>
                <a:ea typeface="Arial"/>
                <a:cs typeface="Arial"/>
              </a:rPr>
              <a:t>B</a:t>
            </a:r>
            <a:r>
              <a:rPr lang="fr-FR" sz="1400" dirty="0" err="1">
                <a:solidFill>
                  <a:srgbClr val="CC9900"/>
                </a:solidFill>
                <a:latin typeface="Arial" charset="0"/>
                <a:ea typeface="Arial"/>
                <a:cs typeface="Arial"/>
              </a:rPr>
              <a:t>oard</a:t>
            </a:r>
            <a:endParaRPr lang="fr-FR" sz="1400" dirty="0">
              <a:solidFill>
                <a:srgbClr val="CC9900"/>
              </a:solidFill>
              <a:latin typeface="Arial" charset="0"/>
              <a:ea typeface="Arial"/>
              <a:cs typeface="Arial"/>
            </a:endParaRPr>
          </a:p>
          <a:p>
            <a:pPr>
              <a:spcBef>
                <a:spcPct val="50000"/>
              </a:spcBef>
            </a:pPr>
            <a:r>
              <a:rPr lang="fr-FR" sz="1400" b="1" dirty="0" err="1">
                <a:solidFill>
                  <a:srgbClr val="33CC33"/>
                </a:solidFill>
                <a:latin typeface="Arial" charset="0"/>
                <a:ea typeface="Arial"/>
                <a:cs typeface="Arial"/>
              </a:rPr>
              <a:t>C</a:t>
            </a:r>
            <a:r>
              <a:rPr lang="fr-FR" sz="1400" dirty="0" err="1">
                <a:solidFill>
                  <a:srgbClr val="33CC33"/>
                </a:solidFill>
                <a:latin typeface="Arial" charset="0"/>
                <a:ea typeface="Arial"/>
                <a:cs typeface="Arial"/>
              </a:rPr>
              <a:t>lock</a:t>
            </a:r>
            <a:r>
              <a:rPr lang="fr-FR" sz="1400" dirty="0">
                <a:solidFill>
                  <a:srgbClr val="33CC33"/>
                </a:solidFill>
                <a:latin typeface="Arial" charset="0"/>
                <a:ea typeface="Arial"/>
                <a:cs typeface="Arial"/>
              </a:rPr>
              <a:t> &amp; </a:t>
            </a:r>
            <a:r>
              <a:rPr lang="fr-FR" sz="1400" b="1" dirty="0">
                <a:solidFill>
                  <a:srgbClr val="33CC33"/>
                </a:solidFill>
                <a:latin typeface="Arial" charset="0"/>
                <a:ea typeface="Arial"/>
                <a:cs typeface="Arial"/>
              </a:rPr>
              <a:t>C</a:t>
            </a:r>
            <a:r>
              <a:rPr lang="fr-FR" sz="1400" dirty="0">
                <a:solidFill>
                  <a:srgbClr val="33CC33"/>
                </a:solidFill>
                <a:latin typeface="Arial" charset="0"/>
                <a:ea typeface="Arial"/>
                <a:cs typeface="Arial"/>
              </a:rPr>
              <a:t>ontrol </a:t>
            </a:r>
            <a:r>
              <a:rPr lang="fr-FR" sz="1400" b="1" dirty="0">
                <a:solidFill>
                  <a:srgbClr val="33CC33"/>
                </a:solidFill>
                <a:latin typeface="Arial" charset="0"/>
                <a:ea typeface="Arial"/>
                <a:cs typeface="Arial"/>
              </a:rPr>
              <a:t>S</a:t>
            </a:r>
            <a:r>
              <a:rPr lang="fr-FR" sz="1400" dirty="0">
                <a:solidFill>
                  <a:srgbClr val="33CC33"/>
                </a:solidFill>
                <a:latin typeface="Arial" charset="0"/>
                <a:ea typeface="Arial"/>
                <a:cs typeface="Arial"/>
              </a:rPr>
              <a:t>ystem</a:t>
            </a:r>
          </a:p>
          <a:p>
            <a:pPr>
              <a:spcBef>
                <a:spcPct val="50000"/>
              </a:spcBef>
            </a:pPr>
            <a:r>
              <a:rPr lang="fr-FR" sz="1400" b="1" dirty="0" err="1">
                <a:solidFill>
                  <a:srgbClr val="808000"/>
                </a:solidFill>
                <a:latin typeface="Arial" charset="0"/>
                <a:ea typeface="Arial"/>
                <a:cs typeface="Arial"/>
              </a:rPr>
              <a:t>S</a:t>
            </a:r>
            <a:r>
              <a:rPr lang="fr-FR" sz="1400" dirty="0" err="1">
                <a:solidFill>
                  <a:srgbClr val="808000"/>
                </a:solidFill>
                <a:latin typeface="Arial" charset="0"/>
                <a:ea typeface="Arial"/>
                <a:cs typeface="Arial"/>
              </a:rPr>
              <a:t>elective</a:t>
            </a:r>
            <a:r>
              <a:rPr lang="fr-FR" sz="1400" dirty="0">
                <a:solidFill>
                  <a:srgbClr val="808000"/>
                </a:solidFill>
                <a:latin typeface="Arial" charset="0"/>
                <a:ea typeface="Arial"/>
                <a:cs typeface="Arial"/>
              </a:rPr>
              <a:t> </a:t>
            </a:r>
            <a:r>
              <a:rPr lang="fr-FR" sz="1400" b="1" dirty="0" err="1">
                <a:solidFill>
                  <a:srgbClr val="808000"/>
                </a:solidFill>
                <a:latin typeface="Arial" charset="0"/>
                <a:ea typeface="Arial"/>
                <a:cs typeface="Arial"/>
              </a:rPr>
              <a:t>R</a:t>
            </a:r>
            <a:r>
              <a:rPr lang="fr-FR" sz="1400" dirty="0" err="1">
                <a:solidFill>
                  <a:srgbClr val="808000"/>
                </a:solidFill>
                <a:latin typeface="Arial" charset="0"/>
                <a:ea typeface="Arial"/>
                <a:cs typeface="Arial"/>
              </a:rPr>
              <a:t>eadout</a:t>
            </a:r>
            <a:r>
              <a:rPr lang="fr-FR" sz="1400" dirty="0">
                <a:solidFill>
                  <a:srgbClr val="808000"/>
                </a:solidFill>
                <a:latin typeface="Arial" charset="0"/>
                <a:ea typeface="Arial"/>
                <a:cs typeface="Arial"/>
              </a:rPr>
              <a:t> </a:t>
            </a:r>
            <a:r>
              <a:rPr lang="fr-FR" sz="1400" b="1" dirty="0">
                <a:solidFill>
                  <a:srgbClr val="808000"/>
                </a:solidFill>
                <a:latin typeface="Arial" charset="0"/>
                <a:ea typeface="Arial"/>
                <a:cs typeface="Arial"/>
              </a:rPr>
              <a:t>P</a:t>
            </a:r>
            <a:r>
              <a:rPr lang="fr-FR" sz="1400" dirty="0">
                <a:solidFill>
                  <a:srgbClr val="808000"/>
                </a:solidFill>
                <a:latin typeface="Arial" charset="0"/>
                <a:ea typeface="Arial"/>
                <a:cs typeface="Arial"/>
              </a:rPr>
              <a:t>rocessor</a:t>
            </a:r>
          </a:p>
          <a:p>
            <a:pPr>
              <a:spcBef>
                <a:spcPct val="50000"/>
              </a:spcBef>
            </a:pPr>
            <a:r>
              <a:rPr lang="fr-FR" sz="1400" b="1" dirty="0">
                <a:solidFill>
                  <a:srgbClr val="0099CC"/>
                </a:solidFill>
                <a:latin typeface="Arial" charset="0"/>
                <a:ea typeface="Arial"/>
                <a:cs typeface="Arial"/>
              </a:rPr>
              <a:t>D</a:t>
            </a:r>
            <a:r>
              <a:rPr lang="fr-FR" sz="1400" dirty="0">
                <a:solidFill>
                  <a:srgbClr val="0099CC"/>
                </a:solidFill>
                <a:latin typeface="Arial" charset="0"/>
                <a:ea typeface="Arial"/>
                <a:cs typeface="Arial"/>
              </a:rPr>
              <a:t>ata </a:t>
            </a:r>
            <a:r>
              <a:rPr lang="fr-FR" sz="1400" b="1" dirty="0" err="1">
                <a:solidFill>
                  <a:srgbClr val="0099CC"/>
                </a:solidFill>
                <a:latin typeface="Arial" charset="0"/>
                <a:ea typeface="Arial"/>
                <a:cs typeface="Arial"/>
              </a:rPr>
              <a:t>C</a:t>
            </a:r>
            <a:r>
              <a:rPr lang="fr-FR" sz="1400" dirty="0" err="1">
                <a:solidFill>
                  <a:srgbClr val="0099CC"/>
                </a:solidFill>
                <a:latin typeface="Arial" charset="0"/>
                <a:ea typeface="Arial"/>
                <a:cs typeface="Arial"/>
              </a:rPr>
              <a:t>oncentrator</a:t>
            </a:r>
            <a:r>
              <a:rPr lang="fr-FR" sz="1400" dirty="0">
                <a:solidFill>
                  <a:srgbClr val="0099CC"/>
                </a:solidFill>
                <a:latin typeface="Arial" charset="0"/>
                <a:ea typeface="Arial"/>
                <a:cs typeface="Arial"/>
              </a:rPr>
              <a:t> </a:t>
            </a:r>
            <a:r>
              <a:rPr lang="fr-FR" sz="1400" b="1" dirty="0" err="1">
                <a:solidFill>
                  <a:srgbClr val="0099CC"/>
                </a:solidFill>
                <a:latin typeface="Arial" charset="0"/>
                <a:ea typeface="Arial"/>
                <a:cs typeface="Arial"/>
              </a:rPr>
              <a:t>C</a:t>
            </a:r>
            <a:r>
              <a:rPr lang="fr-FR" sz="1400" dirty="0" err="1">
                <a:solidFill>
                  <a:srgbClr val="0099CC"/>
                </a:solidFill>
                <a:latin typeface="Arial" charset="0"/>
                <a:ea typeface="Arial"/>
                <a:cs typeface="Arial"/>
              </a:rPr>
              <a:t>ard</a:t>
            </a:r>
            <a:endParaRPr lang="fr-FR" sz="1400" dirty="0">
              <a:solidFill>
                <a:srgbClr val="0099CC"/>
              </a:solidFill>
              <a:latin typeface="Arial" charset="0"/>
              <a:ea typeface="Arial"/>
              <a:cs typeface="Arial"/>
            </a:endParaRPr>
          </a:p>
          <a:p>
            <a:pPr>
              <a:spcBef>
                <a:spcPct val="50000"/>
              </a:spcBef>
            </a:pPr>
            <a:r>
              <a:rPr lang="fr-FR" sz="1400" b="1" dirty="0">
                <a:solidFill>
                  <a:srgbClr val="FF9999"/>
                </a:solidFill>
                <a:latin typeface="Arial" charset="0"/>
                <a:ea typeface="Arial"/>
                <a:cs typeface="Arial"/>
              </a:rPr>
              <a:t>T</a:t>
            </a:r>
            <a:r>
              <a:rPr lang="fr-FR" sz="1400" dirty="0">
                <a:solidFill>
                  <a:srgbClr val="FF9999"/>
                </a:solidFill>
                <a:latin typeface="Arial" charset="0"/>
                <a:ea typeface="Arial"/>
                <a:cs typeface="Arial"/>
              </a:rPr>
              <a:t>iming, </a:t>
            </a:r>
            <a:r>
              <a:rPr lang="fr-FR" sz="1400" b="1" dirty="0">
                <a:solidFill>
                  <a:srgbClr val="FF9999"/>
                </a:solidFill>
                <a:latin typeface="Arial" charset="0"/>
                <a:ea typeface="Arial"/>
                <a:cs typeface="Arial"/>
              </a:rPr>
              <a:t>T</a:t>
            </a:r>
            <a:r>
              <a:rPr lang="fr-FR" sz="1400" dirty="0">
                <a:solidFill>
                  <a:srgbClr val="FF9999"/>
                </a:solidFill>
                <a:latin typeface="Arial" charset="0"/>
                <a:ea typeface="Arial"/>
                <a:cs typeface="Arial"/>
              </a:rPr>
              <a:t>rigger &amp; </a:t>
            </a:r>
            <a:r>
              <a:rPr lang="fr-FR" sz="1400" b="1" dirty="0">
                <a:solidFill>
                  <a:srgbClr val="FF9999"/>
                </a:solidFill>
                <a:latin typeface="Arial" charset="0"/>
                <a:ea typeface="Arial"/>
                <a:cs typeface="Arial"/>
              </a:rPr>
              <a:t>C</a:t>
            </a:r>
            <a:r>
              <a:rPr lang="fr-FR" sz="1400" dirty="0">
                <a:solidFill>
                  <a:srgbClr val="FF9999"/>
                </a:solidFill>
                <a:latin typeface="Arial" charset="0"/>
                <a:ea typeface="Arial"/>
                <a:cs typeface="Arial"/>
              </a:rPr>
              <a:t>ontrol</a:t>
            </a:r>
          </a:p>
          <a:p>
            <a:pPr>
              <a:spcBef>
                <a:spcPct val="50000"/>
              </a:spcBef>
            </a:pPr>
            <a:r>
              <a:rPr lang="fr-FR" sz="1400" b="1" dirty="0">
                <a:solidFill>
                  <a:srgbClr val="CC66FF"/>
                </a:solidFill>
                <a:latin typeface="Arial" charset="0"/>
                <a:ea typeface="Arial"/>
                <a:cs typeface="Arial"/>
              </a:rPr>
              <a:t>T</a:t>
            </a:r>
            <a:r>
              <a:rPr lang="fr-FR" sz="1400" dirty="0">
                <a:solidFill>
                  <a:srgbClr val="CC66FF"/>
                </a:solidFill>
                <a:latin typeface="Arial" charset="0"/>
                <a:ea typeface="Arial"/>
                <a:cs typeface="Arial"/>
              </a:rPr>
              <a:t>rigger </a:t>
            </a:r>
            <a:r>
              <a:rPr lang="fr-FR" sz="1400" b="1" dirty="0">
                <a:solidFill>
                  <a:srgbClr val="CC66FF"/>
                </a:solidFill>
                <a:latin typeface="Arial" charset="0"/>
                <a:ea typeface="Arial"/>
                <a:cs typeface="Arial"/>
              </a:rPr>
              <a:t>C</a:t>
            </a:r>
            <a:r>
              <a:rPr lang="fr-FR" sz="1400" dirty="0">
                <a:solidFill>
                  <a:srgbClr val="CC66FF"/>
                </a:solidFill>
                <a:latin typeface="Arial" charset="0"/>
                <a:ea typeface="Arial"/>
                <a:cs typeface="Arial"/>
              </a:rPr>
              <a:t>ontrol </a:t>
            </a:r>
            <a:r>
              <a:rPr lang="fr-FR" sz="1400" b="1" dirty="0">
                <a:solidFill>
                  <a:srgbClr val="CC66FF"/>
                </a:solidFill>
                <a:latin typeface="Arial" charset="0"/>
                <a:ea typeface="Arial"/>
                <a:cs typeface="Arial"/>
              </a:rPr>
              <a:t>S</a:t>
            </a:r>
            <a:r>
              <a:rPr lang="fr-FR" sz="1400" dirty="0">
                <a:solidFill>
                  <a:srgbClr val="CC66FF"/>
                </a:solidFill>
                <a:latin typeface="Arial" charset="0"/>
                <a:ea typeface="Arial"/>
                <a:cs typeface="Arial"/>
              </a:rPr>
              <a:t>ystem</a:t>
            </a:r>
          </a:p>
          <a:p>
            <a:pPr>
              <a:spcBef>
                <a:spcPct val="50000"/>
              </a:spcBef>
            </a:pPr>
            <a:endParaRPr lang="fr-FR" sz="1400" dirty="0">
              <a:solidFill>
                <a:srgbClr val="CC66FF"/>
              </a:solidFill>
              <a:latin typeface="Arial" charset="0"/>
              <a:ea typeface="Arial"/>
              <a:cs typeface="Arial"/>
            </a:endParaRPr>
          </a:p>
        </p:txBody>
      </p:sp>
      <p:sp>
        <p:nvSpPr>
          <p:cNvPr id="83060" name="Rectangle 264"/>
          <p:cNvSpPr>
            <a:spLocks noChangeArrowheads="1"/>
          </p:cNvSpPr>
          <p:nvPr/>
        </p:nvSpPr>
        <p:spPr bwMode="auto">
          <a:xfrm>
            <a:off x="6954839" y="1773238"/>
            <a:ext cx="1530350" cy="457200"/>
          </a:xfrm>
          <a:prstGeom prst="rect">
            <a:avLst/>
          </a:prstGeom>
          <a:solidFill>
            <a:schemeClr val="bg1"/>
          </a:solidFill>
          <a:ln w="9525">
            <a:noFill/>
            <a:miter lim="800000"/>
            <a:headEnd/>
            <a:tailEnd/>
          </a:ln>
        </p:spPr>
        <p:txBody>
          <a:bodyPr>
            <a:prstTxWarp prst="textNoShape">
              <a:avLst/>
            </a:prstTxWarp>
            <a:spAutoFit/>
          </a:bodyPr>
          <a:lstStyle/>
          <a:p>
            <a:r>
              <a:rPr lang="fr-FR" altLang="ja-JP" sz="1200" b="1" dirty="0" err="1">
                <a:solidFill>
                  <a:srgbClr val="FF0000"/>
                </a:solidFill>
                <a:latin typeface="Arial" charset="0"/>
                <a:ea typeface="Arial"/>
                <a:cs typeface="Arial"/>
              </a:rPr>
              <a:t>Level</a:t>
            </a:r>
            <a:r>
              <a:rPr lang="fr-FR" altLang="ja-JP" sz="1200" b="1" dirty="0">
                <a:solidFill>
                  <a:srgbClr val="FF0000"/>
                </a:solidFill>
                <a:latin typeface="Arial" charset="0"/>
                <a:ea typeface="Arial"/>
                <a:cs typeface="Arial"/>
              </a:rPr>
              <a:t> 1 Trigger (L1A)</a:t>
            </a:r>
            <a:endParaRPr lang="fr-FR" dirty="0">
              <a:solidFill>
                <a:srgbClr val="FF0000"/>
              </a:solidFill>
              <a:latin typeface="Arial" charset="0"/>
              <a:ea typeface="Arial"/>
              <a:cs typeface="Arial"/>
            </a:endParaRPr>
          </a:p>
        </p:txBody>
      </p:sp>
      <p:sp>
        <p:nvSpPr>
          <p:cNvPr id="83061" name="Text Box 265"/>
          <p:cNvSpPr txBox="1">
            <a:spLocks noChangeArrowheads="1"/>
          </p:cNvSpPr>
          <p:nvPr/>
        </p:nvSpPr>
        <p:spPr bwMode="auto">
          <a:xfrm>
            <a:off x="4494214" y="6165850"/>
            <a:ext cx="1328737" cy="198438"/>
          </a:xfrm>
          <a:prstGeom prst="rect">
            <a:avLst/>
          </a:prstGeom>
          <a:solidFill>
            <a:schemeClr val="bg1"/>
          </a:solidFill>
          <a:ln w="12700">
            <a:noFill/>
            <a:miter lim="800000"/>
            <a:headEnd type="none" w="sm" len="sm"/>
            <a:tailEnd type="none" w="sm" len="sm"/>
          </a:ln>
        </p:spPr>
        <p:txBody>
          <a:bodyPr>
            <a:prstTxWarp prst="textNoShape">
              <a:avLst/>
            </a:prstTxWarp>
            <a:spAutoFit/>
          </a:bodyPr>
          <a:lstStyle/>
          <a:p>
            <a:pPr>
              <a:spcBef>
                <a:spcPct val="50000"/>
              </a:spcBef>
            </a:pPr>
            <a:r>
              <a:rPr lang="fr-FR" sz="700" i="1" dirty="0" err="1">
                <a:latin typeface="Arial" charset="0"/>
                <a:ea typeface="Arial"/>
                <a:cs typeface="Arial"/>
              </a:rPr>
              <a:t>From</a:t>
            </a:r>
            <a:r>
              <a:rPr lang="fr-FR" sz="700" i="1" dirty="0">
                <a:latin typeface="Arial" charset="0"/>
                <a:ea typeface="Arial"/>
                <a:cs typeface="Arial"/>
              </a:rPr>
              <a:t> : R. Alemany LIP</a:t>
            </a:r>
          </a:p>
        </p:txBody>
      </p:sp>
    </p:spTree>
    <p:custDataLst>
      <p:tags r:id="rId1"/>
    </p:custDataLst>
    <p:extLst>
      <p:ext uri="{BB962C8B-B14F-4D97-AF65-F5344CB8AC3E}">
        <p14:creationId xmlns:p14="http://schemas.microsoft.com/office/powerpoint/2010/main" val="2111053584"/>
      </p:ext>
    </p:extLst>
  </p:cSld>
  <p:clrMapOvr>
    <a:masterClrMapping/>
  </p:clrMapOvr>
  <p:transition spd="slow" advClick="0" advTm="15000">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27 November 2019</a:t>
            </a:r>
            <a:endParaRPr lang="en-US" dirty="0"/>
          </a:p>
        </p:txBody>
      </p:sp>
      <p:sp>
        <p:nvSpPr>
          <p:cNvPr id="4" name="Footer Placeholder 3"/>
          <p:cNvSpPr>
            <a:spLocks noGrp="1"/>
          </p:cNvSpPr>
          <p:nvPr>
            <p:ph type="ftr" sz="quarter" idx="11"/>
          </p:nvPr>
        </p:nvSpPr>
        <p:spPr/>
        <p:txBody>
          <a:bodyPr/>
          <a:lstStyle/>
          <a:p>
            <a:r>
              <a:rPr lang="en-US"/>
              <a:t>Electronics for Particle Physics Discoveries, Sridhara Dasu, Wisconsin</a:t>
            </a:r>
            <a:endParaRPr lang="en-US" dirty="0"/>
          </a:p>
        </p:txBody>
      </p:sp>
      <p:sp>
        <p:nvSpPr>
          <p:cNvPr id="5" name="Slide Number Placeholder 4"/>
          <p:cNvSpPr>
            <a:spLocks noGrp="1"/>
          </p:cNvSpPr>
          <p:nvPr>
            <p:ph type="sldNum" sz="quarter" idx="12"/>
          </p:nvPr>
        </p:nvSpPr>
        <p:spPr/>
        <p:txBody>
          <a:bodyPr/>
          <a:lstStyle/>
          <a:p>
            <a:fld id="{AB3C1F1C-F708-3F4B-8ECB-6D467F0718B5}" type="slidenum">
              <a:rPr lang="en-US" smtClean="0"/>
              <a:pPr/>
              <a:t>19</a:t>
            </a:fld>
            <a:endParaRPr lang="en-US" dirty="0"/>
          </a:p>
        </p:txBody>
      </p:sp>
      <p:sp>
        <p:nvSpPr>
          <p:cNvPr id="391170" name="Rectangle 2"/>
          <p:cNvSpPr>
            <a:spLocks noGrp="1" noChangeArrowheads="1"/>
          </p:cNvSpPr>
          <p:nvPr>
            <p:ph type="title"/>
          </p:nvPr>
        </p:nvSpPr>
        <p:spPr/>
        <p:txBody>
          <a:bodyPr/>
          <a:lstStyle/>
          <a:p>
            <a:pPr eaLnBrk="1" hangingPunct="1"/>
            <a:r>
              <a:rPr lang="en-US" dirty="0"/>
              <a:t>ECAL Trigger Primitives</a:t>
            </a:r>
          </a:p>
        </p:txBody>
      </p:sp>
      <p:pic>
        <p:nvPicPr>
          <p:cNvPr id="84995" name="Picture 4" descr="ecalt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26265" y="777490"/>
            <a:ext cx="8164512" cy="2801938"/>
          </a:xfrm>
          <a:prstGeom prst="rect">
            <a:avLst/>
          </a:prstGeom>
          <a:noFill/>
          <a:ln w="9525">
            <a:noFill/>
            <a:miter lim="800000"/>
            <a:headEnd/>
            <a:tailEnd/>
          </a:ln>
        </p:spPr>
      </p:pic>
      <p:pic>
        <p:nvPicPr>
          <p:cNvPr id="84996" name="Picture 5"/>
          <p:cNvPicPr>
            <a:picLocks noChangeAspect="1" noChangeArrowheads="1"/>
          </p:cNvPicPr>
          <p:nvPr/>
        </p:nvPicPr>
        <p:blipFill>
          <a:blip r:embed="rId4" cstate="print"/>
          <a:srcRect/>
          <a:stretch>
            <a:fillRect/>
          </a:stretch>
        </p:blipFill>
        <p:spPr bwMode="auto">
          <a:xfrm>
            <a:off x="338953" y="3533392"/>
            <a:ext cx="4314825" cy="2898775"/>
          </a:xfrm>
          <a:prstGeom prst="rect">
            <a:avLst/>
          </a:prstGeom>
          <a:noFill/>
          <a:ln w="9525">
            <a:noFill/>
            <a:miter lim="800000"/>
            <a:headEnd/>
            <a:tailEnd/>
          </a:ln>
        </p:spPr>
      </p:pic>
      <p:sp>
        <p:nvSpPr>
          <p:cNvPr id="84997" name="Rectangle 6"/>
          <p:cNvSpPr>
            <a:spLocks noChangeArrowheads="1"/>
          </p:cNvSpPr>
          <p:nvPr/>
        </p:nvSpPr>
        <p:spPr bwMode="auto">
          <a:xfrm>
            <a:off x="4971277" y="4150930"/>
            <a:ext cx="184666" cy="430887"/>
          </a:xfrm>
          <a:prstGeom prst="rect">
            <a:avLst/>
          </a:prstGeom>
          <a:noFill/>
          <a:ln w="9525">
            <a:noFill/>
            <a:miter lim="800000"/>
            <a:headEnd/>
            <a:tailEnd/>
          </a:ln>
        </p:spPr>
        <p:txBody>
          <a:bodyPr wrap="none">
            <a:prstTxWarp prst="textNoShape">
              <a:avLst/>
            </a:prstTxWarp>
            <a:spAutoFit/>
          </a:bodyPr>
          <a:lstStyle/>
          <a:p>
            <a:endParaRPr lang="fr-FR" sz="2200" dirty="0">
              <a:latin typeface="Arial" charset="0"/>
              <a:ea typeface="Arial"/>
              <a:cs typeface="Arial"/>
            </a:endParaRPr>
          </a:p>
        </p:txBody>
      </p:sp>
      <p:pic>
        <p:nvPicPr>
          <p:cNvPr id="84998" name="Picture 7"/>
          <p:cNvPicPr>
            <a:picLocks noChangeAspect="1" noChangeArrowheads="1"/>
          </p:cNvPicPr>
          <p:nvPr/>
        </p:nvPicPr>
        <p:blipFill>
          <a:blip r:embed="rId5" cstate="print"/>
          <a:srcRect/>
          <a:stretch>
            <a:fillRect/>
          </a:stretch>
        </p:blipFill>
        <p:spPr bwMode="auto">
          <a:xfrm>
            <a:off x="4606153" y="3533392"/>
            <a:ext cx="4314825" cy="2898775"/>
          </a:xfrm>
          <a:prstGeom prst="rect">
            <a:avLst/>
          </a:prstGeom>
          <a:noFill/>
          <a:ln w="9525">
            <a:noFill/>
            <a:miter lim="800000"/>
            <a:headEnd/>
            <a:tailEnd/>
          </a:ln>
        </p:spPr>
      </p:pic>
      <p:sp>
        <p:nvSpPr>
          <p:cNvPr id="84999" name="Text Box 10"/>
          <p:cNvSpPr txBox="1">
            <a:spLocks noChangeArrowheads="1"/>
          </p:cNvSpPr>
          <p:nvPr/>
        </p:nvSpPr>
        <p:spPr bwMode="auto">
          <a:xfrm>
            <a:off x="3926703" y="3034915"/>
            <a:ext cx="4304133" cy="400110"/>
          </a:xfrm>
          <a:prstGeom prst="rect">
            <a:avLst/>
          </a:prstGeom>
          <a:noFill/>
          <a:ln w="9525">
            <a:noFill/>
            <a:miter lim="800000"/>
            <a:headEnd/>
            <a:tailEnd/>
          </a:ln>
        </p:spPr>
        <p:txBody>
          <a:bodyPr wrap="none">
            <a:prstTxWarp prst="textNoShape">
              <a:avLst/>
            </a:prstTxWarp>
            <a:spAutoFit/>
          </a:bodyPr>
          <a:lstStyle/>
          <a:p>
            <a:r>
              <a:rPr lang="en-US" dirty="0">
                <a:latin typeface="Arial" charset="0"/>
                <a:ea typeface="Arial"/>
                <a:cs typeface="Arial"/>
              </a:rPr>
              <a:t>Test beam results (45 MeV per </a:t>
            </a:r>
            <a:r>
              <a:rPr lang="en-US" dirty="0" err="1">
                <a:latin typeface="Arial" charset="0"/>
                <a:ea typeface="Arial"/>
                <a:cs typeface="Arial"/>
              </a:rPr>
              <a:t>xtal</a:t>
            </a:r>
            <a:r>
              <a:rPr lang="en-US" dirty="0">
                <a:latin typeface="Arial" charset="0"/>
                <a:ea typeface="Arial"/>
                <a:cs typeface="Arial"/>
              </a:rPr>
              <a:t>):</a:t>
            </a:r>
          </a:p>
        </p:txBody>
      </p:sp>
    </p:spTree>
    <p:extLst>
      <p:ext uri="{BB962C8B-B14F-4D97-AF65-F5344CB8AC3E}">
        <p14:creationId xmlns:p14="http://schemas.microsoft.com/office/powerpoint/2010/main" val="3932774712"/>
      </p:ext>
    </p:extLst>
  </p:cSld>
  <p:clrMapOvr>
    <a:masterClrMapping/>
  </p:clrMapOvr>
  <p:transition spd="slow" advClick="0" advTm="15000">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US" sz="3200" dirty="0">
                <a:solidFill>
                  <a:schemeClr val="bg1"/>
                </a:solidFill>
              </a:rPr>
              <a:t>Proton-Proton Collisions at the LHC</a:t>
            </a:r>
            <a:endParaRPr lang="el-GR" sz="3200" dirty="0">
              <a:solidFill>
                <a:schemeClr val="bg1"/>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4138635"/>
              </p:ext>
            </p:extLst>
          </p:nvPr>
        </p:nvGraphicFramePr>
        <p:xfrm>
          <a:off x="3702500" y="599345"/>
          <a:ext cx="5395999" cy="3049430"/>
        </p:xfrm>
        <a:graphic>
          <a:graphicData uri="http://schemas.openxmlformats.org/drawingml/2006/table">
            <a:tbl>
              <a:tblPr firstRow="1" bandRow="1">
                <a:tableStyleId>{5C22544A-7EE6-4342-B048-85BDC9FD1C3A}</a:tableStyleId>
              </a:tblPr>
              <a:tblGrid>
                <a:gridCol w="2770415">
                  <a:extLst>
                    <a:ext uri="{9D8B030D-6E8A-4147-A177-3AD203B41FA5}">
                      <a16:colId xmlns:a16="http://schemas.microsoft.com/office/drawing/2014/main" val="20000"/>
                    </a:ext>
                  </a:extLst>
                </a:gridCol>
                <a:gridCol w="1288334">
                  <a:extLst>
                    <a:ext uri="{9D8B030D-6E8A-4147-A177-3AD203B41FA5}">
                      <a16:colId xmlns:a16="http://schemas.microsoft.com/office/drawing/2014/main" val="20001"/>
                    </a:ext>
                  </a:extLst>
                </a:gridCol>
                <a:gridCol w="1337250">
                  <a:extLst>
                    <a:ext uri="{9D8B030D-6E8A-4147-A177-3AD203B41FA5}">
                      <a16:colId xmlns:a16="http://schemas.microsoft.com/office/drawing/2014/main" val="20002"/>
                    </a:ext>
                  </a:extLst>
                </a:gridCol>
              </a:tblGrid>
              <a:tr h="366475">
                <a:tc>
                  <a:txBody>
                    <a:bodyPr/>
                    <a:lstStyle/>
                    <a:p>
                      <a:pPr algn="ctr"/>
                      <a:endParaRPr lang="el-GR" sz="1600" dirty="0">
                        <a:latin typeface="Trebuchet MS" pitchFamily="34" charset="0"/>
                      </a:endParaRPr>
                    </a:p>
                  </a:txBody>
                  <a:tcPr marL="307317" marR="307317">
                    <a:solidFill>
                      <a:srgbClr val="0000FF"/>
                    </a:solidFill>
                  </a:tcPr>
                </a:tc>
                <a:tc>
                  <a:txBody>
                    <a:bodyPr/>
                    <a:lstStyle/>
                    <a:p>
                      <a:pPr algn="ctr"/>
                      <a:r>
                        <a:rPr lang="en-US" sz="1600" dirty="0">
                          <a:latin typeface="Trebuchet MS" pitchFamily="34" charset="0"/>
                        </a:rPr>
                        <a:t>Run-2</a:t>
                      </a:r>
                      <a:endParaRPr lang="el-GR" sz="1600" dirty="0">
                        <a:latin typeface="Trebuchet MS" pitchFamily="34" charset="0"/>
                      </a:endParaRPr>
                    </a:p>
                  </a:txBody>
                  <a:tcPr marL="307317" marR="307317">
                    <a:solidFill>
                      <a:srgbClr val="0000FF"/>
                    </a:solidFill>
                  </a:tcPr>
                </a:tc>
                <a:tc>
                  <a:txBody>
                    <a:bodyPr/>
                    <a:lstStyle/>
                    <a:p>
                      <a:pPr algn="ctr"/>
                      <a:r>
                        <a:rPr lang="en-US" sz="1600" dirty="0">
                          <a:latin typeface="Trebuchet MS" pitchFamily="34" charset="0"/>
                        </a:rPr>
                        <a:t>Run-1</a:t>
                      </a:r>
                      <a:endParaRPr lang="el-GR" sz="1600" dirty="0">
                        <a:latin typeface="Trebuchet MS" pitchFamily="34" charset="0"/>
                      </a:endParaRPr>
                    </a:p>
                  </a:txBody>
                  <a:tcPr marL="307317" marR="307317">
                    <a:solidFill>
                      <a:srgbClr val="0000FF"/>
                    </a:solidFill>
                  </a:tcPr>
                </a:tc>
                <a:extLst>
                  <a:ext uri="{0D108BD9-81ED-4DB2-BD59-A6C34878D82A}">
                    <a16:rowId xmlns:a16="http://schemas.microsoft.com/office/drawing/2014/main" val="10000"/>
                  </a:ext>
                </a:extLst>
              </a:tr>
              <a:tr h="366475">
                <a:tc>
                  <a:txBody>
                    <a:bodyPr/>
                    <a:lstStyle/>
                    <a:p>
                      <a:pPr algn="l"/>
                      <a:r>
                        <a:rPr lang="en-US" sz="1600" b="1" dirty="0">
                          <a:latin typeface="Trebuchet MS" pitchFamily="34" charset="0"/>
                        </a:rPr>
                        <a:t>Beam energy</a:t>
                      </a:r>
                      <a:endParaRPr lang="el-GR" sz="1600" b="1" dirty="0">
                        <a:latin typeface="Trebuchet MS" pitchFamily="34" charset="0"/>
                      </a:endParaRPr>
                    </a:p>
                  </a:txBody>
                  <a:tcPr marL="307317" marR="307317"/>
                </a:tc>
                <a:tc>
                  <a:txBody>
                    <a:bodyPr/>
                    <a:lstStyle/>
                    <a:p>
                      <a:pPr algn="ctr"/>
                      <a:r>
                        <a:rPr lang="en-US" sz="1600" dirty="0">
                          <a:latin typeface="Trebuchet MS" pitchFamily="34" charset="0"/>
                        </a:rPr>
                        <a:t>6.5 </a:t>
                      </a:r>
                      <a:r>
                        <a:rPr lang="en-US" sz="1600" dirty="0" err="1">
                          <a:latin typeface="Trebuchet MS" pitchFamily="34" charset="0"/>
                        </a:rPr>
                        <a:t>TeV</a:t>
                      </a:r>
                      <a:endParaRPr lang="el-GR" sz="1600" dirty="0">
                        <a:latin typeface="Trebuchet MS" pitchFamily="34" charset="0"/>
                      </a:endParaRPr>
                    </a:p>
                  </a:txBody>
                  <a:tcPr marL="307317" marR="307317"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latin typeface="Trebuchet MS" pitchFamily="34" charset="0"/>
                        </a:rPr>
                        <a:t>4.0 </a:t>
                      </a:r>
                      <a:r>
                        <a:rPr lang="en-US" sz="1600" dirty="0" err="1">
                          <a:latin typeface="Trebuchet MS" pitchFamily="34" charset="0"/>
                        </a:rPr>
                        <a:t>TeV</a:t>
                      </a:r>
                      <a:endParaRPr lang="el-GR" sz="1600" dirty="0">
                        <a:latin typeface="Trebuchet MS" pitchFamily="34" charset="0"/>
                      </a:endParaRPr>
                    </a:p>
                  </a:txBody>
                  <a:tcPr marL="307317" marR="307317" anchor="ctr"/>
                </a:tc>
                <a:extLst>
                  <a:ext uri="{0D108BD9-81ED-4DB2-BD59-A6C34878D82A}">
                    <a16:rowId xmlns:a16="http://schemas.microsoft.com/office/drawing/2014/main" val="10001"/>
                  </a:ext>
                </a:extLst>
              </a:tr>
              <a:tr h="5723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u="none" baseline="0" dirty="0">
                          <a:latin typeface="Trebuchet MS" pitchFamily="34" charset="0"/>
                        </a:rPr>
                        <a:t>Bunches/</a:t>
                      </a:r>
                      <a:br>
                        <a:rPr lang="en-US" sz="1600" b="1" u="none" baseline="0" dirty="0">
                          <a:latin typeface="Trebuchet MS" pitchFamily="34" charset="0"/>
                        </a:rPr>
                      </a:br>
                      <a:r>
                        <a:rPr lang="en-US" sz="1600" b="1" baseline="0" dirty="0">
                          <a:latin typeface="Trebuchet MS" pitchFamily="34" charset="0"/>
                        </a:rPr>
                        <a:t>beam</a:t>
                      </a:r>
                      <a:endParaRPr lang="el-GR" sz="1600" b="1" dirty="0">
                        <a:latin typeface="Trebuchet MS" pitchFamily="34" charset="0"/>
                      </a:endParaRPr>
                    </a:p>
                  </a:txBody>
                  <a:tcPr marL="307317" marR="307317"/>
                </a:tc>
                <a:tc>
                  <a:txBody>
                    <a:bodyPr/>
                    <a:lstStyle/>
                    <a:p>
                      <a:pPr algn="ctr"/>
                      <a:r>
                        <a:rPr lang="en-US" sz="1600" dirty="0">
                          <a:latin typeface="Trebuchet MS" pitchFamily="34" charset="0"/>
                        </a:rPr>
                        <a:t>2556</a:t>
                      </a:r>
                      <a:endParaRPr lang="el-GR" sz="1600" dirty="0">
                        <a:latin typeface="Trebuchet MS" pitchFamily="34" charset="0"/>
                      </a:endParaRPr>
                    </a:p>
                  </a:txBody>
                  <a:tcPr marL="307317" marR="307317" anchor="ctr"/>
                </a:tc>
                <a:tc>
                  <a:txBody>
                    <a:bodyPr/>
                    <a:lstStyle/>
                    <a:p>
                      <a:pPr algn="ctr"/>
                      <a:r>
                        <a:rPr lang="en-US" sz="1600" dirty="0">
                          <a:latin typeface="Trebuchet MS" pitchFamily="34" charset="0"/>
                        </a:rPr>
                        <a:t>1380</a:t>
                      </a:r>
                      <a:endParaRPr lang="el-GR" sz="1600" dirty="0">
                        <a:latin typeface="Trebuchet MS" pitchFamily="34" charset="0"/>
                      </a:endParaRPr>
                    </a:p>
                  </a:txBody>
                  <a:tcPr marL="307317" marR="307317" anchor="ctr"/>
                </a:tc>
                <a:extLst>
                  <a:ext uri="{0D108BD9-81ED-4DB2-BD59-A6C34878D82A}">
                    <a16:rowId xmlns:a16="http://schemas.microsoft.com/office/drawing/2014/main" val="10002"/>
                  </a:ext>
                </a:extLst>
              </a:tr>
              <a:tr h="572303">
                <a:tc>
                  <a:txBody>
                    <a:bodyPr/>
                    <a:lstStyle/>
                    <a:p>
                      <a:pPr algn="l"/>
                      <a:r>
                        <a:rPr lang="en-US" sz="1600" b="1" u="none" dirty="0">
                          <a:latin typeface="Trebuchet MS" pitchFamily="34" charset="0"/>
                        </a:rPr>
                        <a:t>Protons/</a:t>
                      </a:r>
                      <a:br>
                        <a:rPr lang="en-US" sz="1600" b="1" u="none" dirty="0">
                          <a:latin typeface="Trebuchet MS" pitchFamily="34" charset="0"/>
                        </a:rPr>
                      </a:br>
                      <a:r>
                        <a:rPr lang="en-US" sz="1600" b="1" dirty="0">
                          <a:latin typeface="Trebuchet MS" pitchFamily="34" charset="0"/>
                        </a:rPr>
                        <a:t>bunch</a:t>
                      </a:r>
                      <a:endParaRPr lang="el-GR" sz="1600" b="1" dirty="0">
                        <a:latin typeface="Trebuchet MS" pitchFamily="34" charset="0"/>
                      </a:endParaRPr>
                    </a:p>
                  </a:txBody>
                  <a:tcPr marL="307317" marR="307317"/>
                </a:tc>
                <a:tc>
                  <a:txBody>
                    <a:bodyPr/>
                    <a:lstStyle/>
                    <a:p>
                      <a:pPr algn="ctr"/>
                      <a:r>
                        <a:rPr lang="en-US" sz="1600" dirty="0">
                          <a:latin typeface="Trebuchet MS" pitchFamily="34" charset="0"/>
                        </a:rPr>
                        <a:t>2.5x10</a:t>
                      </a:r>
                      <a:r>
                        <a:rPr lang="en-US" sz="1600" baseline="30000" dirty="0">
                          <a:latin typeface="Trebuchet MS" pitchFamily="34" charset="0"/>
                        </a:rPr>
                        <a:t>11</a:t>
                      </a:r>
                      <a:endParaRPr lang="el-GR" sz="1600" baseline="30000" dirty="0">
                        <a:latin typeface="Trebuchet MS" pitchFamily="34" charset="0"/>
                      </a:endParaRPr>
                    </a:p>
                  </a:txBody>
                  <a:tcPr marL="307317" marR="307317"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latin typeface="Trebuchet MS" pitchFamily="34" charset="0"/>
                        </a:rPr>
                        <a:t>2.2x10</a:t>
                      </a:r>
                      <a:r>
                        <a:rPr lang="en-US" sz="1600" baseline="30000" dirty="0">
                          <a:latin typeface="Trebuchet MS" pitchFamily="34" charset="0"/>
                        </a:rPr>
                        <a:t>11</a:t>
                      </a:r>
                      <a:endParaRPr lang="el-GR" sz="1600" baseline="0" dirty="0">
                        <a:latin typeface="Trebuchet MS" pitchFamily="34" charset="0"/>
                      </a:endParaRPr>
                    </a:p>
                  </a:txBody>
                  <a:tcPr marL="307317" marR="307317" anchor="ctr"/>
                </a:tc>
                <a:extLst>
                  <a:ext uri="{0D108BD9-81ED-4DB2-BD59-A6C34878D82A}">
                    <a16:rowId xmlns:a16="http://schemas.microsoft.com/office/drawing/2014/main" val="10003"/>
                  </a:ext>
                </a:extLst>
              </a:tr>
              <a:tr h="572303">
                <a:tc>
                  <a:txBody>
                    <a:bodyPr/>
                    <a:lstStyle/>
                    <a:p>
                      <a:pPr algn="l"/>
                      <a:r>
                        <a:rPr lang="en-US" sz="1600" b="1" dirty="0">
                          <a:latin typeface="Trebuchet MS" pitchFamily="34" charset="0"/>
                        </a:rPr>
                        <a:t>N </a:t>
                      </a:r>
                      <a:r>
                        <a:rPr lang="en-US" sz="1600" b="1" dirty="0" err="1">
                          <a:latin typeface="Trebuchet MS" pitchFamily="34" charset="0"/>
                        </a:rPr>
                        <a:t>pp</a:t>
                      </a:r>
                      <a:r>
                        <a:rPr lang="en-US" sz="1600" b="1" dirty="0">
                          <a:latin typeface="Trebuchet MS" pitchFamily="34" charset="0"/>
                        </a:rPr>
                        <a:t> Collisions Created</a:t>
                      </a:r>
                      <a:endParaRPr lang="el-GR" sz="1600" b="1" dirty="0">
                        <a:latin typeface="Trebuchet MS" pitchFamily="34" charset="0"/>
                      </a:endParaRPr>
                    </a:p>
                  </a:txBody>
                  <a:tcPr marL="307317" marR="307317"/>
                </a:tc>
                <a:tc>
                  <a:txBody>
                    <a:bodyPr/>
                    <a:lstStyle/>
                    <a:p>
                      <a:pPr algn="ctr"/>
                      <a:r>
                        <a:rPr lang="en-US" sz="1600" baseline="0" dirty="0">
                          <a:latin typeface="Trebuchet MS" pitchFamily="34" charset="0"/>
                        </a:rPr>
                        <a:t>~10</a:t>
                      </a:r>
                      <a:r>
                        <a:rPr lang="en-US" sz="1600" baseline="30000" dirty="0">
                          <a:latin typeface="Trebuchet MS" pitchFamily="34" charset="0"/>
                        </a:rPr>
                        <a:t>16</a:t>
                      </a:r>
                      <a:endParaRPr lang="el-GR" sz="1600" baseline="0" dirty="0">
                        <a:latin typeface="Trebuchet MS" pitchFamily="34" charset="0"/>
                      </a:endParaRPr>
                    </a:p>
                  </a:txBody>
                  <a:tcPr marL="307317" marR="307317"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aseline="0" dirty="0">
                          <a:latin typeface="Trebuchet MS" pitchFamily="34" charset="0"/>
                        </a:rPr>
                        <a:t>3.5 x 10</a:t>
                      </a:r>
                      <a:r>
                        <a:rPr lang="en-US" sz="1600" baseline="30000" dirty="0">
                          <a:latin typeface="Trebuchet MS" pitchFamily="34" charset="0"/>
                        </a:rPr>
                        <a:t>14</a:t>
                      </a:r>
                      <a:endParaRPr lang="el-GR" sz="1600" baseline="30000" dirty="0">
                        <a:latin typeface="Trebuchet MS" pitchFamily="34" charset="0"/>
                      </a:endParaRPr>
                    </a:p>
                  </a:txBody>
                  <a:tcPr marL="307317" marR="307317" anchor="ctr"/>
                </a:tc>
                <a:extLst>
                  <a:ext uri="{0D108BD9-81ED-4DB2-BD59-A6C34878D82A}">
                    <a16:rowId xmlns:a16="http://schemas.microsoft.com/office/drawing/2014/main" val="10004"/>
                  </a:ext>
                </a:extLst>
              </a:tr>
              <a:tr h="366475">
                <a:tc>
                  <a:txBody>
                    <a:bodyPr/>
                    <a:lstStyle/>
                    <a:p>
                      <a:pPr algn="l"/>
                      <a:r>
                        <a:rPr lang="en-US" sz="1600" b="1" baseline="0" dirty="0">
                          <a:latin typeface="Trebuchet MS" pitchFamily="34" charset="0"/>
                        </a:rPr>
                        <a:t>N Higgs Events</a:t>
                      </a:r>
                      <a:endParaRPr lang="el-GR" sz="1600" b="1" dirty="0">
                        <a:latin typeface="Trebuchet MS" pitchFamily="34" charset="0"/>
                      </a:endParaRPr>
                    </a:p>
                  </a:txBody>
                  <a:tcPr marL="307317" marR="307317"/>
                </a:tc>
                <a:tc>
                  <a:txBody>
                    <a:bodyPr/>
                    <a:lstStyle/>
                    <a:p>
                      <a:pPr algn="ctr"/>
                      <a:r>
                        <a:rPr lang="en-US" sz="1600" baseline="0" dirty="0">
                          <a:latin typeface="Trebuchet MS" pitchFamily="34" charset="0"/>
                        </a:rPr>
                        <a:t>~10</a:t>
                      </a:r>
                      <a:r>
                        <a:rPr lang="en-US" sz="1600" baseline="30000" dirty="0">
                          <a:latin typeface="Trebuchet MS" pitchFamily="34" charset="0"/>
                        </a:rPr>
                        <a:t>4</a:t>
                      </a:r>
                      <a:endParaRPr lang="el-GR" sz="1600" baseline="0" dirty="0">
                        <a:latin typeface="Trebuchet MS" pitchFamily="34" charset="0"/>
                      </a:endParaRPr>
                    </a:p>
                  </a:txBody>
                  <a:tcPr marL="307317" marR="307317" anchor="ctr"/>
                </a:tc>
                <a:tc>
                  <a:txBody>
                    <a:bodyPr/>
                    <a:lstStyle/>
                    <a:p>
                      <a:pPr algn="ctr"/>
                      <a:r>
                        <a:rPr lang="en-US" sz="1600" baseline="0" dirty="0">
                          <a:latin typeface="Trebuchet MS" pitchFamily="34" charset="0"/>
                        </a:rPr>
                        <a:t>~few 10</a:t>
                      </a:r>
                      <a:r>
                        <a:rPr lang="en-US" sz="1600" baseline="30000" dirty="0">
                          <a:latin typeface="Trebuchet MS" pitchFamily="34" charset="0"/>
                        </a:rPr>
                        <a:t>2</a:t>
                      </a:r>
                      <a:endParaRPr lang="el-GR" sz="1600" baseline="0" dirty="0">
                        <a:latin typeface="Trebuchet MS" pitchFamily="34" charset="0"/>
                      </a:endParaRPr>
                    </a:p>
                  </a:txBody>
                  <a:tcPr marL="307317" marR="307317" anchor="ctr"/>
                </a:tc>
                <a:extLst>
                  <a:ext uri="{0D108BD9-81ED-4DB2-BD59-A6C34878D82A}">
                    <a16:rowId xmlns:a16="http://schemas.microsoft.com/office/drawing/2014/main" val="10005"/>
                  </a:ext>
                </a:extLst>
              </a:tr>
            </a:tbl>
          </a:graphicData>
        </a:graphic>
      </p:graphicFrame>
      <p:pic>
        <p:nvPicPr>
          <p:cNvPr id="9" name="Picture 2" descr="ppinteraction"/>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a:xfrm>
            <a:off x="237904" y="778081"/>
            <a:ext cx="3464596" cy="4514056"/>
          </a:xfrm>
          <a:prstGeom prst="rect">
            <a:avLst/>
          </a:prstGeom>
        </p:spPr>
      </p:pic>
      <p:sp>
        <p:nvSpPr>
          <p:cNvPr id="10" name="Rectangle 4"/>
          <p:cNvSpPr>
            <a:spLocks noChangeArrowheads="1"/>
          </p:cNvSpPr>
          <p:nvPr/>
        </p:nvSpPr>
        <p:spPr bwMode="auto">
          <a:xfrm>
            <a:off x="2843808" y="4653136"/>
            <a:ext cx="4724400" cy="14478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pic>
        <p:nvPicPr>
          <p:cNvPr id="4" name="Picture 3" descr="haystack.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0779" y="4357613"/>
            <a:ext cx="2729450" cy="1828800"/>
          </a:xfrm>
          <a:prstGeom prst="rect">
            <a:avLst/>
          </a:prstGeom>
        </p:spPr>
      </p:pic>
      <p:sp>
        <p:nvSpPr>
          <p:cNvPr id="2" name="TextBox 1"/>
          <p:cNvSpPr txBox="1"/>
          <p:nvPr/>
        </p:nvSpPr>
        <p:spPr>
          <a:xfrm>
            <a:off x="6670989" y="4520530"/>
            <a:ext cx="2319371" cy="1477328"/>
          </a:xfrm>
          <a:prstGeom prst="rect">
            <a:avLst/>
          </a:prstGeom>
          <a:noFill/>
        </p:spPr>
        <p:txBody>
          <a:bodyPr wrap="square" rtlCol="0">
            <a:spAutoFit/>
          </a:bodyPr>
          <a:lstStyle/>
          <a:p>
            <a:pPr algn="ctr"/>
            <a:r>
              <a:rPr lang="en-US" dirty="0">
                <a:latin typeface="Comic Sans MS"/>
                <a:cs typeface="Comic Sans MS"/>
              </a:rPr>
              <a:t>Fetch me my needle buried in those </a:t>
            </a:r>
            <a:br>
              <a:rPr lang="en-US" dirty="0">
                <a:latin typeface="Comic Sans MS"/>
                <a:cs typeface="Comic Sans MS"/>
              </a:rPr>
            </a:br>
            <a:r>
              <a:rPr lang="en-US" dirty="0">
                <a:latin typeface="Comic Sans MS"/>
                <a:cs typeface="Comic Sans MS"/>
              </a:rPr>
              <a:t>hay stacks – </a:t>
            </a:r>
          </a:p>
          <a:p>
            <a:pPr algn="ctr"/>
            <a:r>
              <a:rPr lang="en-US" dirty="0">
                <a:latin typeface="Comic Sans MS"/>
                <a:cs typeface="Comic Sans MS"/>
              </a:rPr>
              <a:t>And, do it </a:t>
            </a:r>
            <a:br>
              <a:rPr lang="en-US" dirty="0">
                <a:latin typeface="Comic Sans MS"/>
                <a:cs typeface="Comic Sans MS"/>
              </a:rPr>
            </a:br>
            <a:r>
              <a:rPr lang="en-US" dirty="0">
                <a:latin typeface="Comic Sans MS"/>
                <a:cs typeface="Comic Sans MS"/>
              </a:rPr>
              <a:t>As Soon As Possible</a:t>
            </a:r>
          </a:p>
        </p:txBody>
      </p:sp>
      <p:sp>
        <p:nvSpPr>
          <p:cNvPr id="3" name="TextBox 2"/>
          <p:cNvSpPr txBox="1"/>
          <p:nvPr/>
        </p:nvSpPr>
        <p:spPr>
          <a:xfrm>
            <a:off x="30382" y="6044458"/>
            <a:ext cx="3935331" cy="369332"/>
          </a:xfrm>
          <a:prstGeom prst="rect">
            <a:avLst/>
          </a:prstGeom>
          <a:noFill/>
        </p:spPr>
        <p:txBody>
          <a:bodyPr wrap="square" rtlCol="0">
            <a:spAutoFit/>
          </a:bodyPr>
          <a:lstStyle/>
          <a:p>
            <a:pPr algn="ctr"/>
            <a:r>
              <a:rPr lang="en-US" b="1" dirty="0">
                <a:solidFill>
                  <a:srgbClr val="FF0000"/>
                </a:solidFill>
              </a:rPr>
              <a:t>1 event in 10 000 000 000 000 !</a:t>
            </a:r>
          </a:p>
        </p:txBody>
      </p:sp>
      <p:sp>
        <p:nvSpPr>
          <p:cNvPr id="6" name="Date Placeholder 5">
            <a:extLst>
              <a:ext uri="{FF2B5EF4-FFF2-40B4-BE49-F238E27FC236}">
                <a16:creationId xmlns:a16="http://schemas.microsoft.com/office/drawing/2014/main" id="{6AD0CEAC-80DB-0C4D-A682-985F6B527C4C}"/>
              </a:ext>
            </a:extLst>
          </p:cNvPr>
          <p:cNvSpPr>
            <a:spLocks noGrp="1"/>
          </p:cNvSpPr>
          <p:nvPr>
            <p:ph type="dt" sz="half" idx="10"/>
          </p:nvPr>
        </p:nvSpPr>
        <p:spPr/>
        <p:txBody>
          <a:bodyPr/>
          <a:lstStyle/>
          <a:p>
            <a:r>
              <a:rPr lang="en-US"/>
              <a:t>27 November 2019</a:t>
            </a:r>
          </a:p>
        </p:txBody>
      </p:sp>
      <p:sp>
        <p:nvSpPr>
          <p:cNvPr id="12" name="Footer Placeholder 11">
            <a:extLst>
              <a:ext uri="{FF2B5EF4-FFF2-40B4-BE49-F238E27FC236}">
                <a16:creationId xmlns:a16="http://schemas.microsoft.com/office/drawing/2014/main" id="{61765861-21DC-224E-8BCC-F4F3DFB1304B}"/>
              </a:ext>
            </a:extLst>
          </p:cNvPr>
          <p:cNvSpPr>
            <a:spLocks noGrp="1"/>
          </p:cNvSpPr>
          <p:nvPr>
            <p:ph type="ftr" sz="quarter" idx="11"/>
          </p:nvPr>
        </p:nvSpPr>
        <p:spPr/>
        <p:txBody>
          <a:bodyPr/>
          <a:lstStyle/>
          <a:p>
            <a:r>
              <a:rPr lang="en-US"/>
              <a:t>Electronics for Particle Physics Discoveries, Sridhara Dasu, Wisconsin</a:t>
            </a:r>
            <a:endParaRPr lang="en-US" dirty="0"/>
          </a:p>
        </p:txBody>
      </p:sp>
      <p:sp>
        <p:nvSpPr>
          <p:cNvPr id="14" name="Slide Number Placeholder 13">
            <a:extLst>
              <a:ext uri="{FF2B5EF4-FFF2-40B4-BE49-F238E27FC236}">
                <a16:creationId xmlns:a16="http://schemas.microsoft.com/office/drawing/2014/main" id="{DA4D5B7D-2560-4948-A8EA-953BE82EB947}"/>
              </a:ext>
            </a:extLst>
          </p:cNvPr>
          <p:cNvSpPr>
            <a:spLocks noGrp="1"/>
          </p:cNvSpPr>
          <p:nvPr>
            <p:ph type="sldNum" sz="quarter" idx="12"/>
          </p:nvPr>
        </p:nvSpPr>
        <p:spPr/>
        <p:txBody>
          <a:bodyPr/>
          <a:lstStyle/>
          <a:p>
            <a:fld id="{2A9B6F24-B152-E34C-9FEA-21E4BFD4CBE1}" type="slidenum">
              <a:rPr lang="en-US" smtClean="0"/>
              <a:pPr/>
              <a:t>2</a:t>
            </a:fld>
            <a:endParaRPr lang="en-US"/>
          </a:p>
        </p:txBody>
      </p:sp>
      <mc:AlternateContent xmlns:mc="http://schemas.openxmlformats.org/markup-compatibility/2006" xmlns:p14="http://schemas.microsoft.com/office/powerpoint/2010/main">
        <mc:Choice Requires="p14">
          <p:contentPart p14:bwMode="auto" r:id="rId5">
            <p14:nvContentPartPr>
              <p14:cNvPr id="15" name="Ink 14">
                <a:extLst>
                  <a:ext uri="{FF2B5EF4-FFF2-40B4-BE49-F238E27FC236}">
                    <a16:creationId xmlns:a16="http://schemas.microsoft.com/office/drawing/2014/main" id="{C09C2CB0-72E1-FF48-9628-F979AD0E3751}"/>
                  </a:ext>
                </a:extLst>
              </p14:cNvPr>
              <p14:cNvContentPartPr/>
              <p14:nvPr/>
            </p14:nvContentPartPr>
            <p14:xfrm>
              <a:off x="964308" y="2700527"/>
              <a:ext cx="360" cy="360"/>
            </p14:xfrm>
          </p:contentPart>
        </mc:Choice>
        <mc:Fallback xmlns="">
          <p:pic>
            <p:nvPicPr>
              <p:cNvPr id="15" name="Ink 14">
                <a:extLst>
                  <a:ext uri="{FF2B5EF4-FFF2-40B4-BE49-F238E27FC236}">
                    <a16:creationId xmlns:a16="http://schemas.microsoft.com/office/drawing/2014/main" id="{C09C2CB0-72E1-FF48-9628-F979AD0E3751}"/>
                  </a:ext>
                </a:extLst>
              </p:cNvPr>
              <p:cNvPicPr/>
              <p:nvPr/>
            </p:nvPicPr>
            <p:blipFill>
              <a:blip r:embed="rId6"/>
              <a:stretch>
                <a:fillRect/>
              </a:stretch>
            </p:blipFill>
            <p:spPr>
              <a:xfrm>
                <a:off x="955668" y="269152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1D30B07C-1F8D-EE4E-9153-674E9D6015F5}"/>
                  </a:ext>
                </a:extLst>
              </p14:cNvPr>
              <p14:cNvContentPartPr/>
              <p14:nvPr/>
            </p14:nvContentPartPr>
            <p14:xfrm>
              <a:off x="94188" y="1945607"/>
              <a:ext cx="360" cy="360"/>
            </p14:xfrm>
          </p:contentPart>
        </mc:Choice>
        <mc:Fallback xmlns="">
          <p:pic>
            <p:nvPicPr>
              <p:cNvPr id="16" name="Ink 15">
                <a:extLst>
                  <a:ext uri="{FF2B5EF4-FFF2-40B4-BE49-F238E27FC236}">
                    <a16:creationId xmlns:a16="http://schemas.microsoft.com/office/drawing/2014/main" id="{1D30B07C-1F8D-EE4E-9153-674E9D6015F5}"/>
                  </a:ext>
                </a:extLst>
              </p:cNvPr>
              <p:cNvPicPr/>
              <p:nvPr/>
            </p:nvPicPr>
            <p:blipFill>
              <a:blip r:embed="rId6"/>
              <a:stretch>
                <a:fillRect/>
              </a:stretch>
            </p:blipFill>
            <p:spPr>
              <a:xfrm>
                <a:off x="85188" y="193696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7" name="Ink 16">
                <a:extLst>
                  <a:ext uri="{FF2B5EF4-FFF2-40B4-BE49-F238E27FC236}">
                    <a16:creationId xmlns:a16="http://schemas.microsoft.com/office/drawing/2014/main" id="{2C183E2B-272D-8D4A-B3C3-CD8025DAC74A}"/>
                  </a:ext>
                </a:extLst>
              </p14:cNvPr>
              <p14:cNvContentPartPr/>
              <p14:nvPr/>
            </p14:nvContentPartPr>
            <p14:xfrm>
              <a:off x="1178148" y="2756687"/>
              <a:ext cx="360" cy="360"/>
            </p14:xfrm>
          </p:contentPart>
        </mc:Choice>
        <mc:Fallback xmlns="">
          <p:pic>
            <p:nvPicPr>
              <p:cNvPr id="17" name="Ink 16">
                <a:extLst>
                  <a:ext uri="{FF2B5EF4-FFF2-40B4-BE49-F238E27FC236}">
                    <a16:creationId xmlns:a16="http://schemas.microsoft.com/office/drawing/2014/main" id="{2C183E2B-272D-8D4A-B3C3-CD8025DAC74A}"/>
                  </a:ext>
                </a:extLst>
              </p:cNvPr>
              <p:cNvPicPr/>
              <p:nvPr/>
            </p:nvPicPr>
            <p:blipFill>
              <a:blip r:embed="rId6"/>
              <a:stretch>
                <a:fillRect/>
              </a:stretch>
            </p:blipFill>
            <p:spPr>
              <a:xfrm>
                <a:off x="1169508" y="274768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Ink 17">
                <a:extLst>
                  <a:ext uri="{FF2B5EF4-FFF2-40B4-BE49-F238E27FC236}">
                    <a16:creationId xmlns:a16="http://schemas.microsoft.com/office/drawing/2014/main" id="{2B310C68-F839-A84F-ADB7-8088CFCB234A}"/>
                  </a:ext>
                </a:extLst>
              </p14:cNvPr>
              <p14:cNvContentPartPr/>
              <p14:nvPr/>
            </p14:nvContentPartPr>
            <p14:xfrm>
              <a:off x="919308" y="510647"/>
              <a:ext cx="360" cy="360"/>
            </p14:xfrm>
          </p:contentPart>
        </mc:Choice>
        <mc:Fallback xmlns="">
          <p:pic>
            <p:nvPicPr>
              <p:cNvPr id="18" name="Ink 17">
                <a:extLst>
                  <a:ext uri="{FF2B5EF4-FFF2-40B4-BE49-F238E27FC236}">
                    <a16:creationId xmlns:a16="http://schemas.microsoft.com/office/drawing/2014/main" id="{2B310C68-F839-A84F-ADB7-8088CFCB234A}"/>
                  </a:ext>
                </a:extLst>
              </p:cNvPr>
              <p:cNvPicPr/>
              <p:nvPr/>
            </p:nvPicPr>
            <p:blipFill>
              <a:blip r:embed="rId6"/>
              <a:stretch>
                <a:fillRect/>
              </a:stretch>
            </p:blipFill>
            <p:spPr>
              <a:xfrm>
                <a:off x="910668" y="50164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 name="Ink 18">
                <a:extLst>
                  <a:ext uri="{FF2B5EF4-FFF2-40B4-BE49-F238E27FC236}">
                    <a16:creationId xmlns:a16="http://schemas.microsoft.com/office/drawing/2014/main" id="{C5466207-588B-8B46-8CD6-FB03971DC5B7}"/>
                  </a:ext>
                </a:extLst>
              </p14:cNvPr>
              <p14:cNvContentPartPr/>
              <p14:nvPr/>
            </p14:nvContentPartPr>
            <p14:xfrm>
              <a:off x="1020828" y="202847"/>
              <a:ext cx="360" cy="360"/>
            </p14:xfrm>
          </p:contentPart>
        </mc:Choice>
        <mc:Fallback xmlns="">
          <p:pic>
            <p:nvPicPr>
              <p:cNvPr id="19" name="Ink 18">
                <a:extLst>
                  <a:ext uri="{FF2B5EF4-FFF2-40B4-BE49-F238E27FC236}">
                    <a16:creationId xmlns:a16="http://schemas.microsoft.com/office/drawing/2014/main" id="{C5466207-588B-8B46-8CD6-FB03971DC5B7}"/>
                  </a:ext>
                </a:extLst>
              </p:cNvPr>
              <p:cNvPicPr/>
              <p:nvPr/>
            </p:nvPicPr>
            <p:blipFill>
              <a:blip r:embed="rId6"/>
              <a:stretch>
                <a:fillRect/>
              </a:stretch>
            </p:blipFill>
            <p:spPr>
              <a:xfrm>
                <a:off x="1012188" y="19420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 name="Ink 19">
                <a:extLst>
                  <a:ext uri="{FF2B5EF4-FFF2-40B4-BE49-F238E27FC236}">
                    <a16:creationId xmlns:a16="http://schemas.microsoft.com/office/drawing/2014/main" id="{C6A8509E-127E-FE45-AF2E-522098F16691}"/>
                  </a:ext>
                </a:extLst>
              </p14:cNvPr>
              <p14:cNvContentPartPr/>
              <p14:nvPr/>
            </p14:nvContentPartPr>
            <p14:xfrm>
              <a:off x="2254908" y="-304753"/>
              <a:ext cx="360" cy="360"/>
            </p14:xfrm>
          </p:contentPart>
        </mc:Choice>
        <mc:Fallback xmlns="">
          <p:pic>
            <p:nvPicPr>
              <p:cNvPr id="20" name="Ink 19">
                <a:extLst>
                  <a:ext uri="{FF2B5EF4-FFF2-40B4-BE49-F238E27FC236}">
                    <a16:creationId xmlns:a16="http://schemas.microsoft.com/office/drawing/2014/main" id="{C6A8509E-127E-FE45-AF2E-522098F16691}"/>
                  </a:ext>
                </a:extLst>
              </p:cNvPr>
              <p:cNvPicPr/>
              <p:nvPr/>
            </p:nvPicPr>
            <p:blipFill>
              <a:blip r:embed="rId6"/>
              <a:stretch>
                <a:fillRect/>
              </a:stretch>
            </p:blipFill>
            <p:spPr>
              <a:xfrm>
                <a:off x="2245908" y="-31339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1" name="Ink 20">
                <a:extLst>
                  <a:ext uri="{FF2B5EF4-FFF2-40B4-BE49-F238E27FC236}">
                    <a16:creationId xmlns:a16="http://schemas.microsoft.com/office/drawing/2014/main" id="{092F1AFB-D72D-F144-9C7D-B31B7070ECF0}"/>
                  </a:ext>
                </a:extLst>
              </p14:cNvPr>
              <p14:cNvContentPartPr/>
              <p14:nvPr/>
            </p14:nvContentPartPr>
            <p14:xfrm>
              <a:off x="300108" y="1678127"/>
              <a:ext cx="360" cy="360"/>
            </p14:xfrm>
          </p:contentPart>
        </mc:Choice>
        <mc:Fallback xmlns="">
          <p:pic>
            <p:nvPicPr>
              <p:cNvPr id="21" name="Ink 20">
                <a:extLst>
                  <a:ext uri="{FF2B5EF4-FFF2-40B4-BE49-F238E27FC236}">
                    <a16:creationId xmlns:a16="http://schemas.microsoft.com/office/drawing/2014/main" id="{092F1AFB-D72D-F144-9C7D-B31B7070ECF0}"/>
                  </a:ext>
                </a:extLst>
              </p:cNvPr>
              <p:cNvPicPr/>
              <p:nvPr/>
            </p:nvPicPr>
            <p:blipFill>
              <a:blip r:embed="rId6"/>
              <a:stretch>
                <a:fillRect/>
              </a:stretch>
            </p:blipFill>
            <p:spPr>
              <a:xfrm>
                <a:off x="291468" y="166912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2" name="Ink 21">
                <a:extLst>
                  <a:ext uri="{FF2B5EF4-FFF2-40B4-BE49-F238E27FC236}">
                    <a16:creationId xmlns:a16="http://schemas.microsoft.com/office/drawing/2014/main" id="{EAF1D0B5-3030-A04B-80C8-419EF632B1F3}"/>
                  </a:ext>
                </a:extLst>
              </p14:cNvPr>
              <p14:cNvContentPartPr/>
              <p14:nvPr/>
            </p14:nvContentPartPr>
            <p14:xfrm>
              <a:off x="2008668" y="2794127"/>
              <a:ext cx="360" cy="360"/>
            </p14:xfrm>
          </p:contentPart>
        </mc:Choice>
        <mc:Fallback xmlns="">
          <p:pic>
            <p:nvPicPr>
              <p:cNvPr id="22" name="Ink 21">
                <a:extLst>
                  <a:ext uri="{FF2B5EF4-FFF2-40B4-BE49-F238E27FC236}">
                    <a16:creationId xmlns:a16="http://schemas.microsoft.com/office/drawing/2014/main" id="{EAF1D0B5-3030-A04B-80C8-419EF632B1F3}"/>
                  </a:ext>
                </a:extLst>
              </p:cNvPr>
              <p:cNvPicPr/>
              <p:nvPr/>
            </p:nvPicPr>
            <p:blipFill>
              <a:blip r:embed="rId6"/>
              <a:stretch>
                <a:fillRect/>
              </a:stretch>
            </p:blipFill>
            <p:spPr>
              <a:xfrm>
                <a:off x="2000028" y="2785487"/>
                <a:ext cx="18000" cy="18000"/>
              </a:xfrm>
              <a:prstGeom prst="rect">
                <a:avLst/>
              </a:prstGeom>
            </p:spPr>
          </p:pic>
        </mc:Fallback>
      </mc:AlternateContent>
    </p:spTree>
    <p:extLst>
      <p:ext uri="{BB962C8B-B14F-4D97-AF65-F5344CB8AC3E}">
        <p14:creationId xmlns:p14="http://schemas.microsoft.com/office/powerpoint/2010/main" val="583611783"/>
      </p:ext>
    </p:extLst>
  </p:cSld>
  <p:clrMapOvr>
    <a:masterClrMapping/>
  </p:clrMapOvr>
  <p:transition spd="slow" advClick="0" advTm="1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27 November 2019</a:t>
            </a:r>
            <a:endParaRPr lang="en-US" dirty="0"/>
          </a:p>
        </p:txBody>
      </p:sp>
      <p:sp>
        <p:nvSpPr>
          <p:cNvPr id="4" name="Footer Placeholder 3"/>
          <p:cNvSpPr>
            <a:spLocks noGrp="1"/>
          </p:cNvSpPr>
          <p:nvPr>
            <p:ph type="ftr" sz="quarter" idx="11"/>
          </p:nvPr>
        </p:nvSpPr>
        <p:spPr/>
        <p:txBody>
          <a:bodyPr/>
          <a:lstStyle/>
          <a:p>
            <a:r>
              <a:rPr lang="en-US"/>
              <a:t>Electronics for Particle Physics Discoveries, Sridhara Dasu, Wisconsin</a:t>
            </a:r>
            <a:endParaRPr lang="en-US" dirty="0"/>
          </a:p>
        </p:txBody>
      </p:sp>
      <p:sp>
        <p:nvSpPr>
          <p:cNvPr id="5" name="Slide Number Placeholder 4"/>
          <p:cNvSpPr>
            <a:spLocks noGrp="1"/>
          </p:cNvSpPr>
          <p:nvPr>
            <p:ph type="sldNum" sz="quarter" idx="12"/>
          </p:nvPr>
        </p:nvSpPr>
        <p:spPr/>
        <p:txBody>
          <a:bodyPr/>
          <a:lstStyle/>
          <a:p>
            <a:fld id="{AB3C1F1C-F708-3F4B-8ECB-6D467F0718B5}" type="slidenum">
              <a:rPr lang="en-US" smtClean="0"/>
              <a:pPr/>
              <a:t>20</a:t>
            </a:fld>
            <a:endParaRPr lang="en-US" dirty="0"/>
          </a:p>
        </p:txBody>
      </p:sp>
      <p:sp>
        <p:nvSpPr>
          <p:cNvPr id="165890" name="Rectangle 1026"/>
          <p:cNvSpPr>
            <a:spLocks noGrp="1" noChangeArrowheads="1"/>
          </p:cNvSpPr>
          <p:nvPr>
            <p:ph type="title"/>
          </p:nvPr>
        </p:nvSpPr>
        <p:spPr/>
        <p:txBody>
          <a:bodyPr/>
          <a:lstStyle/>
          <a:p>
            <a:pPr eaLnBrk="1" hangingPunct="1"/>
            <a:r>
              <a:rPr lang="en-US" dirty="0"/>
              <a:t>Level 1 Trigger Organization</a:t>
            </a:r>
          </a:p>
        </p:txBody>
      </p:sp>
      <p:pic>
        <p:nvPicPr>
          <p:cNvPr id="34819" name="Picture 1027" descr="l1org_JV"/>
          <p:cNvPicPr>
            <a:picLocks noChangeAspect="1" noChangeArrowheads="1"/>
          </p:cNvPicPr>
          <p:nvPr/>
        </p:nvPicPr>
        <p:blipFill>
          <a:blip r:embed="rId3" cstate="print"/>
          <a:srcRect/>
          <a:stretch>
            <a:fillRect/>
          </a:stretch>
        </p:blipFill>
        <p:spPr bwMode="auto">
          <a:xfrm>
            <a:off x="0" y="1033320"/>
            <a:ext cx="9131300" cy="5334000"/>
          </a:xfrm>
          <a:prstGeom prst="rect">
            <a:avLst/>
          </a:prstGeom>
          <a:noFill/>
          <a:ln w="9525">
            <a:noFill/>
            <a:miter lim="800000"/>
            <a:headEnd/>
            <a:tailEnd/>
          </a:ln>
        </p:spPr>
      </p:pic>
      <p:sp>
        <p:nvSpPr>
          <p:cNvPr id="6" name="Rectangle 5"/>
          <p:cNvSpPr/>
          <p:nvPr/>
        </p:nvSpPr>
        <p:spPr>
          <a:xfrm>
            <a:off x="4414212" y="5777604"/>
            <a:ext cx="1022238" cy="3252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769951" y="6026550"/>
            <a:ext cx="529092" cy="3252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3473281"/>
      </p:ext>
    </p:extLst>
  </p:cSld>
  <p:clrMapOvr>
    <a:masterClrMapping/>
  </p:clrMapOvr>
  <p:transition spd="slow" advClick="0" advTm="15000">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01713"/>
            <a:ext cx="8634413" cy="5475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0"/>
          </p:nvPr>
        </p:nvSpPr>
        <p:spPr/>
        <p:txBody>
          <a:bodyPr/>
          <a:lstStyle/>
          <a:p>
            <a:r>
              <a:rPr lang="en-US"/>
              <a:t>27 November 2019</a:t>
            </a:r>
            <a:endParaRPr lang="en-US" dirty="0"/>
          </a:p>
        </p:txBody>
      </p:sp>
      <p:sp>
        <p:nvSpPr>
          <p:cNvPr id="4" name="Footer Placeholder 3"/>
          <p:cNvSpPr>
            <a:spLocks noGrp="1"/>
          </p:cNvSpPr>
          <p:nvPr>
            <p:ph type="ftr" sz="quarter" idx="11"/>
          </p:nvPr>
        </p:nvSpPr>
        <p:spPr/>
        <p:txBody>
          <a:bodyPr/>
          <a:lstStyle/>
          <a:p>
            <a:r>
              <a:rPr lang="en-US"/>
              <a:t>Electronics for Particle Physics Discoveries, Sridhara Dasu, Wisconsin</a:t>
            </a:r>
            <a:endParaRPr lang="en-US" dirty="0"/>
          </a:p>
        </p:txBody>
      </p:sp>
      <p:sp>
        <p:nvSpPr>
          <p:cNvPr id="5" name="Slide Number Placeholder 4"/>
          <p:cNvSpPr>
            <a:spLocks noGrp="1"/>
          </p:cNvSpPr>
          <p:nvPr>
            <p:ph type="sldNum" sz="quarter" idx="12"/>
          </p:nvPr>
        </p:nvSpPr>
        <p:spPr/>
        <p:txBody>
          <a:bodyPr/>
          <a:lstStyle/>
          <a:p>
            <a:fld id="{AB3C1F1C-F708-3F4B-8ECB-6D467F0718B5}" type="slidenum">
              <a:rPr lang="en-US" smtClean="0"/>
              <a:pPr/>
              <a:t>21</a:t>
            </a:fld>
            <a:endParaRPr lang="en-US" dirty="0"/>
          </a:p>
        </p:txBody>
      </p:sp>
      <p:sp>
        <p:nvSpPr>
          <p:cNvPr id="70658" name="Rectangle 2"/>
          <p:cNvSpPr>
            <a:spLocks noGrp="1" noChangeArrowheads="1"/>
          </p:cNvSpPr>
          <p:nvPr>
            <p:ph type="title"/>
          </p:nvPr>
        </p:nvSpPr>
        <p:spPr/>
        <p:txBody>
          <a:bodyPr/>
          <a:lstStyle/>
          <a:p>
            <a:pPr>
              <a:defRPr/>
            </a:pPr>
            <a:r>
              <a:rPr lang="en-US">
                <a:latin typeface="Helvetica" charset="0"/>
                <a:ea typeface="ＭＳ Ｐゴシック" charset="0"/>
                <a:cs typeface="ＭＳ Ｐゴシック" charset="0"/>
              </a:rPr>
              <a:t>CMS Calorimeter Geometry</a:t>
            </a:r>
          </a:p>
        </p:txBody>
      </p:sp>
      <p:sp>
        <p:nvSpPr>
          <p:cNvPr id="21507" name="Text Box 4"/>
          <p:cNvSpPr txBox="1">
            <a:spLocks noChangeArrowheads="1"/>
          </p:cNvSpPr>
          <p:nvPr/>
        </p:nvSpPr>
        <p:spPr bwMode="auto">
          <a:xfrm>
            <a:off x="762000" y="5257800"/>
            <a:ext cx="1905000" cy="1049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charset="0"/>
                <a:ea typeface="ＭＳ Ｐゴシック" charset="0"/>
                <a:cs typeface="ＭＳ Ｐゴシック" charset="0"/>
              </a:defRPr>
            </a:lvl1pPr>
            <a:lvl2pPr marL="742950" indent="-285750" eaLnBrk="0" hangingPunct="0">
              <a:defRPr sz="2400" b="1">
                <a:solidFill>
                  <a:schemeClr val="tx1"/>
                </a:solidFill>
                <a:latin typeface="Times" charset="0"/>
                <a:ea typeface="ＭＳ Ｐゴシック" charset="0"/>
              </a:defRPr>
            </a:lvl2pPr>
            <a:lvl3pPr marL="1143000" indent="-228600" eaLnBrk="0" hangingPunct="0">
              <a:defRPr sz="2400" b="1">
                <a:solidFill>
                  <a:schemeClr val="tx1"/>
                </a:solidFill>
                <a:latin typeface="Times" charset="0"/>
                <a:ea typeface="ＭＳ Ｐゴシック" charset="0"/>
              </a:defRPr>
            </a:lvl3pPr>
            <a:lvl4pPr marL="1600200" indent="-228600" eaLnBrk="0" hangingPunct="0">
              <a:defRPr sz="2400" b="1">
                <a:solidFill>
                  <a:schemeClr val="tx1"/>
                </a:solidFill>
                <a:latin typeface="Times" charset="0"/>
                <a:ea typeface="ＭＳ Ｐゴシック" charset="0"/>
              </a:defRPr>
            </a:lvl4pPr>
            <a:lvl5pPr marL="2057400" indent="-228600" eaLnBrk="0" hangingPunct="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spcBef>
                <a:spcPct val="50000"/>
              </a:spcBef>
            </a:pPr>
            <a:r>
              <a:rPr lang="en-US" sz="1400">
                <a:solidFill>
                  <a:srgbClr val="ED181E"/>
                </a:solidFill>
                <a:latin typeface="Helvetica" charset="0"/>
              </a:rPr>
              <a:t>EB, EE, HB, HE map to 18 RCT crates</a:t>
            </a:r>
          </a:p>
          <a:p>
            <a:pPr>
              <a:spcBef>
                <a:spcPct val="50000"/>
              </a:spcBef>
            </a:pPr>
            <a:r>
              <a:rPr lang="en-US" sz="1400">
                <a:solidFill>
                  <a:srgbClr val="ED181E"/>
                </a:solidFill>
                <a:latin typeface="Helvetica" charset="0"/>
              </a:rPr>
              <a:t>Provide e/</a:t>
            </a:r>
            <a:r>
              <a:rPr lang="en-US" sz="1400">
                <a:solidFill>
                  <a:srgbClr val="ED181E"/>
                </a:solidFill>
                <a:latin typeface="Symbol" charset="0"/>
              </a:rPr>
              <a:t>g</a:t>
            </a:r>
            <a:r>
              <a:rPr lang="en-US" sz="1400">
                <a:solidFill>
                  <a:srgbClr val="ED181E"/>
                </a:solidFill>
                <a:latin typeface="Helvetica" charset="0"/>
              </a:rPr>
              <a:t> and jet, </a:t>
            </a:r>
            <a:r>
              <a:rPr lang="en-US" sz="1400">
                <a:solidFill>
                  <a:srgbClr val="ED181E"/>
                </a:solidFill>
                <a:latin typeface="Symbol" charset="0"/>
              </a:rPr>
              <a:t>t, </a:t>
            </a:r>
            <a:r>
              <a:rPr lang="en-US" sz="1400">
                <a:solidFill>
                  <a:srgbClr val="ED181E"/>
                </a:solidFill>
                <a:latin typeface="Helvetica" charset="0"/>
              </a:rPr>
              <a:t>E</a:t>
            </a:r>
            <a:r>
              <a:rPr lang="en-US" sz="1400" baseline="-25000">
                <a:solidFill>
                  <a:srgbClr val="ED181E"/>
                </a:solidFill>
                <a:latin typeface="Helvetica" charset="0"/>
              </a:rPr>
              <a:t>T</a:t>
            </a:r>
            <a:r>
              <a:rPr lang="en-US" sz="1400">
                <a:solidFill>
                  <a:srgbClr val="ED181E"/>
                </a:solidFill>
                <a:latin typeface="Helvetica" charset="0"/>
              </a:rPr>
              <a:t> triggers</a:t>
            </a:r>
          </a:p>
        </p:txBody>
      </p:sp>
      <p:sp>
        <p:nvSpPr>
          <p:cNvPr id="21508" name="Line 6"/>
          <p:cNvSpPr>
            <a:spLocks noChangeShapeType="1"/>
          </p:cNvSpPr>
          <p:nvPr/>
        </p:nvSpPr>
        <p:spPr bwMode="auto">
          <a:xfrm flipV="1">
            <a:off x="4572000" y="5638800"/>
            <a:ext cx="1828800" cy="0"/>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21509" name="Line 5"/>
          <p:cNvSpPr>
            <a:spLocks noChangeShapeType="1"/>
          </p:cNvSpPr>
          <p:nvPr/>
        </p:nvSpPr>
        <p:spPr bwMode="auto">
          <a:xfrm flipV="1">
            <a:off x="2590800" y="4495800"/>
            <a:ext cx="0" cy="1447800"/>
          </a:xfrm>
          <a:prstGeom prst="line">
            <a:avLst/>
          </a:prstGeom>
          <a:noFill/>
          <a:ln w="28575">
            <a:solidFill>
              <a:srgbClr val="ED181E"/>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6" name="TextBox 5"/>
          <p:cNvSpPr txBox="1"/>
          <p:nvPr/>
        </p:nvSpPr>
        <p:spPr>
          <a:xfrm>
            <a:off x="6037492" y="506595"/>
            <a:ext cx="3106508" cy="923330"/>
          </a:xfrm>
          <a:prstGeom prst="rect">
            <a:avLst/>
          </a:prstGeom>
          <a:noFill/>
        </p:spPr>
        <p:txBody>
          <a:bodyPr wrap="square" rtlCol="0">
            <a:spAutoFit/>
          </a:bodyPr>
          <a:lstStyle/>
          <a:p>
            <a:r>
              <a:rPr lang="en-US" dirty="0"/>
              <a:t>Channel Count</a:t>
            </a:r>
            <a:br>
              <a:rPr lang="en-US" dirty="0"/>
            </a:br>
            <a:r>
              <a:rPr lang="en-US" dirty="0"/>
              <a:t>    Full granularity: ~81000</a:t>
            </a:r>
          </a:p>
          <a:p>
            <a:r>
              <a:rPr lang="en-US" dirty="0"/>
              <a:t>    Trigger level: ~5000</a:t>
            </a:r>
          </a:p>
        </p:txBody>
      </p:sp>
    </p:spTree>
    <p:extLst>
      <p:ext uri="{BB962C8B-B14F-4D97-AF65-F5344CB8AC3E}">
        <p14:creationId xmlns:p14="http://schemas.microsoft.com/office/powerpoint/2010/main" val="63259222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t>27 November 2019</a:t>
            </a:r>
          </a:p>
        </p:txBody>
      </p:sp>
      <p:sp>
        <p:nvSpPr>
          <p:cNvPr id="3" name="Footer Placeholder 2"/>
          <p:cNvSpPr>
            <a:spLocks noGrp="1"/>
          </p:cNvSpPr>
          <p:nvPr>
            <p:ph type="ftr" sz="quarter" idx="11"/>
          </p:nvPr>
        </p:nvSpPr>
        <p:spPr>
          <a:xfrm>
            <a:off x="2207941" y="6483350"/>
            <a:ext cx="3883412" cy="365125"/>
          </a:xfrm>
        </p:spPr>
        <p:txBody>
          <a:bodyPr/>
          <a:lstStyle/>
          <a:p>
            <a:r>
              <a:rPr lang="en-US" dirty="0"/>
              <a:t>Electronics for Particle Physics Discoveries, Sridhara Dasu, Wisconsin</a:t>
            </a:r>
          </a:p>
        </p:txBody>
      </p:sp>
      <p:sp>
        <p:nvSpPr>
          <p:cNvPr id="4" name="Slide Number Placeholder 3"/>
          <p:cNvSpPr>
            <a:spLocks noGrp="1"/>
          </p:cNvSpPr>
          <p:nvPr>
            <p:ph type="sldNum" sz="quarter" idx="12"/>
          </p:nvPr>
        </p:nvSpPr>
        <p:spPr/>
        <p:txBody>
          <a:bodyPr/>
          <a:lstStyle/>
          <a:p>
            <a:fld id="{F9FC11F0-6B4D-644E-8124-C852C545899F}" type="slidenum">
              <a:rPr lang="en-US" smtClean="0"/>
              <a:pPr/>
              <a:t>22</a:t>
            </a:fld>
            <a:endParaRPr lang="en-US"/>
          </a:p>
        </p:txBody>
      </p:sp>
      <p:sp>
        <p:nvSpPr>
          <p:cNvPr id="2" name="Title 1"/>
          <p:cNvSpPr>
            <a:spLocks noGrp="1"/>
          </p:cNvSpPr>
          <p:nvPr>
            <p:ph type="title"/>
          </p:nvPr>
        </p:nvSpPr>
        <p:spPr/>
        <p:txBody>
          <a:bodyPr/>
          <a:lstStyle/>
          <a:p>
            <a:r>
              <a:rPr lang="en-US" dirty="0"/>
              <a:t>Channels </a:t>
            </a:r>
            <a:r>
              <a:rPr lang="mr-IN" dirty="0"/>
              <a:t>–</a:t>
            </a:r>
            <a:r>
              <a:rPr lang="en-US" dirty="0"/>
              <a:t> Channels - Channels</a:t>
            </a:r>
          </a:p>
        </p:txBody>
      </p:sp>
      <p:graphicFrame>
        <p:nvGraphicFramePr>
          <p:cNvPr id="6" name="Table 5"/>
          <p:cNvGraphicFramePr>
            <a:graphicFrameLocks noGrp="1"/>
          </p:cNvGraphicFramePr>
          <p:nvPr>
            <p:extLst>
              <p:ext uri="{D42A27DB-BD31-4B8C-83A1-F6EECF244321}">
                <p14:modId xmlns:p14="http://schemas.microsoft.com/office/powerpoint/2010/main" val="2770434573"/>
              </p:ext>
            </p:extLst>
          </p:nvPr>
        </p:nvGraphicFramePr>
        <p:xfrm>
          <a:off x="201706" y="1140527"/>
          <a:ext cx="8799420" cy="2026920"/>
        </p:xfrm>
        <a:graphic>
          <a:graphicData uri="http://schemas.openxmlformats.org/drawingml/2006/table">
            <a:tbl>
              <a:tblPr firstRow="1" bandRow="1">
                <a:tableStyleId>{5C22544A-7EE6-4342-B048-85BDC9FD1C3A}</a:tableStyleId>
              </a:tblPr>
              <a:tblGrid>
                <a:gridCol w="1466570">
                  <a:extLst>
                    <a:ext uri="{9D8B030D-6E8A-4147-A177-3AD203B41FA5}">
                      <a16:colId xmlns:a16="http://schemas.microsoft.com/office/drawing/2014/main" val="20000"/>
                    </a:ext>
                  </a:extLst>
                </a:gridCol>
                <a:gridCol w="1466570">
                  <a:extLst>
                    <a:ext uri="{9D8B030D-6E8A-4147-A177-3AD203B41FA5}">
                      <a16:colId xmlns:a16="http://schemas.microsoft.com/office/drawing/2014/main" val="20001"/>
                    </a:ext>
                  </a:extLst>
                </a:gridCol>
                <a:gridCol w="1263877">
                  <a:extLst>
                    <a:ext uri="{9D8B030D-6E8A-4147-A177-3AD203B41FA5}">
                      <a16:colId xmlns:a16="http://schemas.microsoft.com/office/drawing/2014/main" val="20002"/>
                    </a:ext>
                  </a:extLst>
                </a:gridCol>
                <a:gridCol w="1669263">
                  <a:extLst>
                    <a:ext uri="{9D8B030D-6E8A-4147-A177-3AD203B41FA5}">
                      <a16:colId xmlns:a16="http://schemas.microsoft.com/office/drawing/2014/main" val="20003"/>
                    </a:ext>
                  </a:extLst>
                </a:gridCol>
                <a:gridCol w="1289033">
                  <a:extLst>
                    <a:ext uri="{9D8B030D-6E8A-4147-A177-3AD203B41FA5}">
                      <a16:colId xmlns:a16="http://schemas.microsoft.com/office/drawing/2014/main" val="20004"/>
                    </a:ext>
                  </a:extLst>
                </a:gridCol>
                <a:gridCol w="1644107">
                  <a:extLst>
                    <a:ext uri="{9D8B030D-6E8A-4147-A177-3AD203B41FA5}">
                      <a16:colId xmlns:a16="http://schemas.microsoft.com/office/drawing/2014/main" val="20005"/>
                    </a:ext>
                  </a:extLst>
                </a:gridCol>
              </a:tblGrid>
              <a:tr h="370840">
                <a:tc>
                  <a:txBody>
                    <a:bodyPr/>
                    <a:lstStyle/>
                    <a:p>
                      <a:r>
                        <a:rPr lang="en-US" dirty="0"/>
                        <a:t>Geometry</a:t>
                      </a:r>
                    </a:p>
                  </a:txBody>
                  <a:tcPr/>
                </a:tc>
                <a:tc>
                  <a:txBody>
                    <a:bodyPr/>
                    <a:lstStyle/>
                    <a:p>
                      <a:pPr algn="ctr"/>
                      <a:r>
                        <a:rPr lang="en-US" dirty="0">
                          <a:latin typeface="Symbol" charset="2"/>
                          <a:cs typeface="Symbol" charset="2"/>
                        </a:rPr>
                        <a:t>h</a:t>
                      </a:r>
                      <a:r>
                        <a:rPr lang="en-US" dirty="0"/>
                        <a:t>-divisions</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latin typeface="Symbol" charset="2"/>
                          <a:cs typeface="Symbol" charset="2"/>
                        </a:rPr>
                        <a:t>f</a:t>
                      </a:r>
                      <a:r>
                        <a:rPr lang="en-US" dirty="0"/>
                        <a:t>-divisions</a:t>
                      </a:r>
                    </a:p>
                  </a:txBody>
                  <a:tcPr/>
                </a:tc>
                <a:tc>
                  <a:txBody>
                    <a:bodyPr/>
                    <a:lstStyle/>
                    <a:p>
                      <a:pPr algn="ctr"/>
                      <a:r>
                        <a:rPr lang="en-US" dirty="0"/>
                        <a:t>Bits/E,H-tower</a:t>
                      </a:r>
                    </a:p>
                    <a:p>
                      <a:pPr algn="ctr"/>
                      <a:r>
                        <a:rPr lang="en-US" dirty="0"/>
                        <a:t>ET, feature</a:t>
                      </a:r>
                    </a:p>
                  </a:txBody>
                  <a:tcPr/>
                </a:tc>
                <a:tc>
                  <a:txBody>
                    <a:bodyPr/>
                    <a:lstStyle/>
                    <a:p>
                      <a:pPr algn="ctr"/>
                      <a:r>
                        <a:rPr lang="en-US" dirty="0"/>
                        <a:t>Bandwidth</a:t>
                      </a:r>
                    </a:p>
                    <a:p>
                      <a:pPr algn="ctr"/>
                      <a:r>
                        <a:rPr lang="en-US" dirty="0"/>
                        <a:t>(</a:t>
                      </a:r>
                      <a:r>
                        <a:rPr lang="en-US" dirty="0" err="1"/>
                        <a:t>Gbps</a:t>
                      </a:r>
                      <a:r>
                        <a:rPr lang="en-US" dirty="0"/>
                        <a:t>)</a:t>
                      </a:r>
                    </a:p>
                  </a:txBody>
                  <a:tcPr/>
                </a:tc>
                <a:tc>
                  <a:txBody>
                    <a:bodyPr/>
                    <a:lstStyle/>
                    <a:p>
                      <a:pPr algn="ctr"/>
                      <a:r>
                        <a:rPr lang="en-US" dirty="0"/>
                        <a:t>Fiber Count</a:t>
                      </a:r>
                      <a:br>
                        <a:rPr lang="en-US" dirty="0"/>
                      </a:br>
                      <a:r>
                        <a:rPr lang="en-US" dirty="0"/>
                        <a:t>4.8 </a:t>
                      </a:r>
                      <a:r>
                        <a:rPr lang="mr-IN" dirty="0"/>
                        <a:t>–</a:t>
                      </a:r>
                      <a:r>
                        <a:rPr lang="en-US" dirty="0"/>
                        <a:t> 6.4 </a:t>
                      </a:r>
                      <a:r>
                        <a:rPr lang="en-US" dirty="0" err="1"/>
                        <a:t>Gbps</a:t>
                      </a:r>
                      <a:endParaRPr lang="en-US" dirty="0"/>
                    </a:p>
                  </a:txBody>
                  <a:tcPr/>
                </a:tc>
                <a:extLst>
                  <a:ext uri="{0D108BD9-81ED-4DB2-BD59-A6C34878D82A}">
                    <a16:rowId xmlns:a16="http://schemas.microsoft.com/office/drawing/2014/main" val="10000"/>
                  </a:ext>
                </a:extLst>
              </a:tr>
              <a:tr h="370840">
                <a:tc>
                  <a:txBody>
                    <a:bodyPr/>
                    <a:lstStyle/>
                    <a:p>
                      <a:r>
                        <a:rPr lang="en-US" dirty="0"/>
                        <a:t>Barrel +/-</a:t>
                      </a:r>
                    </a:p>
                  </a:txBody>
                  <a:tcPr/>
                </a:tc>
                <a:tc>
                  <a:txBody>
                    <a:bodyPr/>
                    <a:lstStyle/>
                    <a:p>
                      <a:pPr algn="ctr"/>
                      <a:r>
                        <a:rPr lang="en-US" dirty="0"/>
                        <a:t>17+17</a:t>
                      </a:r>
                    </a:p>
                  </a:txBody>
                  <a:tcPr/>
                </a:tc>
                <a:tc>
                  <a:txBody>
                    <a:bodyPr/>
                    <a:lstStyle/>
                    <a:p>
                      <a:pPr algn="ctr"/>
                      <a:r>
                        <a:rPr lang="en-US" dirty="0"/>
                        <a:t>72</a:t>
                      </a:r>
                    </a:p>
                  </a:txBody>
                  <a:tcPr/>
                </a:tc>
                <a:tc>
                  <a:txBody>
                    <a:bodyPr/>
                    <a:lstStyle/>
                    <a:p>
                      <a:pPr algn="ctr"/>
                      <a:r>
                        <a:rPr lang="en-US" dirty="0"/>
                        <a:t>8+1+8+6</a:t>
                      </a:r>
                    </a:p>
                  </a:txBody>
                  <a:tcPr/>
                </a:tc>
                <a:tc>
                  <a:txBody>
                    <a:bodyPr/>
                    <a:lstStyle/>
                    <a:p>
                      <a:pPr algn="ctr"/>
                      <a:r>
                        <a:rPr lang="en-US" dirty="0"/>
                        <a:t>2252</a:t>
                      </a:r>
                    </a:p>
                  </a:txBody>
                  <a:tcPr/>
                </a:tc>
                <a:tc>
                  <a:txBody>
                    <a:bodyPr/>
                    <a:lstStyle/>
                    <a:p>
                      <a:pPr algn="ctr"/>
                      <a:r>
                        <a:rPr lang="en-US" dirty="0"/>
                        <a:t>324 + 306</a:t>
                      </a:r>
                    </a:p>
                  </a:txBody>
                  <a:tcPr/>
                </a:tc>
                <a:extLst>
                  <a:ext uri="{0D108BD9-81ED-4DB2-BD59-A6C34878D82A}">
                    <a16:rowId xmlns:a16="http://schemas.microsoft.com/office/drawing/2014/main" val="10001"/>
                  </a:ext>
                </a:extLst>
              </a:tr>
              <a:tr h="370840">
                <a:tc>
                  <a:txBody>
                    <a:bodyPr/>
                    <a:lstStyle/>
                    <a:p>
                      <a:r>
                        <a:rPr lang="en-US" dirty="0" err="1"/>
                        <a:t>Endcap</a:t>
                      </a:r>
                      <a:r>
                        <a:rPr lang="en-US" dirty="0"/>
                        <a:t> +/-</a:t>
                      </a:r>
                    </a:p>
                  </a:txBody>
                  <a:tcPr/>
                </a:tc>
                <a:tc>
                  <a:txBody>
                    <a:bodyPr/>
                    <a:lstStyle/>
                    <a:p>
                      <a:pPr algn="ctr"/>
                      <a:r>
                        <a:rPr lang="en-US" dirty="0"/>
                        <a:t>11+11</a:t>
                      </a:r>
                    </a:p>
                  </a:txBody>
                  <a:tcPr/>
                </a:tc>
                <a:tc>
                  <a:txBody>
                    <a:bodyPr/>
                    <a:lstStyle/>
                    <a:p>
                      <a:pPr algn="ctr"/>
                      <a:r>
                        <a:rPr lang="en-US" dirty="0"/>
                        <a:t>72</a:t>
                      </a:r>
                    </a:p>
                  </a:txBody>
                  <a:tcPr/>
                </a:tc>
                <a:tc>
                  <a:txBody>
                    <a:bodyPr/>
                    <a:lstStyle/>
                    <a:p>
                      <a:pPr algn="ctr"/>
                      <a:r>
                        <a:rPr lang="en-US" dirty="0"/>
                        <a:t>8+1+8+6</a:t>
                      </a:r>
                    </a:p>
                  </a:txBody>
                  <a:tcPr/>
                </a:tc>
                <a:tc>
                  <a:txBody>
                    <a:bodyPr/>
                    <a:lstStyle/>
                    <a:p>
                      <a:pPr algn="ctr"/>
                      <a:r>
                        <a:rPr lang="en-US" dirty="0"/>
                        <a:t>1457</a:t>
                      </a:r>
                    </a:p>
                  </a:txBody>
                  <a:tcPr/>
                </a:tc>
                <a:tc>
                  <a:txBody>
                    <a:bodyPr/>
                    <a:lstStyle/>
                    <a:p>
                      <a:pPr algn="ctr"/>
                      <a:r>
                        <a:rPr lang="en-US" dirty="0"/>
                        <a:t>198 + 198</a:t>
                      </a:r>
                    </a:p>
                  </a:txBody>
                  <a:tcPr/>
                </a:tc>
                <a:extLst>
                  <a:ext uri="{0D108BD9-81ED-4DB2-BD59-A6C34878D82A}">
                    <a16:rowId xmlns:a16="http://schemas.microsoft.com/office/drawing/2014/main" val="10002"/>
                  </a:ext>
                </a:extLst>
              </a:tr>
              <a:tr h="370840">
                <a:tc>
                  <a:txBody>
                    <a:bodyPr/>
                    <a:lstStyle/>
                    <a:p>
                      <a:r>
                        <a:rPr lang="en-US" dirty="0"/>
                        <a:t>Total</a:t>
                      </a:r>
                    </a:p>
                  </a:txBody>
                  <a:tcPr/>
                </a:tc>
                <a:tc>
                  <a:txBody>
                    <a:bodyPr/>
                    <a:lstStyle/>
                    <a:p>
                      <a:pPr algn="ctr"/>
                      <a:r>
                        <a:rPr lang="en-US" dirty="0"/>
                        <a:t>56</a:t>
                      </a:r>
                    </a:p>
                  </a:txBody>
                  <a:tcPr/>
                </a:tc>
                <a:tc>
                  <a:txBody>
                    <a:bodyPr/>
                    <a:lstStyle/>
                    <a:p>
                      <a:pPr algn="ctr"/>
                      <a:r>
                        <a:rPr lang="en-US" dirty="0"/>
                        <a:t>72</a:t>
                      </a:r>
                    </a:p>
                  </a:txBody>
                  <a:tcPr/>
                </a:tc>
                <a:tc>
                  <a:txBody>
                    <a:bodyPr/>
                    <a:lstStyle/>
                    <a:p>
                      <a:pPr algn="ctr"/>
                      <a:r>
                        <a:rPr lang="en-US" dirty="0"/>
                        <a:t>23</a:t>
                      </a:r>
                    </a:p>
                  </a:txBody>
                  <a:tcPr/>
                </a:tc>
                <a:tc>
                  <a:txBody>
                    <a:bodyPr/>
                    <a:lstStyle/>
                    <a:p>
                      <a:pPr algn="ctr"/>
                      <a:r>
                        <a:rPr lang="en-US" dirty="0"/>
                        <a:t>3609</a:t>
                      </a:r>
                    </a:p>
                  </a:txBody>
                  <a:tcPr/>
                </a:tc>
                <a:tc>
                  <a:txBody>
                    <a:bodyPr/>
                    <a:lstStyle/>
                    <a:p>
                      <a:pPr algn="ctr"/>
                      <a:r>
                        <a:rPr lang="en-US" dirty="0"/>
                        <a:t>1026</a:t>
                      </a:r>
                    </a:p>
                  </a:txBody>
                  <a:tcPr/>
                </a:tc>
                <a:extLst>
                  <a:ext uri="{0D108BD9-81ED-4DB2-BD59-A6C34878D82A}">
                    <a16:rowId xmlns:a16="http://schemas.microsoft.com/office/drawing/2014/main" val="10003"/>
                  </a:ext>
                </a:extLst>
              </a:tr>
            </a:tbl>
          </a:graphicData>
        </a:graphic>
      </p:graphicFrame>
      <p:sp>
        <p:nvSpPr>
          <p:cNvPr id="7" name="TextBox 6"/>
          <p:cNvSpPr txBox="1"/>
          <p:nvPr/>
        </p:nvSpPr>
        <p:spPr>
          <a:xfrm>
            <a:off x="186218" y="657404"/>
            <a:ext cx="8602182" cy="461665"/>
          </a:xfrm>
          <a:prstGeom prst="rect">
            <a:avLst/>
          </a:prstGeom>
          <a:noFill/>
        </p:spPr>
        <p:txBody>
          <a:bodyPr wrap="square" rtlCol="0">
            <a:spAutoFit/>
          </a:bodyPr>
          <a:lstStyle/>
          <a:p>
            <a:r>
              <a:rPr lang="en-US" sz="2400" b="1" dirty="0"/>
              <a:t>Calorimeter Trigger Input from ECAL and HCAL (Phase-1)</a:t>
            </a:r>
          </a:p>
        </p:txBody>
      </p:sp>
      <p:graphicFrame>
        <p:nvGraphicFramePr>
          <p:cNvPr id="8" name="Table 7"/>
          <p:cNvGraphicFramePr>
            <a:graphicFrameLocks noGrp="1"/>
          </p:cNvGraphicFramePr>
          <p:nvPr>
            <p:extLst>
              <p:ext uri="{D42A27DB-BD31-4B8C-83A1-F6EECF244321}">
                <p14:modId xmlns:p14="http://schemas.microsoft.com/office/powerpoint/2010/main" val="1759689647"/>
              </p:ext>
            </p:extLst>
          </p:nvPr>
        </p:nvGraphicFramePr>
        <p:xfrm>
          <a:off x="183121" y="4093421"/>
          <a:ext cx="8799420" cy="2565400"/>
        </p:xfrm>
        <a:graphic>
          <a:graphicData uri="http://schemas.openxmlformats.org/drawingml/2006/table">
            <a:tbl>
              <a:tblPr firstRow="1" bandRow="1">
                <a:tableStyleId>{5C22544A-7EE6-4342-B048-85BDC9FD1C3A}</a:tableStyleId>
              </a:tblPr>
              <a:tblGrid>
                <a:gridCol w="1466570">
                  <a:extLst>
                    <a:ext uri="{9D8B030D-6E8A-4147-A177-3AD203B41FA5}">
                      <a16:colId xmlns:a16="http://schemas.microsoft.com/office/drawing/2014/main" val="20000"/>
                    </a:ext>
                  </a:extLst>
                </a:gridCol>
                <a:gridCol w="1466570">
                  <a:extLst>
                    <a:ext uri="{9D8B030D-6E8A-4147-A177-3AD203B41FA5}">
                      <a16:colId xmlns:a16="http://schemas.microsoft.com/office/drawing/2014/main" val="20001"/>
                    </a:ext>
                  </a:extLst>
                </a:gridCol>
                <a:gridCol w="1263877">
                  <a:extLst>
                    <a:ext uri="{9D8B030D-6E8A-4147-A177-3AD203B41FA5}">
                      <a16:colId xmlns:a16="http://schemas.microsoft.com/office/drawing/2014/main" val="20002"/>
                    </a:ext>
                  </a:extLst>
                </a:gridCol>
                <a:gridCol w="1669263">
                  <a:extLst>
                    <a:ext uri="{9D8B030D-6E8A-4147-A177-3AD203B41FA5}">
                      <a16:colId xmlns:a16="http://schemas.microsoft.com/office/drawing/2014/main" val="20003"/>
                    </a:ext>
                  </a:extLst>
                </a:gridCol>
                <a:gridCol w="1289033">
                  <a:extLst>
                    <a:ext uri="{9D8B030D-6E8A-4147-A177-3AD203B41FA5}">
                      <a16:colId xmlns:a16="http://schemas.microsoft.com/office/drawing/2014/main" val="20004"/>
                    </a:ext>
                  </a:extLst>
                </a:gridCol>
                <a:gridCol w="1644107">
                  <a:extLst>
                    <a:ext uri="{9D8B030D-6E8A-4147-A177-3AD203B41FA5}">
                      <a16:colId xmlns:a16="http://schemas.microsoft.com/office/drawing/2014/main" val="20005"/>
                    </a:ext>
                  </a:extLst>
                </a:gridCol>
              </a:tblGrid>
              <a:tr h="370840">
                <a:tc>
                  <a:txBody>
                    <a:bodyPr/>
                    <a:lstStyle/>
                    <a:p>
                      <a:r>
                        <a:rPr lang="en-US" dirty="0"/>
                        <a:t>Geometry</a:t>
                      </a:r>
                    </a:p>
                  </a:txBody>
                  <a:tcPr/>
                </a:tc>
                <a:tc>
                  <a:txBody>
                    <a:bodyPr/>
                    <a:lstStyle/>
                    <a:p>
                      <a:pPr algn="ctr"/>
                      <a:r>
                        <a:rPr lang="en-US" dirty="0">
                          <a:latin typeface="Symbol" charset="2"/>
                          <a:cs typeface="Symbol" charset="2"/>
                        </a:rPr>
                        <a:t>h</a:t>
                      </a:r>
                      <a:r>
                        <a:rPr lang="en-US" dirty="0"/>
                        <a:t>-divisions</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latin typeface="Symbol" charset="2"/>
                          <a:cs typeface="Symbol" charset="2"/>
                        </a:rPr>
                        <a:t>f</a:t>
                      </a:r>
                      <a:r>
                        <a:rPr lang="en-US" dirty="0"/>
                        <a:t>-divisions</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t>Bits/E-crystal</a:t>
                      </a:r>
                    </a:p>
                    <a:p>
                      <a:pPr algn="ctr"/>
                      <a:r>
                        <a:rPr lang="en-US" dirty="0"/>
                        <a:t>Bits/H-tower</a:t>
                      </a:r>
                    </a:p>
                  </a:txBody>
                  <a:tcPr/>
                </a:tc>
                <a:tc>
                  <a:txBody>
                    <a:bodyPr/>
                    <a:lstStyle/>
                    <a:p>
                      <a:pPr algn="ctr"/>
                      <a:r>
                        <a:rPr lang="en-US" dirty="0"/>
                        <a:t>Bandwidth</a:t>
                      </a:r>
                    </a:p>
                    <a:p>
                      <a:pPr algn="ctr"/>
                      <a:r>
                        <a:rPr lang="en-US" dirty="0"/>
                        <a:t>(</a:t>
                      </a:r>
                      <a:r>
                        <a:rPr lang="en-US" dirty="0" err="1"/>
                        <a:t>Gbps</a:t>
                      </a:r>
                      <a:r>
                        <a:rPr lang="en-US" dirty="0"/>
                        <a:t>)</a:t>
                      </a:r>
                    </a:p>
                  </a:txBody>
                  <a:tcPr/>
                </a:tc>
                <a:tc>
                  <a:txBody>
                    <a:bodyPr/>
                    <a:lstStyle/>
                    <a:p>
                      <a:pPr algn="ctr"/>
                      <a:r>
                        <a:rPr lang="en-US" dirty="0"/>
                        <a:t>Fiber Count</a:t>
                      </a:r>
                      <a:br>
                        <a:rPr lang="en-US" dirty="0"/>
                      </a:br>
                      <a:r>
                        <a:rPr lang="en-US" dirty="0"/>
                        <a:t>16 </a:t>
                      </a:r>
                      <a:r>
                        <a:rPr lang="en-US" dirty="0" err="1"/>
                        <a:t>Gbps</a:t>
                      </a:r>
                      <a:endParaRPr lang="en-US" dirty="0"/>
                    </a:p>
                  </a:txBody>
                  <a:tcPr/>
                </a:tc>
                <a:extLst>
                  <a:ext uri="{0D108BD9-81ED-4DB2-BD59-A6C34878D82A}">
                    <a16:rowId xmlns:a16="http://schemas.microsoft.com/office/drawing/2014/main" val="10000"/>
                  </a:ext>
                </a:extLst>
              </a:tr>
              <a:tr h="370840">
                <a:tc>
                  <a:txBody>
                    <a:bodyPr/>
                    <a:lstStyle/>
                    <a:p>
                      <a:r>
                        <a:rPr lang="en-US" dirty="0"/>
                        <a:t>ECAL</a:t>
                      </a:r>
                      <a:r>
                        <a:rPr lang="en-US" baseline="0" dirty="0"/>
                        <a:t> Crystals</a:t>
                      </a:r>
                      <a:endParaRPr lang="en-US" dirty="0"/>
                    </a:p>
                  </a:txBody>
                  <a:tcPr/>
                </a:tc>
                <a:tc>
                  <a:txBody>
                    <a:bodyPr/>
                    <a:lstStyle/>
                    <a:p>
                      <a:pPr algn="ctr"/>
                      <a:r>
                        <a:rPr lang="en-US" dirty="0"/>
                        <a:t>17x5</a:t>
                      </a:r>
                    </a:p>
                  </a:txBody>
                  <a:tcPr/>
                </a:tc>
                <a:tc>
                  <a:txBody>
                    <a:bodyPr/>
                    <a:lstStyle/>
                    <a:p>
                      <a:pPr algn="ctr"/>
                      <a:r>
                        <a:rPr lang="en-US" dirty="0"/>
                        <a:t>72x5</a:t>
                      </a:r>
                    </a:p>
                  </a:txBody>
                  <a:tcPr/>
                </a:tc>
                <a:tc>
                  <a:txBody>
                    <a:bodyPr/>
                    <a:lstStyle/>
                    <a:p>
                      <a:pPr algn="ctr"/>
                      <a:r>
                        <a:rPr lang="en-US" dirty="0"/>
                        <a:t>10</a:t>
                      </a:r>
                    </a:p>
                  </a:txBody>
                  <a:tcPr/>
                </a:tc>
                <a:tc>
                  <a:txBody>
                    <a:bodyPr/>
                    <a:lstStyle/>
                    <a:p>
                      <a:pPr algn="ctr"/>
                      <a:r>
                        <a:rPr lang="en-US" dirty="0"/>
                        <a:t>208080</a:t>
                      </a:r>
                    </a:p>
                  </a:txBody>
                  <a:tcPr/>
                </a:tc>
                <a:tc>
                  <a:txBody>
                    <a:bodyPr/>
                    <a:lstStyle/>
                    <a:p>
                      <a:pPr algn="ctr"/>
                      <a:r>
                        <a:rPr lang="en-US" dirty="0"/>
                        <a:t>3060</a:t>
                      </a:r>
                    </a:p>
                  </a:txBody>
                  <a:tcPr/>
                </a:tc>
                <a:extLst>
                  <a:ext uri="{0D108BD9-81ED-4DB2-BD59-A6C34878D82A}">
                    <a16:rowId xmlns:a16="http://schemas.microsoft.com/office/drawing/2014/main" val="10001"/>
                  </a:ext>
                </a:extLst>
              </a:tr>
              <a:tr h="370840">
                <a:tc>
                  <a:txBody>
                    <a:bodyPr/>
                    <a:lstStyle/>
                    <a:p>
                      <a:r>
                        <a:rPr lang="en-US" dirty="0"/>
                        <a:t>HCAL Towers</a:t>
                      </a:r>
                    </a:p>
                  </a:txBody>
                  <a:tcPr/>
                </a:tc>
                <a:tc>
                  <a:txBody>
                    <a:bodyPr/>
                    <a:lstStyle/>
                    <a:p>
                      <a:pPr algn="ctr"/>
                      <a:r>
                        <a:rPr lang="en-US" dirty="0"/>
                        <a:t>16</a:t>
                      </a:r>
                    </a:p>
                  </a:txBody>
                  <a:tcPr/>
                </a:tc>
                <a:tc>
                  <a:txBody>
                    <a:bodyPr/>
                    <a:lstStyle/>
                    <a:p>
                      <a:pPr algn="ctr"/>
                      <a:r>
                        <a:rPr lang="en-US" dirty="0"/>
                        <a:t>72</a:t>
                      </a:r>
                    </a:p>
                  </a:txBody>
                  <a:tcPr/>
                </a:tc>
                <a:tc>
                  <a:txBody>
                    <a:bodyPr/>
                    <a:lstStyle/>
                    <a:p>
                      <a:pPr algn="ctr"/>
                      <a:r>
                        <a:rPr lang="en-US" dirty="0"/>
                        <a:t>8+6</a:t>
                      </a:r>
                    </a:p>
                  </a:txBody>
                  <a:tcPr/>
                </a:tc>
                <a:tc>
                  <a:txBody>
                    <a:bodyPr/>
                    <a:lstStyle/>
                    <a:p>
                      <a:pPr algn="ctr"/>
                      <a:r>
                        <a:rPr lang="en-US" dirty="0"/>
                        <a:t>645</a:t>
                      </a:r>
                    </a:p>
                  </a:txBody>
                  <a:tcPr/>
                </a:tc>
                <a:tc>
                  <a:txBody>
                    <a:bodyPr/>
                    <a:lstStyle/>
                    <a:p>
                      <a:pPr algn="ctr"/>
                      <a:r>
                        <a:rPr lang="en-US" dirty="0"/>
                        <a:t>144</a:t>
                      </a:r>
                    </a:p>
                  </a:txBody>
                  <a:tcPr/>
                </a:tc>
                <a:extLst>
                  <a:ext uri="{0D108BD9-81ED-4DB2-BD59-A6C34878D82A}">
                    <a16:rowId xmlns:a16="http://schemas.microsoft.com/office/drawing/2014/main" val="10002"/>
                  </a:ext>
                </a:extLst>
              </a:tr>
              <a:tr h="370840">
                <a:tc>
                  <a:txBody>
                    <a:bodyPr/>
                    <a:lstStyle/>
                    <a:p>
                      <a:r>
                        <a:rPr lang="en-US" dirty="0"/>
                        <a:t>Total</a:t>
                      </a:r>
                    </a:p>
                  </a:txBody>
                  <a:tcPr/>
                </a:tc>
                <a:tc>
                  <a:txBody>
                    <a:bodyPr/>
                    <a:lstStyle/>
                    <a:p>
                      <a:pPr algn="ctr"/>
                      <a:r>
                        <a:rPr lang="en-US" dirty="0"/>
                        <a:t>-</a:t>
                      </a:r>
                    </a:p>
                  </a:txBody>
                  <a:tcPr/>
                </a:tc>
                <a:tc>
                  <a:txBody>
                    <a:bodyPr/>
                    <a:lstStyle/>
                    <a:p>
                      <a:pPr algn="ctr"/>
                      <a:r>
                        <a:rPr lang="en-US" dirty="0"/>
                        <a:t>-</a:t>
                      </a:r>
                    </a:p>
                  </a:txBody>
                  <a:tcPr/>
                </a:tc>
                <a:tc>
                  <a:txBody>
                    <a:bodyPr/>
                    <a:lstStyle/>
                    <a:p>
                      <a:pPr algn="ctr"/>
                      <a:r>
                        <a:rPr lang="en-US" dirty="0"/>
                        <a:t>-</a:t>
                      </a:r>
                    </a:p>
                  </a:txBody>
                  <a:tcPr/>
                </a:tc>
                <a:tc>
                  <a:txBody>
                    <a:bodyPr/>
                    <a:lstStyle/>
                    <a:p>
                      <a:pPr algn="ctr"/>
                      <a:r>
                        <a:rPr lang="en-US" dirty="0"/>
                        <a:t>208745</a:t>
                      </a:r>
                    </a:p>
                  </a:txBody>
                  <a:tcPr/>
                </a:tc>
                <a:tc>
                  <a:txBody>
                    <a:bodyPr/>
                    <a:lstStyle/>
                    <a:p>
                      <a:pPr algn="ctr"/>
                      <a:r>
                        <a:rPr lang="en-US" dirty="0"/>
                        <a:t>3204</a:t>
                      </a:r>
                    </a:p>
                  </a:txBody>
                  <a:tcPr/>
                </a:tc>
                <a:extLst>
                  <a:ext uri="{0D108BD9-81ED-4DB2-BD59-A6C34878D82A}">
                    <a16:rowId xmlns:a16="http://schemas.microsoft.com/office/drawing/2014/main" val="10003"/>
                  </a:ext>
                </a:extLst>
              </a:tr>
            </a:tbl>
          </a:graphicData>
        </a:graphic>
      </p:graphicFrame>
      <p:sp>
        <p:nvSpPr>
          <p:cNvPr id="9" name="TextBox 8"/>
          <p:cNvSpPr txBox="1"/>
          <p:nvPr/>
        </p:nvSpPr>
        <p:spPr>
          <a:xfrm>
            <a:off x="223387" y="3654902"/>
            <a:ext cx="9734652" cy="461665"/>
          </a:xfrm>
          <a:prstGeom prst="rect">
            <a:avLst/>
          </a:prstGeom>
          <a:noFill/>
        </p:spPr>
        <p:txBody>
          <a:bodyPr wrap="square" rtlCol="0">
            <a:spAutoFit/>
          </a:bodyPr>
          <a:lstStyle/>
          <a:p>
            <a:r>
              <a:rPr lang="en-US" sz="2400" b="1" u="sng" dirty="0">
                <a:solidFill>
                  <a:srgbClr val="FF0000"/>
                </a:solidFill>
              </a:rPr>
              <a:t>Barrel</a:t>
            </a:r>
            <a:r>
              <a:rPr lang="en-US" sz="2400" b="1" dirty="0"/>
              <a:t> Calorimeter Trigger Input ECAL &amp; HCAL (Phase-2)</a:t>
            </a:r>
          </a:p>
        </p:txBody>
      </p:sp>
      <p:sp>
        <p:nvSpPr>
          <p:cNvPr id="10" name="TextBox 9"/>
          <p:cNvSpPr txBox="1"/>
          <p:nvPr/>
        </p:nvSpPr>
        <p:spPr>
          <a:xfrm>
            <a:off x="103943" y="3159784"/>
            <a:ext cx="8799420" cy="461665"/>
          </a:xfrm>
          <a:prstGeom prst="rect">
            <a:avLst/>
          </a:prstGeom>
          <a:noFill/>
        </p:spPr>
        <p:txBody>
          <a:bodyPr wrap="square" rtlCol="0">
            <a:spAutoFit/>
          </a:bodyPr>
          <a:lstStyle/>
          <a:p>
            <a:pPr algn="r"/>
            <a:r>
              <a:rPr lang="en-US" sz="2400" b="1" dirty="0">
                <a:solidFill>
                  <a:srgbClr val="FF0000"/>
                </a:solidFill>
              </a:rPr>
              <a:t>18 cards, 1 FPGA/card, ~56 4.8-6.4-Gbps inputs per card</a:t>
            </a:r>
          </a:p>
        </p:txBody>
      </p:sp>
      <p:sp>
        <p:nvSpPr>
          <p:cNvPr id="11" name="TextBox 10"/>
          <p:cNvSpPr txBox="1"/>
          <p:nvPr/>
        </p:nvSpPr>
        <p:spPr>
          <a:xfrm>
            <a:off x="791738" y="5926645"/>
            <a:ext cx="8194158" cy="461665"/>
          </a:xfrm>
          <a:prstGeom prst="rect">
            <a:avLst/>
          </a:prstGeom>
          <a:noFill/>
        </p:spPr>
        <p:txBody>
          <a:bodyPr wrap="square" rtlCol="0">
            <a:spAutoFit/>
          </a:bodyPr>
          <a:lstStyle/>
          <a:p>
            <a:pPr algn="r"/>
            <a:r>
              <a:rPr lang="en-US" sz="2400" b="1" dirty="0">
                <a:solidFill>
                  <a:srgbClr val="FF0000"/>
                </a:solidFill>
              </a:rPr>
              <a:t>36 cards, 1 FPGA/card, 89 16-Gbps inputs per card</a:t>
            </a:r>
          </a:p>
        </p:txBody>
      </p:sp>
    </p:spTree>
    <p:extLst>
      <p:ext uri="{BB962C8B-B14F-4D97-AF65-F5344CB8AC3E}">
        <p14:creationId xmlns:p14="http://schemas.microsoft.com/office/powerpoint/2010/main" val="295376896"/>
      </p:ext>
    </p:extLst>
  </p:cSld>
  <p:clrMapOvr>
    <a:masterClrMapping/>
  </p:clrMapOvr>
  <p:transition spd="slow" advClick="0" advTm="15000">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dirty="0"/>
              <a:t>FPGA &amp; Telecom technology advances (VME </a:t>
            </a:r>
            <a:r>
              <a:rPr lang="en-US" dirty="0">
                <a:sym typeface="Wingdings"/>
              </a:rPr>
              <a:t> </a:t>
            </a:r>
            <a:r>
              <a:rPr lang="en-US" dirty="0" err="1">
                <a:latin typeface="Symbol" charset="2"/>
                <a:cs typeface="Symbol" charset="2"/>
                <a:sym typeface="Wingdings"/>
              </a:rPr>
              <a:t>m</a:t>
            </a:r>
            <a:r>
              <a:rPr lang="en-US" dirty="0" err="1">
                <a:sym typeface="Wingdings"/>
              </a:rPr>
              <a:t>TCA</a:t>
            </a:r>
            <a:r>
              <a:rPr lang="en-US" dirty="0">
                <a:sym typeface="Wingdings"/>
              </a:rPr>
              <a:t> / ATCA)</a:t>
            </a:r>
            <a:endParaRPr lang="en-US" dirty="0"/>
          </a:p>
          <a:p>
            <a:pPr lvl="1"/>
            <a:r>
              <a:rPr lang="en-US" dirty="0"/>
              <a:t>Ubiquitous &gt;10 </a:t>
            </a:r>
            <a:r>
              <a:rPr lang="en-US" dirty="0" err="1"/>
              <a:t>Gbps</a:t>
            </a:r>
            <a:r>
              <a:rPr lang="en-US" dirty="0"/>
              <a:t> links</a:t>
            </a:r>
          </a:p>
          <a:p>
            <a:pPr lvl="1"/>
            <a:r>
              <a:rPr lang="en-US" dirty="0"/>
              <a:t>FPGAs with O(100) </a:t>
            </a:r>
            <a:r>
              <a:rPr lang="en-US" dirty="0" err="1"/>
              <a:t>rx</a:t>
            </a:r>
            <a:r>
              <a:rPr lang="en-US" dirty="0"/>
              <a:t>/</a:t>
            </a:r>
            <a:r>
              <a:rPr lang="en-US" dirty="0" err="1"/>
              <a:t>tx</a:t>
            </a:r>
            <a:r>
              <a:rPr lang="en-US" dirty="0"/>
              <a:t> links with built in </a:t>
            </a:r>
            <a:r>
              <a:rPr lang="en-US" dirty="0" err="1"/>
              <a:t>serdes</a:t>
            </a:r>
            <a:endParaRPr lang="en-US" dirty="0"/>
          </a:p>
          <a:p>
            <a:pPr lvl="2"/>
            <a:r>
              <a:rPr lang="en-US" dirty="0"/>
              <a:t>Xilinx </a:t>
            </a:r>
            <a:r>
              <a:rPr lang="en-US" dirty="0" err="1"/>
              <a:t>Kintex</a:t>
            </a:r>
            <a:r>
              <a:rPr lang="en-US" dirty="0"/>
              <a:t> / Virtex-7 </a:t>
            </a:r>
            <a:r>
              <a:rPr lang="en-US" dirty="0">
                <a:sym typeface="Wingdings"/>
              </a:rPr>
              <a:t> </a:t>
            </a:r>
            <a:r>
              <a:rPr lang="en-US" dirty="0" err="1">
                <a:sym typeface="Wingdings"/>
              </a:rPr>
              <a:t>Ultrascale</a:t>
            </a:r>
            <a:r>
              <a:rPr lang="en-US" dirty="0"/>
              <a:t> platforms</a:t>
            </a:r>
          </a:p>
          <a:p>
            <a:pPr lvl="2"/>
            <a:r>
              <a:rPr lang="en-US" dirty="0"/>
              <a:t>Gigantic cores</a:t>
            </a:r>
          </a:p>
          <a:p>
            <a:pPr lvl="2"/>
            <a:r>
              <a:rPr lang="en-US" dirty="0"/>
              <a:t>DSP units, BRAM and Embedded processors (ZYNQ)</a:t>
            </a:r>
          </a:p>
          <a:p>
            <a:pPr lvl="1"/>
            <a:r>
              <a:rPr lang="en-US" dirty="0"/>
              <a:t>Fiber optic components</a:t>
            </a:r>
          </a:p>
          <a:p>
            <a:pPr lvl="2"/>
            <a:r>
              <a:rPr lang="en-US" dirty="0"/>
              <a:t>Avago mini-pods with 12x </a:t>
            </a:r>
            <a:r>
              <a:rPr lang="en-US" dirty="0">
                <a:sym typeface="Wingdings"/>
              </a:rPr>
              <a:t> </a:t>
            </a:r>
            <a:r>
              <a:rPr lang="en-US" dirty="0" err="1">
                <a:sym typeface="Wingdings"/>
              </a:rPr>
              <a:t>Samtec</a:t>
            </a:r>
            <a:r>
              <a:rPr lang="en-US" dirty="0">
                <a:sym typeface="Wingdings"/>
              </a:rPr>
              <a:t> Firefly 25 Gbps capable units</a:t>
            </a:r>
            <a:endParaRPr lang="en-US" dirty="0"/>
          </a:p>
          <a:p>
            <a:pPr marL="0" indent="0">
              <a:buNone/>
            </a:pPr>
            <a:r>
              <a:rPr lang="en-US" dirty="0"/>
              <a:t>LHC long shutdown 1: 2013-2014 (Phase-1 Upgrades)</a:t>
            </a:r>
          </a:p>
          <a:p>
            <a:pPr lvl="1"/>
            <a:r>
              <a:rPr lang="en-US" dirty="0"/>
              <a:t>Virtex-7 family cards</a:t>
            </a:r>
          </a:p>
          <a:p>
            <a:pPr lvl="2"/>
            <a:r>
              <a:rPr lang="en-US" dirty="0"/>
              <a:t>CTP7 (Wisconsin), MP7 (Imperial), MTF7 (Florida)</a:t>
            </a:r>
          </a:p>
          <a:p>
            <a:pPr lvl="1"/>
            <a:r>
              <a:rPr lang="en-US" dirty="0"/>
              <a:t>10 </a:t>
            </a:r>
            <a:r>
              <a:rPr lang="en-US" dirty="0" err="1"/>
              <a:t>Gbps</a:t>
            </a:r>
            <a:r>
              <a:rPr lang="en-US" dirty="0"/>
              <a:t> optics</a:t>
            </a:r>
          </a:p>
          <a:p>
            <a:pPr marL="0" indent="0">
              <a:buNone/>
            </a:pPr>
            <a:r>
              <a:rPr lang="en-US" dirty="0"/>
              <a:t>LHC long shutdown 3: 2023-2025 (Phase-2 Upgrades)</a:t>
            </a:r>
          </a:p>
          <a:p>
            <a:pPr lvl="1"/>
            <a:r>
              <a:rPr lang="en-US" dirty="0" err="1"/>
              <a:t>Ultrascale</a:t>
            </a:r>
            <a:r>
              <a:rPr lang="en-US" dirty="0"/>
              <a:t> family card(s): </a:t>
            </a:r>
            <a:r>
              <a:rPr lang="en-US" dirty="0" err="1"/>
              <a:t>APds</a:t>
            </a:r>
            <a:r>
              <a:rPr lang="en-US" dirty="0"/>
              <a:t> Wisconsin </a:t>
            </a:r>
          </a:p>
          <a:p>
            <a:pPr lvl="1"/>
            <a:r>
              <a:rPr lang="en-US" dirty="0"/>
              <a:t>14-16-25 Gbps optics</a:t>
            </a:r>
          </a:p>
        </p:txBody>
      </p:sp>
      <p:sp>
        <p:nvSpPr>
          <p:cNvPr id="5" name="Slide Number Placeholder 4"/>
          <p:cNvSpPr>
            <a:spLocks noGrp="1"/>
          </p:cNvSpPr>
          <p:nvPr>
            <p:ph type="sldNum" sz="quarter" idx="12"/>
          </p:nvPr>
        </p:nvSpPr>
        <p:spPr/>
        <p:txBody>
          <a:bodyPr/>
          <a:lstStyle/>
          <a:p>
            <a:pPr>
              <a:defRPr/>
            </a:pPr>
            <a:fld id="{F3ABFEC8-E92E-894B-9D60-3B96AF479E80}" type="slidenum">
              <a:rPr lang="en-US" smtClean="0"/>
              <a:pPr>
                <a:defRPr/>
              </a:pPr>
              <a:t>23</a:t>
            </a:fld>
            <a:endParaRPr lang="en-US"/>
          </a:p>
        </p:txBody>
      </p:sp>
      <p:sp>
        <p:nvSpPr>
          <p:cNvPr id="2" name="Title 1"/>
          <p:cNvSpPr>
            <a:spLocks noGrp="1"/>
          </p:cNvSpPr>
          <p:nvPr>
            <p:ph type="title"/>
          </p:nvPr>
        </p:nvSpPr>
        <p:spPr>
          <a:xfrm>
            <a:off x="0" y="52860"/>
            <a:ext cx="7523922" cy="845736"/>
          </a:xfrm>
        </p:spPr>
        <p:txBody>
          <a:bodyPr>
            <a:normAutofit/>
          </a:bodyPr>
          <a:lstStyle/>
          <a:p>
            <a:r>
              <a:rPr lang="en-US" sz="2800" dirty="0"/>
              <a:t>Technologies of Choice </a:t>
            </a:r>
            <a:r>
              <a:rPr lang="en-US" sz="2800" dirty="0">
                <a:sym typeface="Wingdings"/>
              </a:rPr>
              <a:t> LHC Schedules</a:t>
            </a:r>
            <a:endParaRPr lang="en-US" sz="2800" dirty="0"/>
          </a:p>
        </p:txBody>
      </p:sp>
      <p:sp>
        <p:nvSpPr>
          <p:cNvPr id="4" name="Footer Placeholder 3"/>
          <p:cNvSpPr>
            <a:spLocks noGrp="1"/>
          </p:cNvSpPr>
          <p:nvPr>
            <p:ph type="ftr" sz="quarter" idx="3"/>
          </p:nvPr>
        </p:nvSpPr>
        <p:spPr>
          <a:xfrm>
            <a:off x="201705" y="6542362"/>
            <a:ext cx="5720630" cy="278247"/>
          </a:xfrm>
          <a:prstGeom prst="rect">
            <a:avLst/>
          </a:prstGeom>
        </p:spPr>
        <p:txBody>
          <a:bodyP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t>Electronics for Particle Physics Discoveries, Sridhara Dasu, Wisconsin</a:t>
            </a:r>
            <a:endParaRPr lang="en-US" dirty="0"/>
          </a:p>
        </p:txBody>
      </p:sp>
      <p:sp>
        <p:nvSpPr>
          <p:cNvPr id="6" name="Date Placeholder 5"/>
          <p:cNvSpPr>
            <a:spLocks noGrp="1"/>
          </p:cNvSpPr>
          <p:nvPr>
            <p:ph type="dt" sz="half" idx="2"/>
          </p:nvPr>
        </p:nvSpPr>
        <p:spPr>
          <a:xfrm>
            <a:off x="5963312" y="6510464"/>
            <a:ext cx="2584259" cy="389666"/>
          </a:xfrm>
          <a:prstGeom prst="rect">
            <a:avLst/>
          </a:prstGeom>
        </p:spPr>
        <p:txBody>
          <a:bodyP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t>27 November 2019</a:t>
            </a:r>
            <a:endParaRPr lang="en-US" dirty="0"/>
          </a:p>
        </p:txBody>
      </p:sp>
    </p:spTree>
    <p:extLst>
      <p:ext uri="{BB962C8B-B14F-4D97-AF65-F5344CB8AC3E}">
        <p14:creationId xmlns:p14="http://schemas.microsoft.com/office/powerpoint/2010/main" val="378409975"/>
      </p:ext>
    </p:extLst>
  </p:cSld>
  <p:clrMapOvr>
    <a:masterClrMapping/>
  </p:clrMapOvr>
  <p:transition spd="slow" advClick="0" advTm="15000">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Xilinx Field Programmable Gate Arrays</a:t>
            </a:r>
          </a:p>
        </p:txBody>
      </p:sp>
      <p:sp>
        <p:nvSpPr>
          <p:cNvPr id="3" name="Footer Placeholder 2"/>
          <p:cNvSpPr>
            <a:spLocks noGrp="1"/>
          </p:cNvSpPr>
          <p:nvPr>
            <p:ph type="ftr" sz="quarter" idx="10"/>
          </p:nvPr>
        </p:nvSpPr>
        <p:spPr/>
        <p:txBody>
          <a:bodyPr/>
          <a:lstStyle/>
          <a:p>
            <a:r>
              <a:rPr lang="en-US"/>
              <a:t>Electronics for Particle Physics Discoveries, Sridhara Dasu, Wisconsin</a:t>
            </a:r>
          </a:p>
        </p:txBody>
      </p:sp>
      <p:sp>
        <p:nvSpPr>
          <p:cNvPr id="4" name="Slide Number Placeholder 3"/>
          <p:cNvSpPr>
            <a:spLocks noGrp="1"/>
          </p:cNvSpPr>
          <p:nvPr>
            <p:ph type="sldNum" sz="quarter" idx="11"/>
          </p:nvPr>
        </p:nvSpPr>
        <p:spPr/>
        <p:txBody>
          <a:bodyPr/>
          <a:lstStyle/>
          <a:p>
            <a:fld id="{F9FC11F0-6B4D-644E-8124-C852C545899F}" type="slidenum">
              <a:rPr lang="en-US" smtClean="0"/>
              <a:pPr/>
              <a:t>24</a:t>
            </a:fld>
            <a:endParaRPr lang="en-US"/>
          </a:p>
        </p:txBody>
      </p:sp>
      <p:sp>
        <p:nvSpPr>
          <p:cNvPr id="5" name="Date Placeholder 4"/>
          <p:cNvSpPr>
            <a:spLocks noGrp="1"/>
          </p:cNvSpPr>
          <p:nvPr>
            <p:ph type="dt" sz="half" idx="12"/>
          </p:nvPr>
        </p:nvSpPr>
        <p:spPr/>
        <p:txBody>
          <a:bodyPr/>
          <a:lstStyle/>
          <a:p>
            <a:r>
              <a:rPr lang="en-US"/>
              <a:t>27 November 2019</a:t>
            </a:r>
          </a:p>
        </p:txBody>
      </p:sp>
      <p:pic>
        <p:nvPicPr>
          <p:cNvPr id="6" name="Picture 5" descr="Xilinx.jpeg"/>
          <p:cNvPicPr>
            <a:picLocks noChangeAspect="1"/>
          </p:cNvPicPr>
          <p:nvPr/>
        </p:nvPicPr>
        <p:blipFill rotWithShape="1">
          <a:blip r:embed="rId2">
            <a:extLst>
              <a:ext uri="{28A0092B-C50C-407E-A947-70E740481C1C}">
                <a14:useLocalDpi xmlns:a14="http://schemas.microsoft.com/office/drawing/2010/main" val="0"/>
              </a:ext>
            </a:extLst>
          </a:blip>
          <a:srcRect l="3036" r="6564"/>
          <a:stretch/>
        </p:blipFill>
        <p:spPr>
          <a:xfrm>
            <a:off x="0" y="982280"/>
            <a:ext cx="9143598" cy="5213542"/>
          </a:xfrm>
          <a:prstGeom prst="rect">
            <a:avLst/>
          </a:prstGeom>
        </p:spPr>
      </p:pic>
    </p:spTree>
    <p:extLst>
      <p:ext uri="{BB962C8B-B14F-4D97-AF65-F5344CB8AC3E}">
        <p14:creationId xmlns:p14="http://schemas.microsoft.com/office/powerpoint/2010/main" val="1888742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19039" y="1030771"/>
            <a:ext cx="3305107" cy="5455881"/>
          </a:xfrm>
        </p:spPr>
        <p:txBody>
          <a:bodyPr>
            <a:normAutofit/>
          </a:bodyPr>
          <a:lstStyle/>
          <a:p>
            <a:r>
              <a:rPr lang="en-US" dirty="0"/>
              <a:t>Array of well-defined logic cells, driven by LUTs</a:t>
            </a:r>
          </a:p>
          <a:p>
            <a:endParaRPr lang="en-US" dirty="0"/>
          </a:p>
          <a:p>
            <a:r>
              <a:rPr lang="en-US" dirty="0"/>
              <a:t>Software configured connections</a:t>
            </a:r>
          </a:p>
          <a:p>
            <a:endParaRPr lang="en-US" dirty="0"/>
          </a:p>
          <a:p>
            <a:r>
              <a:rPr lang="en-US" dirty="0"/>
              <a:t>Cleverly organized</a:t>
            </a:r>
          </a:p>
          <a:p>
            <a:endParaRPr lang="en-US" dirty="0"/>
          </a:p>
          <a:p>
            <a:r>
              <a:rPr lang="en-US" dirty="0"/>
              <a:t>Preconfigured digital logic elements</a:t>
            </a:r>
          </a:p>
        </p:txBody>
      </p:sp>
      <p:sp>
        <p:nvSpPr>
          <p:cNvPr id="4" name="Slide Number Placeholder 3"/>
          <p:cNvSpPr>
            <a:spLocks noGrp="1"/>
          </p:cNvSpPr>
          <p:nvPr>
            <p:ph type="sldNum" sz="quarter" idx="12"/>
          </p:nvPr>
        </p:nvSpPr>
        <p:spPr/>
        <p:txBody>
          <a:bodyPr/>
          <a:lstStyle/>
          <a:p>
            <a:fld id="{F9FC11F0-6B4D-644E-8124-C852C545899F}" type="slidenum">
              <a:rPr lang="en-US" smtClean="0"/>
              <a:pPr/>
              <a:t>25</a:t>
            </a:fld>
            <a:endParaRPr lang="en-US"/>
          </a:p>
        </p:txBody>
      </p:sp>
      <p:sp>
        <p:nvSpPr>
          <p:cNvPr id="2" name="Title 1"/>
          <p:cNvSpPr>
            <a:spLocks noGrp="1"/>
          </p:cNvSpPr>
          <p:nvPr>
            <p:ph type="title"/>
          </p:nvPr>
        </p:nvSpPr>
        <p:spPr>
          <a:xfrm>
            <a:off x="0" y="8256"/>
            <a:ext cx="3523785" cy="845736"/>
          </a:xfrm>
        </p:spPr>
        <p:txBody>
          <a:bodyPr/>
          <a:lstStyle/>
          <a:p>
            <a:r>
              <a:rPr lang="en-US" dirty="0"/>
              <a:t>FPGA Slice</a:t>
            </a:r>
          </a:p>
        </p:txBody>
      </p:sp>
      <p:sp>
        <p:nvSpPr>
          <p:cNvPr id="3" name="Footer Placeholder 2"/>
          <p:cNvSpPr>
            <a:spLocks noGrp="1"/>
          </p:cNvSpPr>
          <p:nvPr>
            <p:ph type="ftr" sz="quarter" idx="3"/>
          </p:nvPr>
        </p:nvSpPr>
        <p:spPr>
          <a:xfrm>
            <a:off x="201706" y="6453154"/>
            <a:ext cx="3305108" cy="278247"/>
          </a:xfrm>
          <a:prstGeom prst="rect">
            <a:avLst/>
          </a:prstGeom>
        </p:spPr>
        <p:txBody>
          <a:bodyP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dirty="0"/>
              <a:t>Electronics for Particle Physics Discoveries, Sridhara Dasu, Wisconsin</a:t>
            </a:r>
          </a:p>
        </p:txBody>
      </p:sp>
      <p:sp>
        <p:nvSpPr>
          <p:cNvPr id="5" name="Date Placeholder 4"/>
          <p:cNvSpPr>
            <a:spLocks noGrp="1"/>
          </p:cNvSpPr>
          <p:nvPr>
            <p:ph type="dt" sz="half" idx="2"/>
          </p:nvPr>
        </p:nvSpPr>
        <p:spPr>
          <a:xfrm>
            <a:off x="5963312" y="6510464"/>
            <a:ext cx="2584259" cy="389666"/>
          </a:xfrm>
          <a:prstGeom prst="rect">
            <a:avLst/>
          </a:prstGeom>
        </p:spPr>
        <p:txBody>
          <a:bodyP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27 November 2019</a:t>
            </a:r>
          </a:p>
        </p:txBody>
      </p:sp>
      <p:pic>
        <p:nvPicPr>
          <p:cNvPr id="6" name="Picture 5" descr="v7Slic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6736" y="0"/>
            <a:ext cx="5347264" cy="6858000"/>
          </a:xfrm>
          <a:prstGeom prst="rect">
            <a:avLst/>
          </a:prstGeom>
        </p:spPr>
      </p:pic>
    </p:spTree>
    <p:extLst>
      <p:ext uri="{BB962C8B-B14F-4D97-AF65-F5344CB8AC3E}">
        <p14:creationId xmlns:p14="http://schemas.microsoft.com/office/powerpoint/2010/main" val="3469944233"/>
      </p:ext>
    </p:extLst>
  </p:cSld>
  <p:clrMapOvr>
    <a:masterClrMapping/>
  </p:clrMapOvr>
  <p:transition spd="slow" advClick="0" advTm="15000">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79647" y="999791"/>
            <a:ext cx="4203592" cy="5455881"/>
          </a:xfrm>
        </p:spPr>
        <p:txBody>
          <a:bodyPr/>
          <a:lstStyle/>
          <a:p>
            <a:r>
              <a:rPr lang="en-US" dirty="0"/>
              <a:t>Firmware developer uses programming languages to define “connections”</a:t>
            </a:r>
          </a:p>
          <a:p>
            <a:r>
              <a:rPr lang="en-US" dirty="0"/>
              <a:t>Firmware tools create the “bit file” which defines the switch matrix / LUTs</a:t>
            </a:r>
          </a:p>
        </p:txBody>
      </p:sp>
      <p:sp>
        <p:nvSpPr>
          <p:cNvPr id="4" name="Slide Number Placeholder 3"/>
          <p:cNvSpPr>
            <a:spLocks noGrp="1"/>
          </p:cNvSpPr>
          <p:nvPr>
            <p:ph type="sldNum" sz="quarter" idx="12"/>
          </p:nvPr>
        </p:nvSpPr>
        <p:spPr/>
        <p:txBody>
          <a:bodyPr/>
          <a:lstStyle/>
          <a:p>
            <a:fld id="{F9FC11F0-6B4D-644E-8124-C852C545899F}" type="slidenum">
              <a:rPr lang="en-US" smtClean="0"/>
              <a:pPr/>
              <a:t>26</a:t>
            </a:fld>
            <a:endParaRPr lang="en-US"/>
          </a:p>
        </p:txBody>
      </p:sp>
      <p:sp>
        <p:nvSpPr>
          <p:cNvPr id="2" name="Title 1"/>
          <p:cNvSpPr>
            <a:spLocks noGrp="1"/>
          </p:cNvSpPr>
          <p:nvPr>
            <p:ph type="title"/>
          </p:nvPr>
        </p:nvSpPr>
        <p:spPr/>
        <p:txBody>
          <a:bodyPr/>
          <a:lstStyle/>
          <a:p>
            <a:r>
              <a:rPr lang="en-US" dirty="0"/>
              <a:t>Configurable Logic Block</a:t>
            </a:r>
          </a:p>
        </p:txBody>
      </p:sp>
      <p:sp>
        <p:nvSpPr>
          <p:cNvPr id="3" name="Footer Placeholder 2"/>
          <p:cNvSpPr>
            <a:spLocks noGrp="1"/>
          </p:cNvSpPr>
          <p:nvPr>
            <p:ph type="ftr" sz="quarter" idx="3"/>
          </p:nvPr>
        </p:nvSpPr>
        <p:spPr>
          <a:xfrm>
            <a:off x="45590" y="6497758"/>
            <a:ext cx="6109885" cy="278247"/>
          </a:xfrm>
          <a:prstGeom prst="rect">
            <a:avLst/>
          </a:prstGeom>
        </p:spPr>
        <p:txBody>
          <a:bodyP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Electronics for Particle Physics Discoveries, Sridhara Dasu, Wisconsin</a:t>
            </a:r>
          </a:p>
        </p:txBody>
      </p:sp>
      <p:sp>
        <p:nvSpPr>
          <p:cNvPr id="5" name="Date Placeholder 4"/>
          <p:cNvSpPr>
            <a:spLocks noGrp="1"/>
          </p:cNvSpPr>
          <p:nvPr>
            <p:ph type="dt" sz="half" idx="2"/>
          </p:nvPr>
        </p:nvSpPr>
        <p:spPr>
          <a:xfrm>
            <a:off x="5963312" y="6510464"/>
            <a:ext cx="2584259" cy="389666"/>
          </a:xfrm>
          <a:prstGeom prst="rect">
            <a:avLst/>
          </a:prstGeom>
        </p:spPr>
        <p:txBody>
          <a:bodyP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27 November 2019</a:t>
            </a:r>
          </a:p>
        </p:txBody>
      </p:sp>
      <p:pic>
        <p:nvPicPr>
          <p:cNvPr id="7" name="Picture 6" descr="v7CLBDesc.png"/>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1045"/>
          <a:stretch/>
        </p:blipFill>
        <p:spPr>
          <a:xfrm>
            <a:off x="0" y="3979039"/>
            <a:ext cx="8986065" cy="2435779"/>
          </a:xfrm>
          <a:prstGeom prst="rect">
            <a:avLst/>
          </a:prstGeom>
        </p:spPr>
      </p:pic>
      <p:pic>
        <p:nvPicPr>
          <p:cNvPr id="6" name="Picture 5" descr="v7CLB.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31868" y="465782"/>
            <a:ext cx="4899761" cy="4347771"/>
          </a:xfrm>
          <a:prstGeom prst="rect">
            <a:avLst/>
          </a:prstGeom>
        </p:spPr>
      </p:pic>
    </p:spTree>
    <p:extLst>
      <p:ext uri="{BB962C8B-B14F-4D97-AF65-F5344CB8AC3E}">
        <p14:creationId xmlns:p14="http://schemas.microsoft.com/office/powerpoint/2010/main" val="3728797573"/>
      </p:ext>
    </p:extLst>
  </p:cSld>
  <p:clrMapOvr>
    <a:masterClrMapping/>
  </p:clrMapOvr>
  <p:transition spd="slow" advClick="0" advTm="15000">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1705" y="4337075"/>
            <a:ext cx="8688671" cy="325281"/>
          </a:xfrm>
          <a:prstGeom prst="rect">
            <a:avLst/>
          </a:prstGeom>
          <a:solidFill>
            <a:srgbClr val="FEFF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3700" y="750155"/>
            <a:ext cx="8331200" cy="845736"/>
          </a:xfrm>
        </p:spPr>
        <p:txBody>
          <a:bodyPr>
            <a:normAutofit fontScale="90000"/>
          </a:bodyPr>
          <a:lstStyle/>
          <a:p>
            <a:r>
              <a:rPr lang="en-US" dirty="0"/>
              <a:t>Abundant Logic Resources in Virtex-7 Family</a:t>
            </a:r>
          </a:p>
        </p:txBody>
      </p:sp>
      <p:sp>
        <p:nvSpPr>
          <p:cNvPr id="3" name="Footer Placeholder 2"/>
          <p:cNvSpPr>
            <a:spLocks noGrp="1"/>
          </p:cNvSpPr>
          <p:nvPr>
            <p:ph type="ftr" sz="quarter" idx="10"/>
          </p:nvPr>
        </p:nvSpPr>
        <p:spPr/>
        <p:txBody>
          <a:bodyPr/>
          <a:lstStyle/>
          <a:p>
            <a:r>
              <a:rPr lang="en-US"/>
              <a:t>Electronics for Particle Physics Discoveries, Sridhara Dasu, Wisconsin</a:t>
            </a:r>
          </a:p>
        </p:txBody>
      </p:sp>
      <p:sp>
        <p:nvSpPr>
          <p:cNvPr id="4" name="Slide Number Placeholder 3"/>
          <p:cNvSpPr>
            <a:spLocks noGrp="1"/>
          </p:cNvSpPr>
          <p:nvPr>
            <p:ph type="sldNum" sz="quarter" idx="11"/>
          </p:nvPr>
        </p:nvSpPr>
        <p:spPr/>
        <p:txBody>
          <a:bodyPr/>
          <a:lstStyle/>
          <a:p>
            <a:fld id="{F9FC11F0-6B4D-644E-8124-C852C545899F}" type="slidenum">
              <a:rPr lang="en-US" smtClean="0"/>
              <a:pPr/>
              <a:t>27</a:t>
            </a:fld>
            <a:endParaRPr lang="en-US"/>
          </a:p>
        </p:txBody>
      </p:sp>
      <p:sp>
        <p:nvSpPr>
          <p:cNvPr id="5" name="Date Placeholder 4"/>
          <p:cNvSpPr>
            <a:spLocks noGrp="1"/>
          </p:cNvSpPr>
          <p:nvPr>
            <p:ph type="dt" sz="half" idx="12"/>
          </p:nvPr>
        </p:nvSpPr>
        <p:spPr/>
        <p:txBody>
          <a:bodyPr/>
          <a:lstStyle/>
          <a:p>
            <a:r>
              <a:rPr lang="en-US"/>
              <a:t>27 November 2019</a:t>
            </a:r>
          </a:p>
        </p:txBody>
      </p:sp>
      <p:pic>
        <p:nvPicPr>
          <p:cNvPr id="6" name="Picture 5" descr="v7CLBCounts.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801" y="1359287"/>
            <a:ext cx="8994982" cy="4666147"/>
          </a:xfrm>
          <a:prstGeom prst="rect">
            <a:avLst/>
          </a:prstGeom>
        </p:spPr>
      </p:pic>
      <p:sp>
        <p:nvSpPr>
          <p:cNvPr id="8" name="TextBox 7">
            <a:extLst>
              <a:ext uri="{FF2B5EF4-FFF2-40B4-BE49-F238E27FC236}">
                <a16:creationId xmlns:a16="http://schemas.microsoft.com/office/drawing/2014/main" id="{D6937984-5100-6E45-A13C-5E7BA7A0B63E}"/>
              </a:ext>
            </a:extLst>
          </p:cNvPr>
          <p:cNvSpPr txBox="1"/>
          <p:nvPr/>
        </p:nvSpPr>
        <p:spPr>
          <a:xfrm>
            <a:off x="2168293" y="6025434"/>
            <a:ext cx="4419600" cy="369332"/>
          </a:xfrm>
          <a:prstGeom prst="rect">
            <a:avLst/>
          </a:prstGeom>
          <a:noFill/>
        </p:spPr>
        <p:txBody>
          <a:bodyPr wrap="square" rtlCol="0">
            <a:spAutoFit/>
          </a:bodyPr>
          <a:lstStyle/>
          <a:p>
            <a:r>
              <a:rPr lang="en-US" dirty="0"/>
              <a:t>In use for Run-2+Run-3 (2015-2023)</a:t>
            </a:r>
          </a:p>
        </p:txBody>
      </p:sp>
    </p:spTree>
    <p:extLst>
      <p:ext uri="{BB962C8B-B14F-4D97-AF65-F5344CB8AC3E}">
        <p14:creationId xmlns:p14="http://schemas.microsoft.com/office/powerpoint/2010/main" val="10012376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t>27 November 2019</a:t>
            </a:r>
          </a:p>
        </p:txBody>
      </p:sp>
      <p:sp>
        <p:nvSpPr>
          <p:cNvPr id="3" name="Footer Placeholder 2"/>
          <p:cNvSpPr>
            <a:spLocks noGrp="1"/>
          </p:cNvSpPr>
          <p:nvPr>
            <p:ph type="ftr" sz="quarter" idx="11"/>
          </p:nvPr>
        </p:nvSpPr>
        <p:spPr/>
        <p:txBody>
          <a:bodyPr/>
          <a:lstStyle/>
          <a:p>
            <a:r>
              <a:rPr lang="en-US"/>
              <a:t>Electronics for Particle Physics Discoveries, Sridhara Dasu, Wisconsin</a:t>
            </a:r>
          </a:p>
        </p:txBody>
      </p:sp>
      <p:sp>
        <p:nvSpPr>
          <p:cNvPr id="4" name="Slide Number Placeholder 3"/>
          <p:cNvSpPr>
            <a:spLocks noGrp="1"/>
          </p:cNvSpPr>
          <p:nvPr>
            <p:ph type="sldNum" sz="quarter" idx="12"/>
          </p:nvPr>
        </p:nvSpPr>
        <p:spPr/>
        <p:txBody>
          <a:bodyPr/>
          <a:lstStyle/>
          <a:p>
            <a:fld id="{F9FC11F0-6B4D-644E-8124-C852C545899F}" type="slidenum">
              <a:rPr lang="en-US" smtClean="0"/>
              <a:pPr/>
              <a:t>28</a:t>
            </a:fld>
            <a:endParaRPr lang="en-US"/>
          </a:p>
        </p:txBody>
      </p:sp>
      <p:sp>
        <p:nvSpPr>
          <p:cNvPr id="2" name="Title 1"/>
          <p:cNvSpPr>
            <a:spLocks noGrp="1"/>
          </p:cNvSpPr>
          <p:nvPr>
            <p:ph type="title"/>
          </p:nvPr>
        </p:nvSpPr>
        <p:spPr>
          <a:xfrm>
            <a:off x="-1" y="8256"/>
            <a:ext cx="7515923" cy="845736"/>
          </a:xfrm>
        </p:spPr>
        <p:txBody>
          <a:bodyPr>
            <a:normAutofit/>
          </a:bodyPr>
          <a:lstStyle/>
          <a:p>
            <a:r>
              <a:rPr lang="en-US" sz="2800" dirty="0"/>
              <a:t>Key element - Multi-gigabit </a:t>
            </a:r>
            <a:r>
              <a:rPr lang="en-US" sz="2800" dirty="0" err="1"/>
              <a:t>Opto</a:t>
            </a:r>
            <a:r>
              <a:rPr lang="en-US" sz="2800" dirty="0"/>
              <a:t>-electronics</a:t>
            </a:r>
          </a:p>
        </p:txBody>
      </p:sp>
      <p:pic>
        <p:nvPicPr>
          <p:cNvPr id="6" name="Picture 5" descr="avago1.jpeg"/>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545" t="9414"/>
          <a:stretch/>
        </p:blipFill>
        <p:spPr>
          <a:xfrm>
            <a:off x="139752" y="805444"/>
            <a:ext cx="8911319" cy="3531238"/>
          </a:xfrm>
          <a:prstGeom prst="rect">
            <a:avLst/>
          </a:prstGeom>
        </p:spPr>
      </p:pic>
      <p:pic>
        <p:nvPicPr>
          <p:cNvPr id="7" name="Picture 6" descr="avago2.jpe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4164469"/>
            <a:ext cx="9144000" cy="2389820"/>
          </a:xfrm>
          <a:prstGeom prst="rect">
            <a:avLst/>
          </a:prstGeom>
        </p:spPr>
      </p:pic>
    </p:spTree>
    <p:extLst>
      <p:ext uri="{BB962C8B-B14F-4D97-AF65-F5344CB8AC3E}">
        <p14:creationId xmlns:p14="http://schemas.microsoft.com/office/powerpoint/2010/main" val="1729525557"/>
      </p:ext>
    </p:extLst>
  </p:cSld>
  <p:clrMapOvr>
    <a:masterClrMapping/>
  </p:clrMapOvr>
  <p:transition spd="slow" advClick="0" advTm="15000">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Xilinx FPGAs – Phase-1 Choice: V7 690T</a:t>
            </a:r>
          </a:p>
        </p:txBody>
      </p:sp>
      <p:sp>
        <p:nvSpPr>
          <p:cNvPr id="5" name="Footer Placeholder 4"/>
          <p:cNvSpPr>
            <a:spLocks noGrp="1"/>
          </p:cNvSpPr>
          <p:nvPr>
            <p:ph type="ftr" sz="quarter" idx="10"/>
          </p:nvPr>
        </p:nvSpPr>
        <p:spPr/>
        <p:txBody>
          <a:bodyPr/>
          <a:lstStyle/>
          <a:p>
            <a:r>
              <a:rPr lang="en-US"/>
              <a:t>Electronics for Particle Physics Discoveries, Sridhara Dasu, Wisconsin</a:t>
            </a:r>
            <a:endParaRPr lang="en-US" dirty="0"/>
          </a:p>
        </p:txBody>
      </p:sp>
      <p:sp>
        <p:nvSpPr>
          <p:cNvPr id="3" name="Slide Number Placeholder 2"/>
          <p:cNvSpPr>
            <a:spLocks noGrp="1"/>
          </p:cNvSpPr>
          <p:nvPr>
            <p:ph type="sldNum" sz="quarter" idx="11"/>
          </p:nvPr>
        </p:nvSpPr>
        <p:spPr/>
        <p:txBody>
          <a:bodyPr/>
          <a:lstStyle/>
          <a:p>
            <a:fld id="{AB3C1F1C-F708-3F4B-8ECB-6D467F0718B5}" type="slidenum">
              <a:rPr lang="en-US" smtClean="0"/>
              <a:pPr/>
              <a:t>29</a:t>
            </a:fld>
            <a:endParaRPr lang="en-US" dirty="0"/>
          </a:p>
        </p:txBody>
      </p:sp>
      <p:sp>
        <p:nvSpPr>
          <p:cNvPr id="6" name="Date Placeholder 5"/>
          <p:cNvSpPr>
            <a:spLocks noGrp="1"/>
          </p:cNvSpPr>
          <p:nvPr>
            <p:ph type="dt" sz="half" idx="12"/>
          </p:nvPr>
        </p:nvSpPr>
        <p:spPr/>
        <p:txBody>
          <a:bodyPr/>
          <a:lstStyle/>
          <a:p>
            <a:r>
              <a:rPr lang="en-US"/>
              <a:t>27 November 2019</a:t>
            </a:r>
            <a:endParaRPr lang="en-US" dirty="0"/>
          </a:p>
        </p:txBody>
      </p:sp>
      <p:pic>
        <p:nvPicPr>
          <p:cNvPr id="8" name="Picture 7" descr="v7Family.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82310"/>
            <a:ext cx="9144000" cy="4284069"/>
          </a:xfrm>
          <a:prstGeom prst="rect">
            <a:avLst/>
          </a:prstGeom>
        </p:spPr>
      </p:pic>
      <p:sp>
        <p:nvSpPr>
          <p:cNvPr id="9" name="TextBox 8"/>
          <p:cNvSpPr txBox="1"/>
          <p:nvPr/>
        </p:nvSpPr>
        <p:spPr>
          <a:xfrm>
            <a:off x="2586573" y="2989513"/>
            <a:ext cx="1657265" cy="369332"/>
          </a:xfrm>
          <a:prstGeom prst="rect">
            <a:avLst/>
          </a:prstGeom>
          <a:noFill/>
        </p:spPr>
        <p:txBody>
          <a:bodyPr wrap="square" rtlCol="0">
            <a:spAutoFit/>
          </a:bodyPr>
          <a:lstStyle/>
          <a:p>
            <a:r>
              <a:rPr lang="en-US" dirty="0">
                <a:solidFill>
                  <a:srgbClr val="FFFF00"/>
                </a:solidFill>
              </a:rPr>
              <a:t>Phase-1 Choice</a:t>
            </a:r>
          </a:p>
        </p:txBody>
      </p:sp>
      <p:sp>
        <p:nvSpPr>
          <p:cNvPr id="11" name="TextBox 10"/>
          <p:cNvSpPr txBox="1"/>
          <p:nvPr/>
        </p:nvSpPr>
        <p:spPr>
          <a:xfrm>
            <a:off x="7088746" y="3020510"/>
            <a:ext cx="1912378" cy="369332"/>
          </a:xfrm>
          <a:prstGeom prst="rect">
            <a:avLst/>
          </a:prstGeom>
          <a:noFill/>
        </p:spPr>
        <p:txBody>
          <a:bodyPr wrap="square" rtlCol="0">
            <a:spAutoFit/>
          </a:bodyPr>
          <a:lstStyle/>
          <a:p>
            <a:r>
              <a:rPr lang="en-US" dirty="0">
                <a:solidFill>
                  <a:srgbClr val="FFFF00"/>
                </a:solidFill>
              </a:rPr>
              <a:t>Phase-2 Target</a:t>
            </a:r>
          </a:p>
        </p:txBody>
      </p:sp>
      <p:pic>
        <p:nvPicPr>
          <p:cNvPr id="12" name="Picture 11" descr="xilinxProductFamily.jpeg"/>
          <p:cNvPicPr>
            <a:picLocks noChangeAspect="1"/>
          </p:cNvPicPr>
          <p:nvPr/>
        </p:nvPicPr>
        <p:blipFill rotWithShape="1">
          <a:blip r:embed="rId3">
            <a:extLst>
              <a:ext uri="{28A0092B-C50C-407E-A947-70E740481C1C}">
                <a14:useLocalDpi xmlns:a14="http://schemas.microsoft.com/office/drawing/2010/main" val="0"/>
              </a:ext>
            </a:extLst>
          </a:blip>
          <a:srcRect b="28758"/>
          <a:stretch/>
        </p:blipFill>
        <p:spPr>
          <a:xfrm>
            <a:off x="0" y="886029"/>
            <a:ext cx="9144000" cy="2026032"/>
          </a:xfrm>
          <a:prstGeom prst="rect">
            <a:avLst/>
          </a:prstGeom>
        </p:spPr>
      </p:pic>
    </p:spTree>
    <p:extLst>
      <p:ext uri="{BB962C8B-B14F-4D97-AF65-F5344CB8AC3E}">
        <p14:creationId xmlns:p14="http://schemas.microsoft.com/office/powerpoint/2010/main" val="432527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888135"/>
            <a:ext cx="8867775" cy="557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dirty="0"/>
              <a:t>CMS Detector</a:t>
            </a:r>
          </a:p>
        </p:txBody>
      </p:sp>
      <p:sp>
        <p:nvSpPr>
          <p:cNvPr id="4" name="Date Placeholder 3">
            <a:extLst>
              <a:ext uri="{FF2B5EF4-FFF2-40B4-BE49-F238E27FC236}">
                <a16:creationId xmlns:a16="http://schemas.microsoft.com/office/drawing/2014/main" id="{B33E2EFF-7A5D-9148-8C5C-A4753797041B}"/>
              </a:ext>
            </a:extLst>
          </p:cNvPr>
          <p:cNvSpPr>
            <a:spLocks noGrp="1"/>
          </p:cNvSpPr>
          <p:nvPr>
            <p:ph type="dt" sz="half" idx="10"/>
          </p:nvPr>
        </p:nvSpPr>
        <p:spPr/>
        <p:txBody>
          <a:bodyPr/>
          <a:lstStyle/>
          <a:p>
            <a:r>
              <a:rPr lang="en-US"/>
              <a:t>27 November 2019</a:t>
            </a:r>
          </a:p>
        </p:txBody>
      </p:sp>
      <p:sp>
        <p:nvSpPr>
          <p:cNvPr id="8" name="Footer Placeholder 7">
            <a:extLst>
              <a:ext uri="{FF2B5EF4-FFF2-40B4-BE49-F238E27FC236}">
                <a16:creationId xmlns:a16="http://schemas.microsoft.com/office/drawing/2014/main" id="{C3876D78-84D1-3646-902E-10E56036E840}"/>
              </a:ext>
            </a:extLst>
          </p:cNvPr>
          <p:cNvSpPr>
            <a:spLocks noGrp="1"/>
          </p:cNvSpPr>
          <p:nvPr>
            <p:ph type="ftr" sz="quarter" idx="11"/>
          </p:nvPr>
        </p:nvSpPr>
        <p:spPr/>
        <p:txBody>
          <a:bodyPr/>
          <a:lstStyle/>
          <a:p>
            <a:r>
              <a:rPr lang="en-US"/>
              <a:t>Electronics for Particle Physics Discoveries, Sridhara Dasu, Wisconsin</a:t>
            </a:r>
          </a:p>
        </p:txBody>
      </p:sp>
      <p:sp>
        <p:nvSpPr>
          <p:cNvPr id="9" name="Slide Number Placeholder 8">
            <a:extLst>
              <a:ext uri="{FF2B5EF4-FFF2-40B4-BE49-F238E27FC236}">
                <a16:creationId xmlns:a16="http://schemas.microsoft.com/office/drawing/2014/main" id="{E479D690-317A-7D43-BE15-62B05B8E265F}"/>
              </a:ext>
            </a:extLst>
          </p:cNvPr>
          <p:cNvSpPr>
            <a:spLocks noGrp="1"/>
          </p:cNvSpPr>
          <p:nvPr>
            <p:ph type="sldNum" sz="quarter" idx="12"/>
          </p:nvPr>
        </p:nvSpPr>
        <p:spPr/>
        <p:txBody>
          <a:bodyPr/>
          <a:lstStyle/>
          <a:p>
            <a:fld id="{2A9B6F24-B152-E34C-9FEA-21E4BFD4CBE1}" type="slidenum">
              <a:rPr lang="en-US" smtClean="0"/>
              <a:pPr/>
              <a:t>3</a:t>
            </a:fld>
            <a:endParaRPr lang="en-US"/>
          </a:p>
        </p:txBody>
      </p:sp>
      <p:sp>
        <p:nvSpPr>
          <p:cNvPr id="11" name="TextBox 10">
            <a:extLst>
              <a:ext uri="{FF2B5EF4-FFF2-40B4-BE49-F238E27FC236}">
                <a16:creationId xmlns:a16="http://schemas.microsoft.com/office/drawing/2014/main" id="{E985C58B-C514-A945-B2EA-086150E87D16}"/>
              </a:ext>
            </a:extLst>
          </p:cNvPr>
          <p:cNvSpPr txBox="1"/>
          <p:nvPr/>
        </p:nvSpPr>
        <p:spPr>
          <a:xfrm>
            <a:off x="30382" y="6044458"/>
            <a:ext cx="3013901" cy="369332"/>
          </a:xfrm>
          <a:prstGeom prst="rect">
            <a:avLst/>
          </a:prstGeom>
          <a:noFill/>
        </p:spPr>
        <p:txBody>
          <a:bodyPr wrap="square" rtlCol="0">
            <a:spAutoFit/>
          </a:bodyPr>
          <a:lstStyle/>
          <a:p>
            <a:pPr algn="ctr"/>
            <a:r>
              <a:rPr lang="en-US" b="1" dirty="0">
                <a:solidFill>
                  <a:srgbClr val="FF0000"/>
                </a:solidFill>
              </a:rPr>
              <a:t>Each event is &gt;1MB!</a:t>
            </a:r>
          </a:p>
        </p:txBody>
      </p:sp>
    </p:spTree>
    <p:extLst>
      <p:ext uri="{BB962C8B-B14F-4D97-AF65-F5344CB8AC3E}">
        <p14:creationId xmlns:p14="http://schemas.microsoft.com/office/powerpoint/2010/main" val="191201018"/>
      </p:ext>
    </p:extLst>
  </p:cSld>
  <p:clrMapOvr>
    <a:masterClrMapping/>
  </p:clrMapOvr>
  <p:transition spd="slow" advClick="0" advTm="1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Xilinx – </a:t>
            </a:r>
            <a:r>
              <a:rPr lang="en-US" dirty="0" err="1"/>
              <a:t>Ultrascale</a:t>
            </a:r>
            <a:r>
              <a:rPr lang="en-US" dirty="0"/>
              <a:t>+ for Phase-2</a:t>
            </a:r>
          </a:p>
        </p:txBody>
      </p:sp>
      <p:sp>
        <p:nvSpPr>
          <p:cNvPr id="3" name="Footer Placeholder 2"/>
          <p:cNvSpPr>
            <a:spLocks noGrp="1"/>
          </p:cNvSpPr>
          <p:nvPr>
            <p:ph type="ftr" sz="quarter" idx="10"/>
          </p:nvPr>
        </p:nvSpPr>
        <p:spPr/>
        <p:txBody>
          <a:bodyPr/>
          <a:lstStyle/>
          <a:p>
            <a:r>
              <a:rPr lang="en-US"/>
              <a:t>Electronics for Particle Physics Discoveries, Sridhara Dasu, Wisconsin</a:t>
            </a:r>
          </a:p>
        </p:txBody>
      </p:sp>
      <p:sp>
        <p:nvSpPr>
          <p:cNvPr id="4" name="Slide Number Placeholder 3"/>
          <p:cNvSpPr>
            <a:spLocks noGrp="1"/>
          </p:cNvSpPr>
          <p:nvPr>
            <p:ph type="sldNum" sz="quarter" idx="11"/>
          </p:nvPr>
        </p:nvSpPr>
        <p:spPr/>
        <p:txBody>
          <a:bodyPr/>
          <a:lstStyle/>
          <a:p>
            <a:fld id="{F9FC11F0-6B4D-644E-8124-C852C545899F}" type="slidenum">
              <a:rPr lang="en-US" smtClean="0"/>
              <a:pPr/>
              <a:t>30</a:t>
            </a:fld>
            <a:endParaRPr lang="en-US"/>
          </a:p>
        </p:txBody>
      </p:sp>
      <p:sp>
        <p:nvSpPr>
          <p:cNvPr id="5" name="Date Placeholder 4"/>
          <p:cNvSpPr>
            <a:spLocks noGrp="1"/>
          </p:cNvSpPr>
          <p:nvPr>
            <p:ph type="dt" sz="half" idx="12"/>
          </p:nvPr>
        </p:nvSpPr>
        <p:spPr/>
        <p:txBody>
          <a:bodyPr/>
          <a:lstStyle/>
          <a:p>
            <a:r>
              <a:rPr lang="en-US"/>
              <a:t>27 November 2019</a:t>
            </a:r>
          </a:p>
        </p:txBody>
      </p:sp>
      <p:pic>
        <p:nvPicPr>
          <p:cNvPr id="6" name="Picture 5" descr="ultrascal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9522"/>
            <a:ext cx="9144000" cy="4256690"/>
          </a:xfrm>
          <a:prstGeom prst="rect">
            <a:avLst/>
          </a:prstGeom>
        </p:spPr>
      </p:pic>
    </p:spTree>
    <p:extLst>
      <p:ext uri="{BB962C8B-B14F-4D97-AF65-F5344CB8AC3E}">
        <p14:creationId xmlns:p14="http://schemas.microsoft.com/office/powerpoint/2010/main" val="33473575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t>27 November 2019</a:t>
            </a:r>
          </a:p>
        </p:txBody>
      </p:sp>
      <p:sp>
        <p:nvSpPr>
          <p:cNvPr id="3" name="Footer Placeholder 2"/>
          <p:cNvSpPr>
            <a:spLocks noGrp="1"/>
          </p:cNvSpPr>
          <p:nvPr>
            <p:ph type="ftr" sz="quarter" idx="11"/>
          </p:nvPr>
        </p:nvSpPr>
        <p:spPr/>
        <p:txBody>
          <a:bodyPr/>
          <a:lstStyle/>
          <a:p>
            <a:r>
              <a:rPr lang="en-US"/>
              <a:t>Electronics for Particle Physics Discoveries, Sridhara Dasu, Wisconsin</a:t>
            </a:r>
          </a:p>
        </p:txBody>
      </p:sp>
      <p:sp>
        <p:nvSpPr>
          <p:cNvPr id="4" name="Slide Number Placeholder 3"/>
          <p:cNvSpPr>
            <a:spLocks noGrp="1"/>
          </p:cNvSpPr>
          <p:nvPr>
            <p:ph type="sldNum" sz="quarter" idx="12"/>
          </p:nvPr>
        </p:nvSpPr>
        <p:spPr/>
        <p:txBody>
          <a:bodyPr/>
          <a:lstStyle/>
          <a:p>
            <a:fld id="{F9FC11F0-6B4D-644E-8124-C852C545899F}" type="slidenum">
              <a:rPr lang="en-US" smtClean="0"/>
              <a:pPr/>
              <a:t>31</a:t>
            </a:fld>
            <a:endParaRPr lang="en-US"/>
          </a:p>
        </p:txBody>
      </p:sp>
      <p:sp>
        <p:nvSpPr>
          <p:cNvPr id="2" name="Title 1"/>
          <p:cNvSpPr>
            <a:spLocks noGrp="1"/>
          </p:cNvSpPr>
          <p:nvPr>
            <p:ph type="title"/>
          </p:nvPr>
        </p:nvSpPr>
        <p:spPr/>
        <p:txBody>
          <a:bodyPr/>
          <a:lstStyle/>
          <a:p>
            <a:r>
              <a:rPr lang="en-US" dirty="0"/>
              <a:t>Multi-gigabit-per-second serial links</a:t>
            </a:r>
          </a:p>
        </p:txBody>
      </p:sp>
      <p:pic>
        <p:nvPicPr>
          <p:cNvPr id="6" name="Picture 5" descr="XilinxSerialLink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6105" y="587652"/>
            <a:ext cx="5712683" cy="5943600"/>
          </a:xfrm>
          <a:prstGeom prst="rect">
            <a:avLst/>
          </a:prstGeom>
        </p:spPr>
      </p:pic>
      <p:grpSp>
        <p:nvGrpSpPr>
          <p:cNvPr id="10" name="Group 9"/>
          <p:cNvGrpSpPr/>
          <p:nvPr/>
        </p:nvGrpSpPr>
        <p:grpSpPr>
          <a:xfrm>
            <a:off x="356235" y="3535990"/>
            <a:ext cx="1486885" cy="923330"/>
            <a:chOff x="356235" y="3825920"/>
            <a:chExt cx="1486885" cy="923330"/>
          </a:xfrm>
        </p:grpSpPr>
        <p:cxnSp>
          <p:nvCxnSpPr>
            <p:cNvPr id="8" name="Straight Arrow Connector 7"/>
            <p:cNvCxnSpPr/>
            <p:nvPr/>
          </p:nvCxnSpPr>
          <p:spPr>
            <a:xfrm>
              <a:off x="356235" y="4275117"/>
              <a:ext cx="142987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88555" y="3825920"/>
              <a:ext cx="1254565" cy="923330"/>
            </a:xfrm>
            <a:prstGeom prst="rect">
              <a:avLst/>
            </a:prstGeom>
            <a:noFill/>
          </p:spPr>
          <p:txBody>
            <a:bodyPr wrap="square" rtlCol="0">
              <a:spAutoFit/>
            </a:bodyPr>
            <a:lstStyle/>
            <a:p>
              <a:r>
                <a:rPr lang="en-US" dirty="0"/>
                <a:t>Phase-1</a:t>
              </a:r>
            </a:p>
            <a:p>
              <a:endParaRPr lang="en-US" dirty="0"/>
            </a:p>
            <a:p>
              <a:r>
                <a:rPr lang="en-US" dirty="0"/>
                <a:t>10 </a:t>
              </a:r>
              <a:r>
                <a:rPr lang="en-US" dirty="0" err="1"/>
                <a:t>Gbps</a:t>
              </a:r>
              <a:endParaRPr lang="en-US" dirty="0"/>
            </a:p>
          </p:txBody>
        </p:sp>
      </p:grpSp>
      <p:grpSp>
        <p:nvGrpSpPr>
          <p:cNvPr id="11" name="Group 10"/>
          <p:cNvGrpSpPr/>
          <p:nvPr/>
        </p:nvGrpSpPr>
        <p:grpSpPr>
          <a:xfrm>
            <a:off x="7498788" y="1752196"/>
            <a:ext cx="1486885" cy="923330"/>
            <a:chOff x="356235" y="3825920"/>
            <a:chExt cx="1486885" cy="923330"/>
          </a:xfrm>
        </p:grpSpPr>
        <p:cxnSp>
          <p:nvCxnSpPr>
            <p:cNvPr id="12" name="Straight Arrow Connector 11"/>
            <p:cNvCxnSpPr/>
            <p:nvPr/>
          </p:nvCxnSpPr>
          <p:spPr>
            <a:xfrm flipH="1">
              <a:off x="356235" y="4275117"/>
              <a:ext cx="142987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88555" y="3825920"/>
              <a:ext cx="1254565" cy="923330"/>
            </a:xfrm>
            <a:prstGeom prst="rect">
              <a:avLst/>
            </a:prstGeom>
            <a:noFill/>
          </p:spPr>
          <p:txBody>
            <a:bodyPr wrap="square" rtlCol="0">
              <a:spAutoFit/>
            </a:bodyPr>
            <a:lstStyle/>
            <a:p>
              <a:r>
                <a:rPr lang="en-US" dirty="0"/>
                <a:t>Phase-2</a:t>
              </a:r>
            </a:p>
            <a:p>
              <a:endParaRPr lang="en-US" dirty="0"/>
            </a:p>
            <a:p>
              <a:r>
                <a:rPr lang="en-US" dirty="0"/>
                <a:t>16 </a:t>
              </a:r>
              <a:r>
                <a:rPr lang="en-US" dirty="0" err="1"/>
                <a:t>Gbps</a:t>
              </a:r>
              <a:endParaRPr lang="en-US" dirty="0"/>
            </a:p>
          </p:txBody>
        </p:sp>
      </p:grpSp>
    </p:spTree>
    <p:extLst>
      <p:ext uri="{BB962C8B-B14F-4D97-AF65-F5344CB8AC3E}">
        <p14:creationId xmlns:p14="http://schemas.microsoft.com/office/powerpoint/2010/main" val="3763042637"/>
      </p:ext>
    </p:extLst>
  </p:cSld>
  <p:clrMapOvr>
    <a:masterClrMapping/>
  </p:clrMapOvr>
  <p:transition spd="slow" advClick="0" advTm="1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1+#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325" y="877745"/>
            <a:ext cx="4214813" cy="3487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0800">
                <a:solidFill>
                  <a:srgbClr val="000000"/>
                </a:solidFill>
                <a:miter lim="800000"/>
                <a:headEnd/>
                <a:tailEnd/>
              </a14:hiddenLine>
            </a:ext>
          </a:extLst>
        </p:spPr>
      </p:pic>
      <p:sp>
        <p:nvSpPr>
          <p:cNvPr id="8195" name="Content Placeholder 2"/>
          <p:cNvSpPr>
            <a:spLocks noGrp="1"/>
          </p:cNvSpPr>
          <p:nvPr>
            <p:ph idx="1"/>
          </p:nvPr>
        </p:nvSpPr>
        <p:spPr>
          <a:xfrm>
            <a:off x="108417" y="4397375"/>
            <a:ext cx="8918876" cy="2089277"/>
          </a:xfrm>
        </p:spPr>
        <p:txBody>
          <a:bodyPr>
            <a:normAutofit/>
          </a:bodyPr>
          <a:lstStyle/>
          <a:p>
            <a:r>
              <a:rPr lang="en-US" sz="1600" dirty="0">
                <a:latin typeface="Helvetica" charset="0"/>
                <a:ea typeface="ＭＳ Ｐゴシック" charset="0"/>
                <a:cs typeface="ＭＳ Ｐゴシック" charset="0"/>
              </a:rPr>
              <a:t>Calorimeter Trigger Processor(CTP7 – left), and Master Processor (MP7 - right)</a:t>
            </a:r>
          </a:p>
          <a:p>
            <a:pPr lvl="1"/>
            <a:r>
              <a:rPr lang="en-US" sz="1400" dirty="0">
                <a:latin typeface="Helvetica" charset="0"/>
                <a:ea typeface="ＭＳ Ｐゴシック" charset="0"/>
              </a:rPr>
              <a:t>CTP7 (Layer-1) – </a:t>
            </a:r>
            <a:r>
              <a:rPr lang="en-US" sz="1400" dirty="0" err="1">
                <a:latin typeface="Symbol" charset="0"/>
                <a:ea typeface="ＭＳ Ｐゴシック" charset="0"/>
                <a:cs typeface="Symbol" charset="0"/>
              </a:rPr>
              <a:t>m</a:t>
            </a:r>
            <a:r>
              <a:rPr lang="en-US" sz="1400" dirty="0" err="1">
                <a:latin typeface="Helvetica" charset="0"/>
                <a:ea typeface="ＭＳ Ｐゴシック" charset="0"/>
              </a:rPr>
              <a:t>TCA</a:t>
            </a:r>
            <a:r>
              <a:rPr lang="en-US" sz="1400" dirty="0">
                <a:latin typeface="Helvetica" charset="0"/>
                <a:ea typeface="ＭＳ Ｐゴシック" charset="0"/>
              </a:rPr>
              <a:t>  Single </a:t>
            </a:r>
            <a:r>
              <a:rPr lang="en-US" sz="1400" dirty="0" err="1">
                <a:latin typeface="Helvetica" charset="0"/>
                <a:ea typeface="ＭＳ Ｐゴシック" charset="0"/>
              </a:rPr>
              <a:t>Virtex</a:t>
            </a:r>
            <a:r>
              <a:rPr lang="en-US" sz="1400" dirty="0">
                <a:latin typeface="Helvetica" charset="0"/>
                <a:ea typeface="ＭＳ Ｐゴシック" charset="0"/>
              </a:rPr>
              <a:t> 7 FPGA, 67 optical inputs, 48 outputs, 12 RX/TX backplane</a:t>
            </a:r>
          </a:p>
          <a:p>
            <a:pPr lvl="2"/>
            <a:r>
              <a:rPr lang="en-US" sz="1400" dirty="0" err="1">
                <a:latin typeface="Helvetica" charset="0"/>
                <a:ea typeface="ＭＳ Ｐゴシック" charset="0"/>
              </a:rPr>
              <a:t>Virtex</a:t>
            </a:r>
            <a:r>
              <a:rPr lang="en-US" sz="1400" dirty="0">
                <a:latin typeface="Helvetica" charset="0"/>
                <a:ea typeface="ＭＳ Ｐゴシック" charset="0"/>
              </a:rPr>
              <a:t> 7 allows 10 Gb/s link speed on 3 CXP(36 TX &amp; 36 RX) and 4 </a:t>
            </a:r>
            <a:r>
              <a:rPr lang="en-US" sz="1400" dirty="0" err="1">
                <a:latin typeface="Helvetica" charset="0"/>
                <a:ea typeface="ＭＳ Ｐゴシック" charset="0"/>
              </a:rPr>
              <a:t>MiniPODs</a:t>
            </a:r>
            <a:r>
              <a:rPr lang="en-US" sz="1400" dirty="0">
                <a:latin typeface="Helvetica" charset="0"/>
                <a:ea typeface="ＭＳ Ｐゴシック" charset="0"/>
              </a:rPr>
              <a:t> (31 RX &amp; 12 TX) </a:t>
            </a:r>
          </a:p>
          <a:p>
            <a:pPr lvl="2"/>
            <a:r>
              <a:rPr lang="en-US" sz="1400" dirty="0">
                <a:latin typeface="Helvetica" charset="0"/>
                <a:ea typeface="ＭＳ Ｐゴシック" charset="0"/>
              </a:rPr>
              <a:t>ZYNQ processor running Xilinx </a:t>
            </a:r>
            <a:r>
              <a:rPr lang="en-US" sz="1400" dirty="0" err="1">
                <a:latin typeface="Helvetica" charset="0"/>
                <a:ea typeface="ＭＳ Ｐゴシック" charset="0"/>
              </a:rPr>
              <a:t>PetaLinux</a:t>
            </a:r>
            <a:r>
              <a:rPr lang="en-US" sz="1400" dirty="0">
                <a:latin typeface="Helvetica" charset="0"/>
                <a:ea typeface="ＭＳ Ｐゴシック" charset="0"/>
              </a:rPr>
              <a:t> for service tasks, including virtual JTAG cable</a:t>
            </a:r>
          </a:p>
          <a:p>
            <a:pPr lvl="1"/>
            <a:r>
              <a:rPr lang="en-US" sz="1400" dirty="0">
                <a:latin typeface="Helvetica" charset="0"/>
                <a:ea typeface="ＭＳ Ｐゴシック" charset="0"/>
              </a:rPr>
              <a:t>MP7 (Layer-2) – </a:t>
            </a:r>
            <a:r>
              <a:rPr lang="en-US" sz="1400" dirty="0" err="1">
                <a:latin typeface="Symbol" charset="0"/>
                <a:ea typeface="ＭＳ Ｐゴシック" charset="0"/>
                <a:cs typeface="Symbol" charset="0"/>
              </a:rPr>
              <a:t>m</a:t>
            </a:r>
            <a:r>
              <a:rPr lang="en-US" sz="1400" dirty="0" err="1">
                <a:latin typeface="Helvetica" charset="0"/>
                <a:ea typeface="ＭＳ Ｐゴシック" charset="0"/>
              </a:rPr>
              <a:t>TCA</a:t>
            </a:r>
            <a:r>
              <a:rPr lang="en-US" sz="1400" dirty="0">
                <a:latin typeface="Helvetica" charset="0"/>
                <a:ea typeface="ＭＳ Ｐゴシック" charset="0"/>
              </a:rPr>
              <a:t> Single </a:t>
            </a:r>
            <a:r>
              <a:rPr lang="en-US" sz="1400" dirty="0" err="1">
                <a:latin typeface="Helvetica" charset="0"/>
                <a:ea typeface="ＭＳ Ｐゴシック" charset="0"/>
              </a:rPr>
              <a:t>Virtex</a:t>
            </a:r>
            <a:r>
              <a:rPr lang="en-US" sz="1400" dirty="0">
                <a:latin typeface="Helvetica" charset="0"/>
                <a:ea typeface="ＭＳ Ｐゴシック" charset="0"/>
              </a:rPr>
              <a:t> 7 FPGA, up to 72 input &amp; output links</a:t>
            </a:r>
          </a:p>
          <a:p>
            <a:pPr lvl="2"/>
            <a:r>
              <a:rPr lang="en-US" sz="1400" dirty="0" err="1">
                <a:latin typeface="Helvetica" charset="0"/>
                <a:ea typeface="ＭＳ Ｐゴシック" charset="0"/>
              </a:rPr>
              <a:t>Virtex</a:t>
            </a:r>
            <a:r>
              <a:rPr lang="en-US" sz="1400" dirty="0">
                <a:latin typeface="Helvetica" charset="0"/>
                <a:ea typeface="ＭＳ Ｐゴシック" charset="0"/>
              </a:rPr>
              <a:t> 7 has 72 input and output links at 10 Gb/s</a:t>
            </a:r>
          </a:p>
          <a:p>
            <a:pPr lvl="2"/>
            <a:r>
              <a:rPr lang="en-US" sz="1400" dirty="0">
                <a:latin typeface="Helvetica" charset="0"/>
                <a:ea typeface="ＭＳ Ｐゴシック" charset="0"/>
              </a:rPr>
              <a:t>Dual 72 or 144MB QDR RAM clocked at 500 MHz</a:t>
            </a:r>
          </a:p>
        </p:txBody>
      </p:sp>
      <p:sp>
        <p:nvSpPr>
          <p:cNvPr id="2" name="Title 1"/>
          <p:cNvSpPr>
            <a:spLocks noGrp="1"/>
          </p:cNvSpPr>
          <p:nvPr>
            <p:ph type="title"/>
          </p:nvPr>
        </p:nvSpPr>
        <p:spPr/>
        <p:txBody>
          <a:bodyPr>
            <a:normAutofit/>
          </a:bodyPr>
          <a:lstStyle/>
          <a:p>
            <a:pPr>
              <a:defRPr/>
            </a:pPr>
            <a:r>
              <a:rPr lang="en-US" sz="3200" dirty="0"/>
              <a:t>Phase-1 Calorimeter Trigger Electronics</a:t>
            </a:r>
          </a:p>
        </p:txBody>
      </p:sp>
      <p:pic>
        <p:nvPicPr>
          <p:cNvPr id="8196" name="Picture 15" descr="MP7.pdf"/>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30763" y="1109520"/>
            <a:ext cx="3741737" cy="310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TextBox 17"/>
          <p:cNvSpPr txBox="1"/>
          <p:nvPr/>
        </p:nvSpPr>
        <p:spPr>
          <a:xfrm>
            <a:off x="3148013" y="3546333"/>
            <a:ext cx="736600" cy="307975"/>
          </a:xfrm>
          <a:prstGeom prst="rect">
            <a:avLst/>
          </a:prstGeom>
          <a:noFill/>
        </p:spPr>
        <p:txBody>
          <a:bodyPr>
            <a:spAutoFit/>
          </a:bodyPr>
          <a:lstStyle/>
          <a:p>
            <a:pPr>
              <a:defRPr/>
            </a:pPr>
            <a:r>
              <a:rPr lang="en-US" sz="1400" dirty="0">
                <a:solidFill>
                  <a:srgbClr val="FFFF00"/>
                </a:solidFill>
                <a:latin typeface="+mj-lt"/>
              </a:rPr>
              <a:t>MMC</a:t>
            </a:r>
          </a:p>
        </p:txBody>
      </p:sp>
      <p:sp>
        <p:nvSpPr>
          <p:cNvPr id="19" name="TextBox 18"/>
          <p:cNvSpPr txBox="1"/>
          <p:nvPr/>
        </p:nvSpPr>
        <p:spPr>
          <a:xfrm>
            <a:off x="2062163" y="1247633"/>
            <a:ext cx="1030287" cy="522287"/>
          </a:xfrm>
          <a:prstGeom prst="rect">
            <a:avLst/>
          </a:prstGeom>
          <a:noFill/>
        </p:spPr>
        <p:txBody>
          <a:bodyPr>
            <a:spAutoFit/>
          </a:bodyPr>
          <a:lstStyle/>
          <a:p>
            <a:pPr>
              <a:defRPr/>
            </a:pPr>
            <a:r>
              <a:rPr lang="en-US" sz="1400" dirty="0">
                <a:solidFill>
                  <a:srgbClr val="FFFF00"/>
                </a:solidFill>
                <a:latin typeface="+mj-lt"/>
              </a:rPr>
              <a:t>Power Supplies</a:t>
            </a:r>
          </a:p>
        </p:txBody>
      </p:sp>
      <p:sp>
        <p:nvSpPr>
          <p:cNvPr id="20" name="TextBox 19"/>
          <p:cNvSpPr txBox="1"/>
          <p:nvPr/>
        </p:nvSpPr>
        <p:spPr>
          <a:xfrm>
            <a:off x="1246188" y="1509570"/>
            <a:ext cx="747712" cy="523875"/>
          </a:xfrm>
          <a:prstGeom prst="rect">
            <a:avLst/>
          </a:prstGeom>
          <a:noFill/>
        </p:spPr>
        <p:txBody>
          <a:bodyPr>
            <a:spAutoFit/>
          </a:bodyPr>
          <a:lstStyle/>
          <a:p>
            <a:pPr>
              <a:defRPr/>
            </a:pPr>
            <a:r>
              <a:rPr lang="en-US" sz="1400" dirty="0">
                <a:solidFill>
                  <a:srgbClr val="FFFF00"/>
                </a:solidFill>
                <a:latin typeface="+mn-lt"/>
                <a:ea typeface="AppleGothic" charset="-127"/>
              </a:rPr>
              <a:t>ZYNQ</a:t>
            </a:r>
            <a:endParaRPr lang="el-GR" sz="1400" dirty="0">
              <a:solidFill>
                <a:srgbClr val="FFFF00"/>
              </a:solidFill>
              <a:latin typeface="+mn-lt"/>
              <a:ea typeface="AppleGothic" charset="-127"/>
            </a:endParaRPr>
          </a:p>
          <a:p>
            <a:pPr>
              <a:defRPr/>
            </a:pPr>
            <a:endParaRPr lang="en-US" sz="1400" dirty="0">
              <a:solidFill>
                <a:srgbClr val="FFFF00"/>
              </a:solidFill>
              <a:latin typeface="+mj-lt"/>
            </a:endParaRPr>
          </a:p>
        </p:txBody>
      </p:sp>
      <p:sp>
        <p:nvSpPr>
          <p:cNvPr id="21" name="TextBox 20"/>
          <p:cNvSpPr txBox="1"/>
          <p:nvPr/>
        </p:nvSpPr>
        <p:spPr>
          <a:xfrm>
            <a:off x="1938338" y="2541445"/>
            <a:ext cx="741362" cy="307975"/>
          </a:xfrm>
          <a:prstGeom prst="rect">
            <a:avLst/>
          </a:prstGeom>
          <a:noFill/>
        </p:spPr>
        <p:txBody>
          <a:bodyPr>
            <a:spAutoFit/>
          </a:bodyPr>
          <a:lstStyle/>
          <a:p>
            <a:pPr>
              <a:defRPr/>
            </a:pPr>
            <a:r>
              <a:rPr lang="en-US" sz="1400" dirty="0">
                <a:solidFill>
                  <a:srgbClr val="FFFF00"/>
                </a:solidFill>
                <a:latin typeface="+mn-lt"/>
                <a:ea typeface="AppleGothic" charset="-127"/>
              </a:rPr>
              <a:t>FPGA</a:t>
            </a:r>
          </a:p>
        </p:txBody>
      </p:sp>
      <p:sp>
        <p:nvSpPr>
          <p:cNvPr id="28" name="TextBox 27"/>
          <p:cNvSpPr txBox="1"/>
          <p:nvPr/>
        </p:nvSpPr>
        <p:spPr>
          <a:xfrm>
            <a:off x="3232150" y="1030145"/>
            <a:ext cx="981075" cy="738188"/>
          </a:xfrm>
          <a:prstGeom prst="rect">
            <a:avLst/>
          </a:prstGeom>
          <a:noFill/>
        </p:spPr>
        <p:txBody>
          <a:bodyPr>
            <a:spAutoFit/>
          </a:bodyPr>
          <a:lstStyle/>
          <a:p>
            <a:pPr>
              <a:defRPr/>
            </a:pPr>
            <a:r>
              <a:rPr lang="en-US" sz="1400" dirty="0">
                <a:solidFill>
                  <a:srgbClr val="FFFF00"/>
                </a:solidFill>
                <a:latin typeface="+mj-lt"/>
              </a:rPr>
              <a:t>JTAG</a:t>
            </a:r>
          </a:p>
          <a:p>
            <a:pPr>
              <a:defRPr/>
            </a:pPr>
            <a:r>
              <a:rPr lang="en-US" sz="1400" dirty="0">
                <a:solidFill>
                  <a:srgbClr val="FFFF00"/>
                </a:solidFill>
                <a:latin typeface="+mj-lt"/>
              </a:rPr>
              <a:t>USB</a:t>
            </a:r>
          </a:p>
          <a:p>
            <a:pPr>
              <a:defRPr/>
            </a:pPr>
            <a:r>
              <a:rPr lang="en-US" sz="1400" dirty="0">
                <a:solidFill>
                  <a:srgbClr val="FFFF00"/>
                </a:solidFill>
                <a:latin typeface="+mn-lt"/>
                <a:ea typeface="AppleGothic" charset="-127"/>
              </a:rPr>
              <a:t>Interface</a:t>
            </a:r>
          </a:p>
        </p:txBody>
      </p:sp>
      <p:sp>
        <p:nvSpPr>
          <p:cNvPr id="29" name="TextBox 28"/>
          <p:cNvSpPr txBox="1"/>
          <p:nvPr/>
        </p:nvSpPr>
        <p:spPr>
          <a:xfrm>
            <a:off x="5659438" y="1382570"/>
            <a:ext cx="414337" cy="738188"/>
          </a:xfrm>
          <a:prstGeom prst="rect">
            <a:avLst/>
          </a:prstGeom>
          <a:noFill/>
        </p:spPr>
        <p:txBody>
          <a:bodyPr wrap="none">
            <a:spAutoFit/>
          </a:bodyPr>
          <a:lstStyle/>
          <a:p>
            <a:pPr>
              <a:defRPr/>
            </a:pPr>
            <a:r>
              <a:rPr lang="en-US" sz="1400" dirty="0">
                <a:solidFill>
                  <a:srgbClr val="FF0000"/>
                </a:solidFill>
                <a:latin typeface="+mj-lt"/>
              </a:rPr>
              <a:t>Rx</a:t>
            </a:r>
          </a:p>
          <a:p>
            <a:pPr>
              <a:defRPr/>
            </a:pPr>
            <a:endParaRPr lang="en-US" sz="1400" dirty="0">
              <a:solidFill>
                <a:srgbClr val="FF0000"/>
              </a:solidFill>
              <a:latin typeface="+mj-lt"/>
            </a:endParaRPr>
          </a:p>
          <a:p>
            <a:pPr>
              <a:defRPr/>
            </a:pPr>
            <a:r>
              <a:rPr lang="en-US" sz="1400" dirty="0" err="1">
                <a:solidFill>
                  <a:srgbClr val="FF0000"/>
                </a:solidFill>
                <a:latin typeface="+mj-lt"/>
              </a:rPr>
              <a:t>Tx</a:t>
            </a:r>
            <a:endParaRPr lang="en-US" sz="1400" dirty="0">
              <a:solidFill>
                <a:srgbClr val="FF0000"/>
              </a:solidFill>
              <a:latin typeface="+mj-lt"/>
            </a:endParaRPr>
          </a:p>
        </p:txBody>
      </p:sp>
      <p:sp>
        <p:nvSpPr>
          <p:cNvPr id="30" name="TextBox 29"/>
          <p:cNvSpPr txBox="1"/>
          <p:nvPr/>
        </p:nvSpPr>
        <p:spPr>
          <a:xfrm>
            <a:off x="5641975" y="3219308"/>
            <a:ext cx="415925" cy="738187"/>
          </a:xfrm>
          <a:prstGeom prst="rect">
            <a:avLst/>
          </a:prstGeom>
          <a:noFill/>
        </p:spPr>
        <p:txBody>
          <a:bodyPr wrap="none">
            <a:spAutoFit/>
          </a:bodyPr>
          <a:lstStyle/>
          <a:p>
            <a:pPr>
              <a:defRPr/>
            </a:pPr>
            <a:r>
              <a:rPr lang="en-US" sz="1400" dirty="0">
                <a:solidFill>
                  <a:srgbClr val="FF0000"/>
                </a:solidFill>
                <a:latin typeface="+mj-lt"/>
              </a:rPr>
              <a:t>Rx</a:t>
            </a:r>
          </a:p>
          <a:p>
            <a:pPr>
              <a:defRPr/>
            </a:pPr>
            <a:endParaRPr lang="en-US" sz="1400" dirty="0">
              <a:solidFill>
                <a:srgbClr val="FF0000"/>
              </a:solidFill>
              <a:latin typeface="+mj-lt"/>
            </a:endParaRPr>
          </a:p>
          <a:p>
            <a:pPr>
              <a:defRPr/>
            </a:pPr>
            <a:r>
              <a:rPr lang="en-US" sz="1400" dirty="0" err="1">
                <a:solidFill>
                  <a:srgbClr val="FF0000"/>
                </a:solidFill>
                <a:latin typeface="+mj-lt"/>
              </a:rPr>
              <a:t>Tx</a:t>
            </a:r>
            <a:endParaRPr lang="en-US" sz="1400" dirty="0">
              <a:solidFill>
                <a:srgbClr val="FF0000"/>
              </a:solidFill>
              <a:latin typeface="+mj-lt"/>
            </a:endParaRPr>
          </a:p>
        </p:txBody>
      </p:sp>
      <p:sp>
        <p:nvSpPr>
          <p:cNvPr id="31" name="TextBox 30"/>
          <p:cNvSpPr txBox="1"/>
          <p:nvPr/>
        </p:nvSpPr>
        <p:spPr>
          <a:xfrm>
            <a:off x="6802438" y="2535095"/>
            <a:ext cx="698500" cy="307975"/>
          </a:xfrm>
          <a:prstGeom prst="rect">
            <a:avLst/>
          </a:prstGeom>
          <a:noFill/>
        </p:spPr>
        <p:txBody>
          <a:bodyPr wrap="none">
            <a:spAutoFit/>
          </a:bodyPr>
          <a:lstStyle/>
          <a:p>
            <a:pPr>
              <a:defRPr/>
            </a:pPr>
            <a:r>
              <a:rPr lang="en-US" sz="1400" dirty="0">
                <a:solidFill>
                  <a:srgbClr val="FF0000"/>
                </a:solidFill>
                <a:latin typeface="+mj-lt"/>
              </a:rPr>
              <a:t>FPGA</a:t>
            </a:r>
          </a:p>
        </p:txBody>
      </p:sp>
      <p:sp>
        <p:nvSpPr>
          <p:cNvPr id="33" name="TextBox 32"/>
          <p:cNvSpPr txBox="1"/>
          <p:nvPr/>
        </p:nvSpPr>
        <p:spPr>
          <a:xfrm>
            <a:off x="7534275" y="3695558"/>
            <a:ext cx="504825" cy="307975"/>
          </a:xfrm>
          <a:prstGeom prst="rect">
            <a:avLst/>
          </a:prstGeom>
          <a:noFill/>
        </p:spPr>
        <p:txBody>
          <a:bodyPr wrap="none">
            <a:spAutoFit/>
          </a:bodyPr>
          <a:lstStyle/>
          <a:p>
            <a:pPr>
              <a:defRPr/>
            </a:pPr>
            <a:r>
              <a:rPr lang="en-US" sz="1400" dirty="0">
                <a:solidFill>
                  <a:srgbClr val="FFFF00"/>
                </a:solidFill>
                <a:latin typeface="+mj-lt"/>
              </a:rPr>
              <a:t>1V0</a:t>
            </a:r>
          </a:p>
        </p:txBody>
      </p:sp>
      <p:sp>
        <p:nvSpPr>
          <p:cNvPr id="34" name="TextBox 33"/>
          <p:cNvSpPr txBox="1"/>
          <p:nvPr/>
        </p:nvSpPr>
        <p:spPr>
          <a:xfrm>
            <a:off x="6013450" y="2384283"/>
            <a:ext cx="784225" cy="492125"/>
          </a:xfrm>
          <a:prstGeom prst="rect">
            <a:avLst/>
          </a:prstGeom>
          <a:noFill/>
        </p:spPr>
        <p:txBody>
          <a:bodyPr wrap="none">
            <a:spAutoFit/>
          </a:bodyPr>
          <a:lstStyle/>
          <a:p>
            <a:pPr algn="ctr">
              <a:defRPr/>
            </a:pPr>
            <a:r>
              <a:rPr lang="en-US" sz="1400" dirty="0">
                <a:solidFill>
                  <a:srgbClr val="FFFF00"/>
                </a:solidFill>
                <a:latin typeface="+mj-lt"/>
              </a:rPr>
              <a:t>2xQDR</a:t>
            </a:r>
          </a:p>
          <a:p>
            <a:pPr algn="ctr">
              <a:defRPr/>
            </a:pPr>
            <a:r>
              <a:rPr lang="en-US" sz="1100" b="0" dirty="0">
                <a:solidFill>
                  <a:srgbClr val="FFFF00"/>
                </a:solidFill>
                <a:latin typeface="+mj-lt"/>
              </a:rPr>
              <a:t>(Bottom</a:t>
            </a:r>
            <a:r>
              <a:rPr lang="en-US" sz="1100" dirty="0">
                <a:solidFill>
                  <a:srgbClr val="FFFF00"/>
                </a:solidFill>
                <a:latin typeface="+mj-lt"/>
              </a:rPr>
              <a:t>)</a:t>
            </a:r>
          </a:p>
        </p:txBody>
      </p:sp>
      <p:sp>
        <p:nvSpPr>
          <p:cNvPr id="35" name="TextBox 34"/>
          <p:cNvSpPr txBox="1"/>
          <p:nvPr/>
        </p:nvSpPr>
        <p:spPr>
          <a:xfrm>
            <a:off x="7526338" y="1604820"/>
            <a:ext cx="504825" cy="522288"/>
          </a:xfrm>
          <a:prstGeom prst="rect">
            <a:avLst/>
          </a:prstGeom>
          <a:noFill/>
        </p:spPr>
        <p:txBody>
          <a:bodyPr wrap="none">
            <a:spAutoFit/>
          </a:bodyPr>
          <a:lstStyle/>
          <a:p>
            <a:pPr>
              <a:defRPr/>
            </a:pPr>
            <a:r>
              <a:rPr lang="en-US" sz="1400" dirty="0">
                <a:solidFill>
                  <a:srgbClr val="FFFF00"/>
                </a:solidFill>
                <a:latin typeface="+mj-lt"/>
              </a:rPr>
              <a:t>2V5</a:t>
            </a:r>
          </a:p>
          <a:p>
            <a:pPr>
              <a:defRPr/>
            </a:pPr>
            <a:r>
              <a:rPr lang="en-US" sz="1400" dirty="0">
                <a:solidFill>
                  <a:srgbClr val="FFFF00"/>
                </a:solidFill>
                <a:latin typeface="+mj-lt"/>
              </a:rPr>
              <a:t>3V3</a:t>
            </a:r>
          </a:p>
        </p:txBody>
      </p:sp>
      <p:sp>
        <p:nvSpPr>
          <p:cNvPr id="36" name="TextBox 35"/>
          <p:cNvSpPr txBox="1"/>
          <p:nvPr/>
        </p:nvSpPr>
        <p:spPr>
          <a:xfrm>
            <a:off x="5121275" y="2336658"/>
            <a:ext cx="503238" cy="522287"/>
          </a:xfrm>
          <a:prstGeom prst="rect">
            <a:avLst/>
          </a:prstGeom>
          <a:noFill/>
        </p:spPr>
        <p:txBody>
          <a:bodyPr wrap="none">
            <a:spAutoFit/>
          </a:bodyPr>
          <a:lstStyle/>
          <a:p>
            <a:pPr>
              <a:defRPr/>
            </a:pPr>
            <a:r>
              <a:rPr lang="en-US" sz="1400" dirty="0">
                <a:solidFill>
                  <a:srgbClr val="FFFF00"/>
                </a:solidFill>
                <a:latin typeface="+mj-lt"/>
              </a:rPr>
              <a:t>1V5</a:t>
            </a:r>
          </a:p>
          <a:p>
            <a:pPr>
              <a:defRPr/>
            </a:pPr>
            <a:r>
              <a:rPr lang="en-US" sz="1400" dirty="0">
                <a:solidFill>
                  <a:srgbClr val="FFFF00"/>
                </a:solidFill>
                <a:latin typeface="+mj-lt"/>
              </a:rPr>
              <a:t>1V8</a:t>
            </a:r>
          </a:p>
        </p:txBody>
      </p:sp>
      <p:sp>
        <p:nvSpPr>
          <p:cNvPr id="37" name="TextBox 36"/>
          <p:cNvSpPr txBox="1"/>
          <p:nvPr/>
        </p:nvSpPr>
        <p:spPr>
          <a:xfrm>
            <a:off x="8027988" y="2160445"/>
            <a:ext cx="544512" cy="307975"/>
          </a:xfrm>
          <a:prstGeom prst="rect">
            <a:avLst/>
          </a:prstGeom>
          <a:noFill/>
        </p:spPr>
        <p:txBody>
          <a:bodyPr wrap="none">
            <a:spAutoFit/>
          </a:bodyPr>
          <a:lstStyle/>
          <a:p>
            <a:pPr>
              <a:defRPr/>
            </a:pPr>
            <a:r>
              <a:rPr lang="en-US" sz="1400" dirty="0" err="1">
                <a:solidFill>
                  <a:srgbClr val="FFFF00"/>
                </a:solidFill>
                <a:latin typeface="Symbol" charset="2"/>
                <a:cs typeface="Symbol" charset="2"/>
              </a:rPr>
              <a:t>m</a:t>
            </a:r>
            <a:r>
              <a:rPr lang="en-US" sz="1400" dirty="0" err="1">
                <a:solidFill>
                  <a:srgbClr val="FFFF00"/>
                </a:solidFill>
                <a:latin typeface="+mj-lt"/>
              </a:rPr>
              <a:t>SD</a:t>
            </a:r>
            <a:endParaRPr lang="en-US" sz="1400" dirty="0">
              <a:solidFill>
                <a:srgbClr val="FFFF00"/>
              </a:solidFill>
              <a:latin typeface="+mj-lt"/>
            </a:endParaRPr>
          </a:p>
        </p:txBody>
      </p:sp>
      <p:sp>
        <p:nvSpPr>
          <p:cNvPr id="38" name="TextBox 37"/>
          <p:cNvSpPr txBox="1"/>
          <p:nvPr/>
        </p:nvSpPr>
        <p:spPr>
          <a:xfrm>
            <a:off x="8097838" y="2609708"/>
            <a:ext cx="563562" cy="307975"/>
          </a:xfrm>
          <a:prstGeom prst="rect">
            <a:avLst/>
          </a:prstGeom>
          <a:noFill/>
        </p:spPr>
        <p:txBody>
          <a:bodyPr wrap="none">
            <a:spAutoFit/>
          </a:bodyPr>
          <a:lstStyle/>
          <a:p>
            <a:pPr>
              <a:defRPr/>
            </a:pPr>
            <a:r>
              <a:rPr lang="en-US" sz="1400" dirty="0">
                <a:solidFill>
                  <a:srgbClr val="FFFF00"/>
                </a:solidFill>
                <a:latin typeface="+mn-lt"/>
                <a:cs typeface="Symbol" charset="2"/>
              </a:rPr>
              <a:t>USB</a:t>
            </a:r>
            <a:endParaRPr lang="en-US" sz="1400" dirty="0">
              <a:solidFill>
                <a:srgbClr val="FFFF00"/>
              </a:solidFill>
              <a:latin typeface="+mn-lt"/>
            </a:endParaRPr>
          </a:p>
        </p:txBody>
      </p:sp>
      <p:sp>
        <p:nvSpPr>
          <p:cNvPr id="39" name="TextBox 38"/>
          <p:cNvSpPr txBox="1"/>
          <p:nvPr/>
        </p:nvSpPr>
        <p:spPr>
          <a:xfrm>
            <a:off x="7942263" y="3290745"/>
            <a:ext cx="627062" cy="446088"/>
          </a:xfrm>
          <a:prstGeom prst="rect">
            <a:avLst/>
          </a:prstGeom>
          <a:noFill/>
        </p:spPr>
        <p:txBody>
          <a:bodyPr wrap="none">
            <a:spAutoFit/>
          </a:bodyPr>
          <a:lstStyle/>
          <a:p>
            <a:pPr algn="ctr">
              <a:defRPr/>
            </a:pPr>
            <a:r>
              <a:rPr lang="en-US" sz="1400" dirty="0" err="1">
                <a:solidFill>
                  <a:srgbClr val="FFFF00"/>
                </a:solidFill>
                <a:latin typeface="Symbol" charset="2"/>
                <a:cs typeface="Symbol" charset="2"/>
              </a:rPr>
              <a:t>m</a:t>
            </a:r>
            <a:r>
              <a:rPr lang="en-US" sz="1400" dirty="0" err="1">
                <a:solidFill>
                  <a:srgbClr val="FFFF00"/>
                </a:solidFill>
                <a:latin typeface="+mj-lt"/>
              </a:rPr>
              <a:t>C</a:t>
            </a:r>
            <a:endParaRPr lang="en-US" sz="1400" dirty="0">
              <a:solidFill>
                <a:srgbClr val="FFFF00"/>
              </a:solidFill>
              <a:latin typeface="+mj-lt"/>
            </a:endParaRPr>
          </a:p>
          <a:p>
            <a:pPr algn="ctr">
              <a:defRPr/>
            </a:pPr>
            <a:r>
              <a:rPr lang="en-US" sz="900" b="0" dirty="0">
                <a:solidFill>
                  <a:srgbClr val="FFFF00"/>
                </a:solidFill>
                <a:latin typeface="+mj-lt"/>
              </a:rPr>
              <a:t>(Bottom)</a:t>
            </a:r>
          </a:p>
        </p:txBody>
      </p:sp>
      <p:sp>
        <p:nvSpPr>
          <p:cNvPr id="40" name="TextBox 39"/>
          <p:cNvSpPr txBox="1"/>
          <p:nvPr/>
        </p:nvSpPr>
        <p:spPr>
          <a:xfrm>
            <a:off x="1492250" y="3482833"/>
            <a:ext cx="1030288" cy="307975"/>
          </a:xfrm>
          <a:prstGeom prst="rect">
            <a:avLst/>
          </a:prstGeom>
          <a:noFill/>
        </p:spPr>
        <p:txBody>
          <a:bodyPr>
            <a:spAutoFit/>
          </a:bodyPr>
          <a:lstStyle/>
          <a:p>
            <a:pPr>
              <a:defRPr/>
            </a:pPr>
            <a:r>
              <a:rPr lang="en-US" sz="1400">
                <a:solidFill>
                  <a:schemeClr val="tx2"/>
                </a:solidFill>
                <a:latin typeface="+mj-lt"/>
              </a:rPr>
              <a:t>MiniPODs</a:t>
            </a:r>
            <a:endParaRPr lang="en-US" sz="1400" dirty="0">
              <a:solidFill>
                <a:schemeClr val="tx2"/>
              </a:solidFill>
              <a:latin typeface="+mj-lt"/>
            </a:endParaRPr>
          </a:p>
        </p:txBody>
      </p:sp>
      <p:sp>
        <p:nvSpPr>
          <p:cNvPr id="41" name="TextBox 40"/>
          <p:cNvSpPr txBox="1"/>
          <p:nvPr/>
        </p:nvSpPr>
        <p:spPr>
          <a:xfrm>
            <a:off x="3149600" y="2433495"/>
            <a:ext cx="1030288" cy="522288"/>
          </a:xfrm>
          <a:prstGeom prst="rect">
            <a:avLst/>
          </a:prstGeom>
          <a:noFill/>
        </p:spPr>
        <p:txBody>
          <a:bodyPr>
            <a:spAutoFit/>
          </a:bodyPr>
          <a:lstStyle/>
          <a:p>
            <a:pPr>
              <a:defRPr/>
            </a:pPr>
            <a:r>
              <a:rPr lang="en-US" sz="1400" dirty="0">
                <a:solidFill>
                  <a:schemeClr val="bg1"/>
                </a:solidFill>
                <a:latin typeface="+mj-lt"/>
              </a:rPr>
              <a:t>3 CXP modules </a:t>
            </a:r>
          </a:p>
        </p:txBody>
      </p:sp>
      <p:sp>
        <p:nvSpPr>
          <p:cNvPr id="26" name="TextBox 25"/>
          <p:cNvSpPr txBox="1"/>
          <p:nvPr/>
        </p:nvSpPr>
        <p:spPr>
          <a:xfrm>
            <a:off x="1597025" y="3590783"/>
            <a:ext cx="1030288" cy="522287"/>
          </a:xfrm>
          <a:prstGeom prst="rect">
            <a:avLst/>
          </a:prstGeom>
          <a:noFill/>
        </p:spPr>
        <p:txBody>
          <a:bodyPr>
            <a:spAutoFit/>
          </a:bodyPr>
          <a:lstStyle/>
          <a:p>
            <a:pPr>
              <a:defRPr/>
            </a:pPr>
            <a:r>
              <a:rPr lang="en-US" sz="1400" dirty="0" err="1">
                <a:solidFill>
                  <a:schemeClr val="bg1"/>
                </a:solidFill>
                <a:latin typeface="+mj-lt"/>
              </a:rPr>
              <a:t>MiniPod</a:t>
            </a:r>
            <a:r>
              <a:rPr lang="en-US" sz="1400" dirty="0">
                <a:solidFill>
                  <a:schemeClr val="bg1"/>
                </a:solidFill>
                <a:latin typeface="+mj-lt"/>
              </a:rPr>
              <a:t> modules </a:t>
            </a:r>
          </a:p>
        </p:txBody>
      </p:sp>
      <p:sp>
        <p:nvSpPr>
          <p:cNvPr id="3" name="Date Placeholder 2"/>
          <p:cNvSpPr>
            <a:spLocks noGrp="1"/>
          </p:cNvSpPr>
          <p:nvPr>
            <p:ph type="dt" sz="half" idx="2"/>
          </p:nvPr>
        </p:nvSpPr>
        <p:spPr>
          <a:xfrm>
            <a:off x="5963312" y="6510464"/>
            <a:ext cx="2584259" cy="389666"/>
          </a:xfrm>
          <a:prstGeom prst="rect">
            <a:avLst/>
          </a:prstGeom>
        </p:spPr>
        <p:txBody>
          <a:bodyP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27 November 2019</a:t>
            </a:r>
            <a:endParaRPr lang="en-US" dirty="0"/>
          </a:p>
        </p:txBody>
      </p:sp>
      <p:sp>
        <p:nvSpPr>
          <p:cNvPr id="4" name="Footer Placeholder 3"/>
          <p:cNvSpPr>
            <a:spLocks noGrp="1"/>
          </p:cNvSpPr>
          <p:nvPr>
            <p:ph type="ftr" sz="quarter" idx="3"/>
          </p:nvPr>
        </p:nvSpPr>
        <p:spPr>
          <a:xfrm>
            <a:off x="201705" y="6542362"/>
            <a:ext cx="5720630" cy="278247"/>
          </a:xfrm>
          <a:prstGeom prst="rect">
            <a:avLst/>
          </a:prstGeom>
        </p:spPr>
        <p:txBody>
          <a:bodyP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Electronics for Particle Physics Discoveries, Sridhara Dasu, Wisconsin</a:t>
            </a:r>
            <a:endParaRPr lang="en-US" dirty="0"/>
          </a:p>
        </p:txBody>
      </p:sp>
      <p:sp>
        <p:nvSpPr>
          <p:cNvPr id="5" name="Slide Number Placeholder 4"/>
          <p:cNvSpPr>
            <a:spLocks noGrp="1"/>
          </p:cNvSpPr>
          <p:nvPr>
            <p:ph type="sldNum" sz="quarter" idx="12"/>
          </p:nvPr>
        </p:nvSpPr>
        <p:spPr/>
        <p:txBody>
          <a:bodyPr/>
          <a:lstStyle/>
          <a:p>
            <a:fld id="{AB3C1F1C-F708-3F4B-8ECB-6D467F0718B5}" type="slidenum">
              <a:rPr lang="en-US" smtClean="0"/>
              <a:pPr/>
              <a:t>32</a:t>
            </a:fld>
            <a:endParaRPr lang="en-US" dirty="0"/>
          </a:p>
        </p:txBody>
      </p:sp>
    </p:spTree>
    <p:extLst>
      <p:ext uri="{BB962C8B-B14F-4D97-AF65-F5344CB8AC3E}">
        <p14:creationId xmlns:p14="http://schemas.microsoft.com/office/powerpoint/2010/main" val="3798824993"/>
      </p:ext>
    </p:extLst>
  </p:cSld>
  <p:clrMapOvr>
    <a:masterClrMapping/>
  </p:clrMapOvr>
  <p:transition spd="slow" advClick="0" advTm="15000">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t>27 November 2019</a:t>
            </a:r>
          </a:p>
        </p:txBody>
      </p:sp>
      <p:sp>
        <p:nvSpPr>
          <p:cNvPr id="3" name="Footer Placeholder 2"/>
          <p:cNvSpPr>
            <a:spLocks noGrp="1"/>
          </p:cNvSpPr>
          <p:nvPr>
            <p:ph type="ftr" sz="quarter" idx="11"/>
          </p:nvPr>
        </p:nvSpPr>
        <p:spPr/>
        <p:txBody>
          <a:bodyPr/>
          <a:lstStyle/>
          <a:p>
            <a:r>
              <a:rPr lang="en-US"/>
              <a:t>Electronics for Particle Physics Discoveries, Sridhara Dasu, Wisconsin</a:t>
            </a:r>
          </a:p>
        </p:txBody>
      </p:sp>
      <p:sp>
        <p:nvSpPr>
          <p:cNvPr id="4" name="Slide Number Placeholder 3"/>
          <p:cNvSpPr>
            <a:spLocks noGrp="1"/>
          </p:cNvSpPr>
          <p:nvPr>
            <p:ph type="sldNum" sz="quarter" idx="12"/>
          </p:nvPr>
        </p:nvSpPr>
        <p:spPr/>
        <p:txBody>
          <a:bodyPr/>
          <a:lstStyle/>
          <a:p>
            <a:fld id="{F9FC11F0-6B4D-644E-8124-C852C545899F}" type="slidenum">
              <a:rPr lang="en-US" smtClean="0"/>
              <a:pPr/>
              <a:t>33</a:t>
            </a:fld>
            <a:endParaRPr lang="en-US"/>
          </a:p>
        </p:txBody>
      </p:sp>
      <p:sp>
        <p:nvSpPr>
          <p:cNvPr id="2" name="Title 1"/>
          <p:cNvSpPr>
            <a:spLocks noGrp="1"/>
          </p:cNvSpPr>
          <p:nvPr>
            <p:ph type="title"/>
          </p:nvPr>
        </p:nvSpPr>
        <p:spPr/>
        <p:txBody>
          <a:bodyPr>
            <a:normAutofit fontScale="90000"/>
          </a:bodyPr>
          <a:lstStyle/>
          <a:p>
            <a:r>
              <a:rPr lang="en-US" dirty="0"/>
              <a:t>Xilinx Software – </a:t>
            </a:r>
            <a:r>
              <a:rPr lang="en-US" dirty="0" err="1"/>
              <a:t>Vivado</a:t>
            </a:r>
            <a:r>
              <a:rPr lang="en-US" dirty="0"/>
              <a:t> </a:t>
            </a:r>
            <a:r>
              <a:rPr lang="en-US" dirty="0">
                <a:sym typeface="Wingdings"/>
              </a:rPr>
              <a:t> Firmware</a:t>
            </a:r>
            <a:endParaRPr lang="en-US" dirty="0"/>
          </a:p>
        </p:txBody>
      </p:sp>
      <p:pic>
        <p:nvPicPr>
          <p:cNvPr id="6" name="Picture 5" descr="VivadoDesignSuit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9030"/>
            <a:ext cx="9144000" cy="5118212"/>
          </a:xfrm>
          <a:prstGeom prst="rect">
            <a:avLst/>
          </a:prstGeom>
        </p:spPr>
      </p:pic>
    </p:spTree>
    <p:extLst>
      <p:ext uri="{BB962C8B-B14F-4D97-AF65-F5344CB8AC3E}">
        <p14:creationId xmlns:p14="http://schemas.microsoft.com/office/powerpoint/2010/main" val="2819871429"/>
      </p:ext>
    </p:extLst>
  </p:cSld>
  <p:clrMapOvr>
    <a:masterClrMapping/>
  </p:clrMapOvr>
  <p:transition spd="slow" advClick="0" advTm="15000">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Xilinx ZYNQ – System on a Chip </a:t>
            </a:r>
            <a:r>
              <a:rPr lang="en-US" dirty="0">
                <a:sym typeface="Wingdings"/>
              </a:rPr>
              <a:t> Controls</a:t>
            </a:r>
            <a:endParaRPr lang="en-US" dirty="0"/>
          </a:p>
        </p:txBody>
      </p:sp>
      <p:sp>
        <p:nvSpPr>
          <p:cNvPr id="3" name="Footer Placeholder 2"/>
          <p:cNvSpPr>
            <a:spLocks noGrp="1"/>
          </p:cNvSpPr>
          <p:nvPr>
            <p:ph type="ftr" sz="quarter" idx="10"/>
          </p:nvPr>
        </p:nvSpPr>
        <p:spPr/>
        <p:txBody>
          <a:bodyPr/>
          <a:lstStyle/>
          <a:p>
            <a:r>
              <a:rPr lang="en-US"/>
              <a:t>Electronics for Particle Physics Discoveries, Sridhara Dasu, Wisconsin</a:t>
            </a:r>
          </a:p>
        </p:txBody>
      </p:sp>
      <p:sp>
        <p:nvSpPr>
          <p:cNvPr id="4" name="Slide Number Placeholder 3"/>
          <p:cNvSpPr>
            <a:spLocks noGrp="1"/>
          </p:cNvSpPr>
          <p:nvPr>
            <p:ph type="sldNum" sz="quarter" idx="11"/>
          </p:nvPr>
        </p:nvSpPr>
        <p:spPr/>
        <p:txBody>
          <a:bodyPr/>
          <a:lstStyle/>
          <a:p>
            <a:fld id="{F9FC11F0-6B4D-644E-8124-C852C545899F}" type="slidenum">
              <a:rPr lang="en-US" smtClean="0"/>
              <a:pPr/>
              <a:t>34</a:t>
            </a:fld>
            <a:endParaRPr lang="en-US"/>
          </a:p>
        </p:txBody>
      </p:sp>
      <p:sp>
        <p:nvSpPr>
          <p:cNvPr id="5" name="Date Placeholder 4"/>
          <p:cNvSpPr>
            <a:spLocks noGrp="1"/>
          </p:cNvSpPr>
          <p:nvPr>
            <p:ph type="dt" sz="half" idx="12"/>
          </p:nvPr>
        </p:nvSpPr>
        <p:spPr/>
        <p:txBody>
          <a:bodyPr/>
          <a:lstStyle/>
          <a:p>
            <a:r>
              <a:rPr lang="en-US"/>
              <a:t>27 November 2019</a:t>
            </a:r>
          </a:p>
        </p:txBody>
      </p:sp>
      <p:pic>
        <p:nvPicPr>
          <p:cNvPr id="6" name="Picture 5" descr="ZYNQ.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1903"/>
            <a:ext cx="9144000" cy="5381397"/>
          </a:xfrm>
          <a:prstGeom prst="rect">
            <a:avLst/>
          </a:prstGeom>
        </p:spPr>
      </p:pic>
    </p:spTree>
    <p:extLst>
      <p:ext uri="{BB962C8B-B14F-4D97-AF65-F5344CB8AC3E}">
        <p14:creationId xmlns:p14="http://schemas.microsoft.com/office/powerpoint/2010/main" val="17038765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p:txBody>
          <a:bodyPr>
            <a:normAutofit/>
          </a:bodyPr>
          <a:lstStyle/>
          <a:p>
            <a:r>
              <a:rPr lang="en-US" sz="1800" dirty="0">
                <a:solidFill>
                  <a:srgbClr val="C00000"/>
                </a:solidFill>
                <a:latin typeface="Helvetica" charset="0"/>
                <a:ea typeface="ＭＳ Ｐゴシック" charset="0"/>
                <a:cs typeface="ＭＳ Ｐゴシック" charset="0"/>
              </a:rPr>
              <a:t>CMS was built for a maximum sustainable trigger rate of 100 kHz</a:t>
            </a:r>
          </a:p>
          <a:p>
            <a:pPr lvl="1"/>
            <a:r>
              <a:rPr lang="en-US" sz="1600" dirty="0">
                <a:latin typeface="Helvetica" charset="0"/>
                <a:ea typeface="ＭＳ Ｐゴシック" charset="0"/>
              </a:rPr>
              <a:t>To increase this requires major detector upgrades (e.g. tracker)</a:t>
            </a:r>
          </a:p>
          <a:p>
            <a:r>
              <a:rPr lang="en-US" sz="1800" dirty="0">
                <a:solidFill>
                  <a:srgbClr val="C00000"/>
                </a:solidFill>
                <a:latin typeface="Helvetica" charset="0"/>
                <a:ea typeface="ＭＳ Ｐゴシック" charset="0"/>
                <a:cs typeface="ＭＳ Ｐゴシック" charset="0"/>
              </a:rPr>
              <a:t>CMS wanted to keep its sensitivity to EWK physics, </a:t>
            </a:r>
            <a:r>
              <a:rPr lang="en-US" sz="1800" dirty="0" err="1">
                <a:solidFill>
                  <a:srgbClr val="C00000"/>
                </a:solidFill>
                <a:latin typeface="Helvetica" charset="0"/>
                <a:ea typeface="ＭＳ Ｐゴシック" charset="0"/>
                <a:cs typeface="ＭＳ Ｐゴシック" charset="0"/>
              </a:rPr>
              <a:t>TeV</a:t>
            </a:r>
            <a:r>
              <a:rPr lang="en-US" sz="1800" dirty="0">
                <a:solidFill>
                  <a:srgbClr val="C00000"/>
                </a:solidFill>
                <a:latin typeface="Helvetica" charset="0"/>
                <a:ea typeface="ＭＳ Ｐゴシック" charset="0"/>
                <a:cs typeface="ＭＳ Ｐゴシック" charset="0"/>
              </a:rPr>
              <a:t> scale searches</a:t>
            </a:r>
          </a:p>
          <a:p>
            <a:pPr lvl="1"/>
            <a:r>
              <a:rPr lang="en-US" sz="1600" dirty="0">
                <a:latin typeface="Helvetica" charset="0"/>
                <a:ea typeface="ＭＳ Ｐゴシック" charset="0"/>
                <a:cs typeface="ＭＳ Ｐゴシック" charset="0"/>
              </a:rPr>
              <a:t>Solution:  increase level-1 trigger granularity, processing capacity, flexibility</a:t>
            </a:r>
          </a:p>
          <a:p>
            <a:r>
              <a:rPr lang="en-US" sz="1800" dirty="0">
                <a:solidFill>
                  <a:srgbClr val="C00000"/>
                </a:solidFill>
                <a:latin typeface="Helvetica" charset="0"/>
                <a:ea typeface="ＭＳ Ｐゴシック" charset="0"/>
                <a:cs typeface="ＭＳ Ｐゴシック" charset="0"/>
              </a:rPr>
              <a:t>CMS upgraded the trigger (to mitigate 2x instantaneous luminosity expected)</a:t>
            </a:r>
          </a:p>
          <a:p>
            <a:pPr lvl="1"/>
            <a:r>
              <a:rPr lang="en-US" sz="1600" dirty="0">
                <a:latin typeface="Helvetica" charset="0"/>
                <a:ea typeface="ＭＳ Ｐゴシック" charset="0"/>
              </a:rPr>
              <a:t>Kept thresholds low, efficiencies high, and controlled the rates </a:t>
            </a:r>
          </a:p>
          <a:p>
            <a:pPr lvl="1"/>
            <a:r>
              <a:rPr lang="en-US" sz="1600" dirty="0">
                <a:latin typeface="Helvetica" charset="0"/>
                <a:ea typeface="ＭＳ Ｐゴシック" charset="0"/>
              </a:rPr>
              <a:t>Commissioned in parallel to existing trigger</a:t>
            </a:r>
          </a:p>
          <a:p>
            <a:r>
              <a:rPr lang="en-US" sz="1800" dirty="0">
                <a:solidFill>
                  <a:srgbClr val="C00000"/>
                </a:solidFill>
                <a:latin typeface="Helvetica" charset="0"/>
                <a:ea typeface="ＭＳ Ｐゴシック" charset="0"/>
                <a:cs typeface="ＭＳ Ｐゴシック" charset="0"/>
              </a:rPr>
              <a:t>Took advantage of new technology</a:t>
            </a:r>
          </a:p>
          <a:p>
            <a:pPr lvl="1"/>
            <a:r>
              <a:rPr lang="en-US" sz="1600" dirty="0">
                <a:latin typeface="Helvetica" charset="0"/>
                <a:ea typeface="ＭＳ Ｐゴシック" charset="0"/>
              </a:rPr>
              <a:t>Used modern FPGAs with high-speed links</a:t>
            </a:r>
          </a:p>
          <a:p>
            <a:pPr lvl="2"/>
            <a:r>
              <a:rPr lang="en-US" sz="1600" dirty="0">
                <a:latin typeface="Helvetica" charset="0"/>
                <a:ea typeface="ＭＳ Ｐゴシック" charset="0"/>
              </a:rPr>
              <a:t>Fast links and increased data throughput</a:t>
            </a:r>
          </a:p>
          <a:p>
            <a:pPr lvl="2"/>
            <a:r>
              <a:rPr lang="en-US" sz="1600" dirty="0">
                <a:latin typeface="Helvetica" charset="0"/>
                <a:ea typeface="ＭＳ Ｐゴシック" charset="0"/>
              </a:rPr>
              <a:t>Improved the algorithms</a:t>
            </a:r>
          </a:p>
          <a:p>
            <a:pPr lvl="1"/>
            <a:r>
              <a:rPr lang="en-US" sz="1600" dirty="0">
                <a:latin typeface="Helvetica" charset="0"/>
                <a:ea typeface="ＭＳ Ｐゴシック" charset="0"/>
              </a:rPr>
              <a:t>Used modern </a:t>
            </a:r>
            <a:r>
              <a:rPr lang="en-US" sz="1600" dirty="0" err="1">
                <a:latin typeface="Symbol" charset="0"/>
                <a:ea typeface="ＭＳ Ｐゴシック" charset="0"/>
                <a:cs typeface="Symbol" charset="0"/>
              </a:rPr>
              <a:t>m</a:t>
            </a:r>
            <a:r>
              <a:rPr lang="en-US" sz="1600" dirty="0" err="1">
                <a:latin typeface="Helvetica" charset="0"/>
                <a:ea typeface="ＭＳ Ｐゴシック" charset="0"/>
              </a:rPr>
              <a:t>TCA</a:t>
            </a:r>
            <a:r>
              <a:rPr lang="en-US" sz="1600" dirty="0">
                <a:latin typeface="Helvetica" charset="0"/>
                <a:ea typeface="ＭＳ Ｐゴシック" charset="0"/>
              </a:rPr>
              <a:t> format </a:t>
            </a:r>
          </a:p>
          <a:p>
            <a:pPr lvl="2"/>
            <a:r>
              <a:rPr lang="en-US" sz="1600" dirty="0">
                <a:latin typeface="Helvetica" charset="0"/>
                <a:ea typeface="ＭＳ Ｐゴシック" charset="0"/>
              </a:rPr>
              <a:t>Compact (fits in spare rack space), hot </a:t>
            </a:r>
            <a:br>
              <a:rPr lang="en-US" sz="1600" dirty="0">
                <a:latin typeface="Helvetica" charset="0"/>
                <a:ea typeface="ＭＳ Ｐゴシック" charset="0"/>
              </a:rPr>
            </a:br>
            <a:r>
              <a:rPr lang="en-US" sz="1600" dirty="0">
                <a:latin typeface="Helvetica" charset="0"/>
                <a:ea typeface="ＭＳ Ｐゴシック" charset="0"/>
              </a:rPr>
              <a:t>swappable, redundant power supplies, </a:t>
            </a:r>
            <a:br>
              <a:rPr lang="en-US" sz="1600" dirty="0">
                <a:latin typeface="Helvetica" charset="0"/>
                <a:ea typeface="ＭＳ Ｐゴシック" charset="0"/>
              </a:rPr>
            </a:br>
            <a:r>
              <a:rPr lang="en-US" sz="1600" dirty="0">
                <a:latin typeface="Helvetica" charset="0"/>
                <a:ea typeface="ＭＳ Ｐゴシック" charset="0"/>
              </a:rPr>
              <a:t>high-speed backplane, control via LAN, </a:t>
            </a:r>
            <a:br>
              <a:rPr lang="en-US" sz="1600" dirty="0">
                <a:latin typeface="Helvetica" charset="0"/>
                <a:ea typeface="ＭＳ Ｐゴシック" charset="0"/>
              </a:rPr>
            </a:br>
            <a:r>
              <a:rPr lang="en-US" sz="1600" dirty="0">
                <a:latin typeface="Helvetica" charset="0"/>
                <a:ea typeface="ＭＳ Ｐゴシック" charset="0"/>
              </a:rPr>
              <a:t>and more… </a:t>
            </a:r>
          </a:p>
          <a:p>
            <a:endParaRPr lang="en-US" sz="1800" dirty="0">
              <a:latin typeface="Helvetica" charset="0"/>
              <a:ea typeface="ＭＳ Ｐゴシック" charset="0"/>
              <a:cs typeface="ＭＳ Ｐゴシック" charset="0"/>
            </a:endParaRPr>
          </a:p>
        </p:txBody>
      </p:sp>
      <p:sp>
        <p:nvSpPr>
          <p:cNvPr id="2" name="Title 1"/>
          <p:cNvSpPr>
            <a:spLocks noGrp="1"/>
          </p:cNvSpPr>
          <p:nvPr>
            <p:ph type="title"/>
          </p:nvPr>
        </p:nvSpPr>
        <p:spPr/>
        <p:txBody>
          <a:bodyPr/>
          <a:lstStyle/>
          <a:p>
            <a:pPr>
              <a:defRPr/>
            </a:pPr>
            <a:r>
              <a:rPr lang="en-US" dirty="0"/>
              <a:t>CMS Trigger for Run-2</a:t>
            </a:r>
          </a:p>
        </p:txBody>
      </p:sp>
      <p:pic>
        <p:nvPicPr>
          <p:cNvPr id="6147" name="Picture 5" descr="ctp7bto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62813" y="2917825"/>
            <a:ext cx="1276350" cy="125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0800">
                <a:solidFill>
                  <a:srgbClr val="000000"/>
                </a:solidFill>
                <a:miter lim="800000"/>
                <a:headEnd/>
                <a:tailEnd/>
              </a14:hiddenLine>
            </a:ext>
          </a:extLst>
        </p:spPr>
      </p:pic>
      <p:pic>
        <p:nvPicPr>
          <p:cNvPr id="6148" name="Picture 13" descr="2016_Layer_1.jpg"/>
          <p:cNvPicPr>
            <a:picLocks noChangeAspect="1"/>
          </p:cNvPicPr>
          <p:nvPr/>
        </p:nvPicPr>
        <p:blipFill>
          <a:blip r:embed="rId3">
            <a:extLst>
              <a:ext uri="{28A0092B-C50C-407E-A947-70E740481C1C}">
                <a14:useLocalDpi xmlns:a14="http://schemas.microsoft.com/office/drawing/2010/main" val="0"/>
              </a:ext>
            </a:extLst>
          </a:blip>
          <a:srcRect l="17163" t="44006" r="19135" b="32333"/>
          <a:stretch>
            <a:fillRect/>
          </a:stretch>
        </p:blipFill>
        <p:spPr bwMode="auto">
          <a:xfrm>
            <a:off x="5168900" y="4344988"/>
            <a:ext cx="3760788" cy="210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2"/>
          </p:nvPr>
        </p:nvSpPr>
        <p:spPr>
          <a:xfrm>
            <a:off x="5963312" y="6510464"/>
            <a:ext cx="2584259" cy="389666"/>
          </a:xfrm>
          <a:prstGeom prst="rect">
            <a:avLst/>
          </a:prstGeom>
        </p:spPr>
        <p:txBody>
          <a:bodyP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27 November 2019</a:t>
            </a:r>
            <a:endParaRPr lang="en-US" dirty="0"/>
          </a:p>
        </p:txBody>
      </p:sp>
      <p:sp>
        <p:nvSpPr>
          <p:cNvPr id="4" name="Footer Placeholder 3"/>
          <p:cNvSpPr>
            <a:spLocks noGrp="1"/>
          </p:cNvSpPr>
          <p:nvPr>
            <p:ph type="ftr" sz="quarter" idx="3"/>
          </p:nvPr>
        </p:nvSpPr>
        <p:spPr>
          <a:xfrm>
            <a:off x="201705" y="6542362"/>
            <a:ext cx="5720630" cy="278247"/>
          </a:xfrm>
          <a:prstGeom prst="rect">
            <a:avLst/>
          </a:prstGeom>
        </p:spPr>
        <p:txBody>
          <a:bodyP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Electronics for Particle Physics Discoveries, Sridhara Dasu, Wisconsin</a:t>
            </a:r>
            <a:endParaRPr lang="en-US" dirty="0"/>
          </a:p>
        </p:txBody>
      </p:sp>
      <p:sp>
        <p:nvSpPr>
          <p:cNvPr id="5" name="Slide Number Placeholder 4"/>
          <p:cNvSpPr>
            <a:spLocks noGrp="1"/>
          </p:cNvSpPr>
          <p:nvPr>
            <p:ph type="sldNum" sz="quarter" idx="12"/>
          </p:nvPr>
        </p:nvSpPr>
        <p:spPr/>
        <p:txBody>
          <a:bodyPr/>
          <a:lstStyle/>
          <a:p>
            <a:fld id="{AB3C1F1C-F708-3F4B-8ECB-6D467F0718B5}" type="slidenum">
              <a:rPr lang="en-US" smtClean="0"/>
              <a:pPr/>
              <a:t>35</a:t>
            </a:fld>
            <a:endParaRPr lang="en-US" dirty="0"/>
          </a:p>
        </p:txBody>
      </p:sp>
    </p:spTree>
    <p:extLst>
      <p:ext uri="{BB962C8B-B14F-4D97-AF65-F5344CB8AC3E}">
        <p14:creationId xmlns:p14="http://schemas.microsoft.com/office/powerpoint/2010/main" val="2183535901"/>
      </p:ext>
    </p:extLst>
  </p:cSld>
  <p:clrMapOvr>
    <a:masterClrMapping/>
  </p:clrMapOvr>
  <p:transition spd="slow" advClick="0" advTm="15000">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dirty="0"/>
              <a:t>Level-1 Trigger Block Diagram (2016)</a:t>
            </a:r>
          </a:p>
        </p:txBody>
      </p:sp>
      <p:sp>
        <p:nvSpPr>
          <p:cNvPr id="5" name="Footer Placeholder 4"/>
          <p:cNvSpPr>
            <a:spLocks noGrp="1"/>
          </p:cNvSpPr>
          <p:nvPr>
            <p:ph type="ftr" sz="quarter" idx="10"/>
          </p:nvPr>
        </p:nvSpPr>
        <p:spPr/>
        <p:txBody>
          <a:bodyPr/>
          <a:lstStyle/>
          <a:p>
            <a:r>
              <a:rPr lang="en-US"/>
              <a:t>Electronics for Particle Physics Discoveries, Sridhara Dasu, Wisconsin</a:t>
            </a:r>
            <a:endParaRPr lang="en-US" dirty="0"/>
          </a:p>
        </p:txBody>
      </p:sp>
      <p:sp>
        <p:nvSpPr>
          <p:cNvPr id="6" name="Slide Number Placeholder 5"/>
          <p:cNvSpPr>
            <a:spLocks noGrp="1"/>
          </p:cNvSpPr>
          <p:nvPr>
            <p:ph type="sldNum" sz="quarter" idx="11"/>
          </p:nvPr>
        </p:nvSpPr>
        <p:spPr/>
        <p:txBody>
          <a:bodyPr/>
          <a:lstStyle/>
          <a:p>
            <a:fld id="{AB3C1F1C-F708-3F4B-8ECB-6D467F0718B5}" type="slidenum">
              <a:rPr lang="en-US" smtClean="0"/>
              <a:pPr/>
              <a:t>36</a:t>
            </a:fld>
            <a:endParaRPr lang="en-US" dirty="0"/>
          </a:p>
        </p:txBody>
      </p:sp>
      <p:sp>
        <p:nvSpPr>
          <p:cNvPr id="4" name="Date Placeholder 3"/>
          <p:cNvSpPr>
            <a:spLocks noGrp="1"/>
          </p:cNvSpPr>
          <p:nvPr>
            <p:ph type="dt" sz="half" idx="12"/>
          </p:nvPr>
        </p:nvSpPr>
        <p:spPr/>
        <p:txBody>
          <a:bodyPr/>
          <a:lstStyle/>
          <a:p>
            <a:r>
              <a:rPr lang="en-US"/>
              <a:t>27 November 2019</a:t>
            </a:r>
            <a:endParaRPr lang="en-US" dirty="0"/>
          </a:p>
        </p:txBody>
      </p:sp>
      <p:grpSp>
        <p:nvGrpSpPr>
          <p:cNvPr id="28674" name="Group 57"/>
          <p:cNvGrpSpPr>
            <a:grpSpLocks/>
          </p:cNvGrpSpPr>
          <p:nvPr/>
        </p:nvGrpSpPr>
        <p:grpSpPr bwMode="auto">
          <a:xfrm>
            <a:off x="530225" y="457200"/>
            <a:ext cx="20694650" cy="6775450"/>
            <a:chOff x="-11621347" y="-1650585"/>
            <a:chExt cx="20694493" cy="6776157"/>
          </a:xfrm>
        </p:grpSpPr>
        <p:pic>
          <p:nvPicPr>
            <p:cNvPr id="28675" name="L1T2016.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21347" y="-1650585"/>
              <a:ext cx="8025026" cy="64007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sp>
          <p:nvSpPr>
            <p:cNvPr id="28676" name="Shape 51"/>
            <p:cNvSpPr>
              <a:spLocks noChangeShapeType="1"/>
            </p:cNvSpPr>
            <p:nvPr/>
          </p:nvSpPr>
          <p:spPr bwMode="auto">
            <a:xfrm>
              <a:off x="6504986" y="4859253"/>
              <a:ext cx="924739" cy="1"/>
            </a:xfrm>
            <a:prstGeom prst="line">
              <a:avLst/>
            </a:prstGeom>
            <a:noFill/>
            <a:ln w="12700">
              <a:solidFill>
                <a:srgbClr val="000000"/>
              </a:solidFill>
              <a:miter lim="400000"/>
              <a:headEnd/>
              <a:tailEnd/>
            </a:ln>
            <a:extLst>
              <a:ext uri="{909E8E84-426E-40dd-AFC4-6F175D3DCCD1}">
                <a14:hiddenFill xmlns="" xmlns:a14="http://schemas.microsoft.com/office/drawing/2010/main">
                  <a:noFill/>
                </a14:hiddenFill>
              </a:ext>
            </a:extLst>
          </p:spPr>
          <p:txBody>
            <a:bodyPr lIns="71437" tIns="71437" rIns="71437" bIns="71437" anchor="ctr"/>
            <a:lstStyle/>
            <a:p>
              <a:endParaRPr lang="en-US"/>
            </a:p>
          </p:txBody>
        </p:sp>
        <p:sp>
          <p:nvSpPr>
            <p:cNvPr id="28677" name="Shape 52"/>
            <p:cNvSpPr>
              <a:spLocks noChangeShapeType="1"/>
            </p:cNvSpPr>
            <p:nvPr/>
          </p:nvSpPr>
          <p:spPr bwMode="auto">
            <a:xfrm>
              <a:off x="8148408" y="4869397"/>
              <a:ext cx="924738" cy="1"/>
            </a:xfrm>
            <a:prstGeom prst="line">
              <a:avLst/>
            </a:prstGeom>
            <a:noFill/>
            <a:ln w="12700">
              <a:solidFill>
                <a:srgbClr val="000000"/>
              </a:solidFill>
              <a:miter lim="400000"/>
              <a:headEnd/>
              <a:tailEnd/>
            </a:ln>
            <a:extLst>
              <a:ext uri="{909E8E84-426E-40dd-AFC4-6F175D3DCCD1}">
                <a14:hiddenFill xmlns="" xmlns:a14="http://schemas.microsoft.com/office/drawing/2010/main">
                  <a:noFill/>
                </a14:hiddenFill>
              </a:ext>
            </a:extLst>
          </p:spPr>
          <p:txBody>
            <a:bodyPr lIns="71437" tIns="71437" rIns="71437" bIns="71437" anchor="ctr"/>
            <a:lstStyle/>
            <a:p>
              <a:endParaRPr lang="en-US"/>
            </a:p>
          </p:txBody>
        </p:sp>
        <p:sp>
          <p:nvSpPr>
            <p:cNvPr id="28678" name="Shape 53"/>
            <p:cNvSpPr>
              <a:spLocks noChangeShapeType="1"/>
            </p:cNvSpPr>
            <p:nvPr/>
          </p:nvSpPr>
          <p:spPr bwMode="auto">
            <a:xfrm>
              <a:off x="7429723" y="4979134"/>
              <a:ext cx="1" cy="146438"/>
            </a:xfrm>
            <a:prstGeom prst="line">
              <a:avLst/>
            </a:prstGeom>
            <a:noFill/>
            <a:ln w="38100">
              <a:solidFill>
                <a:srgbClr val="000000"/>
              </a:solidFill>
              <a:miter lim="400000"/>
              <a:headEnd/>
              <a:tailEnd type="triangle" w="med" len="med"/>
            </a:ln>
            <a:extLst>
              <a:ext uri="{909E8E84-426E-40dd-AFC4-6F175D3DCCD1}">
                <a14:hiddenFill xmlns="" xmlns:a14="http://schemas.microsoft.com/office/drawing/2010/main">
                  <a:noFill/>
                </a14:hiddenFill>
              </a:ext>
            </a:extLst>
          </p:spPr>
          <p:txBody>
            <a:bodyPr lIns="71437" tIns="71437" rIns="71437" bIns="71437" anchor="ctr"/>
            <a:lstStyle/>
            <a:p>
              <a:endParaRPr lang="en-US"/>
            </a:p>
          </p:txBody>
        </p:sp>
        <p:sp>
          <p:nvSpPr>
            <p:cNvPr id="28679" name="Shape 54"/>
            <p:cNvSpPr>
              <a:spLocks noChangeShapeType="1"/>
            </p:cNvSpPr>
            <p:nvPr/>
          </p:nvSpPr>
          <p:spPr bwMode="auto">
            <a:xfrm>
              <a:off x="8143336" y="4979134"/>
              <a:ext cx="1" cy="146438"/>
            </a:xfrm>
            <a:prstGeom prst="line">
              <a:avLst/>
            </a:prstGeom>
            <a:noFill/>
            <a:ln w="38100">
              <a:solidFill>
                <a:srgbClr val="000000"/>
              </a:solidFill>
              <a:miter lim="400000"/>
              <a:headEnd/>
              <a:tailEnd type="triangle" w="med" len="med"/>
            </a:ln>
            <a:extLst>
              <a:ext uri="{909E8E84-426E-40dd-AFC4-6F175D3DCCD1}">
                <a14:hiddenFill xmlns="" xmlns:a14="http://schemas.microsoft.com/office/drawing/2010/main">
                  <a:noFill/>
                </a14:hiddenFill>
              </a:ext>
            </a:extLst>
          </p:spPr>
          <p:txBody>
            <a:bodyPr lIns="71437" tIns="71437" rIns="71437" bIns="71437" anchor="ctr"/>
            <a:lstStyle/>
            <a:p>
              <a:endParaRPr lang="en-US"/>
            </a:p>
          </p:txBody>
        </p:sp>
        <p:sp>
          <p:nvSpPr>
            <p:cNvPr id="28680" name="Shape 55"/>
            <p:cNvSpPr>
              <a:spLocks noChangeShapeType="1"/>
            </p:cNvSpPr>
            <p:nvPr/>
          </p:nvSpPr>
          <p:spPr bwMode="auto">
            <a:xfrm>
              <a:off x="7429724" y="4859252"/>
              <a:ext cx="1" cy="239764"/>
            </a:xfrm>
            <a:prstGeom prst="line">
              <a:avLst/>
            </a:prstGeom>
            <a:noFill/>
            <a:ln w="12700">
              <a:solidFill>
                <a:srgbClr val="000000"/>
              </a:solidFill>
              <a:miter lim="400000"/>
              <a:headEnd/>
              <a:tailEnd/>
            </a:ln>
            <a:extLst>
              <a:ext uri="{909E8E84-426E-40dd-AFC4-6F175D3DCCD1}">
                <a14:hiddenFill xmlns="" xmlns:a14="http://schemas.microsoft.com/office/drawing/2010/main">
                  <a:noFill/>
                </a14:hiddenFill>
              </a:ext>
            </a:extLst>
          </p:spPr>
          <p:txBody>
            <a:bodyPr lIns="71437" tIns="71437" rIns="71437" bIns="71437" anchor="ctr"/>
            <a:lstStyle/>
            <a:p>
              <a:endParaRPr lang="en-US"/>
            </a:p>
          </p:txBody>
        </p:sp>
        <p:sp>
          <p:nvSpPr>
            <p:cNvPr id="28681" name="Shape 56"/>
            <p:cNvSpPr>
              <a:spLocks noChangeShapeType="1"/>
            </p:cNvSpPr>
            <p:nvPr/>
          </p:nvSpPr>
          <p:spPr bwMode="auto">
            <a:xfrm>
              <a:off x="8143335" y="4864324"/>
              <a:ext cx="1" cy="239764"/>
            </a:xfrm>
            <a:prstGeom prst="line">
              <a:avLst/>
            </a:prstGeom>
            <a:noFill/>
            <a:ln w="12700">
              <a:solidFill>
                <a:srgbClr val="000000"/>
              </a:solidFill>
              <a:miter lim="400000"/>
              <a:headEnd/>
              <a:tailEnd/>
            </a:ln>
            <a:extLst>
              <a:ext uri="{909E8E84-426E-40dd-AFC4-6F175D3DCCD1}">
                <a14:hiddenFill xmlns="" xmlns:a14="http://schemas.microsoft.com/office/drawing/2010/main">
                  <a:noFill/>
                </a14:hiddenFill>
              </a:ext>
            </a:extLst>
          </p:spPr>
          <p:txBody>
            <a:bodyPr lIns="71437" tIns="71437" rIns="71437" bIns="71437" anchor="ctr"/>
            <a:lstStyle/>
            <a:p>
              <a:endParaRPr lang="en-US"/>
            </a:p>
          </p:txBody>
        </p:sp>
      </p:grpSp>
    </p:spTree>
    <p:extLst>
      <p:ext uri="{BB962C8B-B14F-4D97-AF65-F5344CB8AC3E}">
        <p14:creationId xmlns:p14="http://schemas.microsoft.com/office/powerpoint/2010/main" val="38374149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724400" y="3844336"/>
            <a:ext cx="3679838" cy="2480263"/>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ounded Rectangle 23"/>
          <p:cNvSpPr/>
          <p:nvPr/>
        </p:nvSpPr>
        <p:spPr>
          <a:xfrm>
            <a:off x="135623" y="961661"/>
            <a:ext cx="8860417" cy="17449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ounded Rectangle 45"/>
          <p:cNvSpPr/>
          <p:nvPr/>
        </p:nvSpPr>
        <p:spPr>
          <a:xfrm>
            <a:off x="426322" y="3555496"/>
            <a:ext cx="4269158" cy="189626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2" name="Straight Arrow Connector 51"/>
          <p:cNvCxnSpPr/>
          <p:nvPr/>
        </p:nvCxnSpPr>
        <p:spPr>
          <a:xfrm>
            <a:off x="2564570" y="5220924"/>
            <a:ext cx="0" cy="454273"/>
          </a:xfrm>
          <a:prstGeom prst="straightConnector1">
            <a:avLst/>
          </a:prstGeom>
          <a:ln>
            <a:solidFill>
              <a:srgbClr val="FE000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endCxn id="27" idx="0"/>
          </p:cNvCxnSpPr>
          <p:nvPr/>
        </p:nvCxnSpPr>
        <p:spPr>
          <a:xfrm>
            <a:off x="960492" y="2389440"/>
            <a:ext cx="5494805" cy="1606677"/>
          </a:xfrm>
          <a:prstGeom prst="straightConnector1">
            <a:avLst/>
          </a:prstGeom>
          <a:ln>
            <a:solidFill>
              <a:srgbClr val="FE000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endCxn id="27" idx="0"/>
          </p:cNvCxnSpPr>
          <p:nvPr/>
        </p:nvCxnSpPr>
        <p:spPr>
          <a:xfrm>
            <a:off x="2111596" y="2389440"/>
            <a:ext cx="4343701" cy="1606677"/>
          </a:xfrm>
          <a:prstGeom prst="straightConnector1">
            <a:avLst/>
          </a:prstGeom>
          <a:ln>
            <a:solidFill>
              <a:srgbClr val="FE000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endCxn id="27" idx="0"/>
          </p:cNvCxnSpPr>
          <p:nvPr/>
        </p:nvCxnSpPr>
        <p:spPr>
          <a:xfrm>
            <a:off x="3262700" y="2389440"/>
            <a:ext cx="3192597" cy="1606677"/>
          </a:xfrm>
          <a:prstGeom prst="straightConnector1">
            <a:avLst/>
          </a:prstGeom>
          <a:ln>
            <a:solidFill>
              <a:srgbClr val="FE000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endCxn id="27" idx="0"/>
          </p:cNvCxnSpPr>
          <p:nvPr/>
        </p:nvCxnSpPr>
        <p:spPr>
          <a:xfrm>
            <a:off x="4413804" y="2389440"/>
            <a:ext cx="2041493" cy="1606677"/>
          </a:xfrm>
          <a:prstGeom prst="straightConnector1">
            <a:avLst/>
          </a:prstGeom>
          <a:ln>
            <a:solidFill>
              <a:srgbClr val="FE000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endCxn id="27" idx="0"/>
          </p:cNvCxnSpPr>
          <p:nvPr/>
        </p:nvCxnSpPr>
        <p:spPr>
          <a:xfrm flipH="1">
            <a:off x="6455297" y="2389440"/>
            <a:ext cx="515195" cy="1606677"/>
          </a:xfrm>
          <a:prstGeom prst="straightConnector1">
            <a:avLst/>
          </a:prstGeom>
          <a:ln>
            <a:solidFill>
              <a:srgbClr val="FE0001"/>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Date Placeholder 2"/>
          <p:cNvSpPr>
            <a:spLocks noGrp="1"/>
          </p:cNvSpPr>
          <p:nvPr>
            <p:ph type="dt" sz="half" idx="10"/>
          </p:nvPr>
        </p:nvSpPr>
        <p:spPr/>
        <p:txBody>
          <a:bodyPr/>
          <a:lstStyle/>
          <a:p>
            <a:r>
              <a:rPr lang="en-US"/>
              <a:t>27 November 2019</a:t>
            </a:r>
            <a:endParaRPr lang="en-US" dirty="0"/>
          </a:p>
        </p:txBody>
      </p:sp>
      <p:sp>
        <p:nvSpPr>
          <p:cNvPr id="4" name="Footer Placeholder 3"/>
          <p:cNvSpPr>
            <a:spLocks noGrp="1"/>
          </p:cNvSpPr>
          <p:nvPr>
            <p:ph type="ftr" sz="quarter" idx="11"/>
          </p:nvPr>
        </p:nvSpPr>
        <p:spPr/>
        <p:txBody>
          <a:bodyPr/>
          <a:lstStyle/>
          <a:p>
            <a:r>
              <a:rPr lang="en-US"/>
              <a:t>Electronics for Particle Physics Discoveries, Sridhara Dasu, Wisconsin</a:t>
            </a:r>
            <a:endParaRPr lang="en-US" dirty="0"/>
          </a:p>
        </p:txBody>
      </p:sp>
      <p:sp>
        <p:nvSpPr>
          <p:cNvPr id="5" name="Slide Number Placeholder 4"/>
          <p:cNvSpPr>
            <a:spLocks noGrp="1"/>
          </p:cNvSpPr>
          <p:nvPr>
            <p:ph type="sldNum" sz="quarter" idx="12"/>
          </p:nvPr>
        </p:nvSpPr>
        <p:spPr/>
        <p:txBody>
          <a:bodyPr/>
          <a:lstStyle/>
          <a:p>
            <a:fld id="{AB3C1F1C-F708-3F4B-8ECB-6D467F0718B5}" type="slidenum">
              <a:rPr lang="en-US" smtClean="0"/>
              <a:pPr/>
              <a:t>37</a:t>
            </a:fld>
            <a:endParaRPr lang="en-US" dirty="0"/>
          </a:p>
        </p:txBody>
      </p:sp>
      <p:sp>
        <p:nvSpPr>
          <p:cNvPr id="6" name="Title 5"/>
          <p:cNvSpPr>
            <a:spLocks noGrp="1"/>
          </p:cNvSpPr>
          <p:nvPr>
            <p:ph type="title"/>
          </p:nvPr>
        </p:nvSpPr>
        <p:spPr/>
        <p:txBody>
          <a:bodyPr>
            <a:normAutofit/>
          </a:bodyPr>
          <a:lstStyle/>
          <a:p>
            <a:r>
              <a:rPr lang="en-US" sz="2800" dirty="0">
                <a:ea typeface="Arial"/>
              </a:rPr>
              <a:t>Phase-1 Cal Trigger Stage-1 Upgrade in 2015</a:t>
            </a:r>
            <a:endParaRPr lang="en-US" sz="2800" dirty="0"/>
          </a:p>
        </p:txBody>
      </p:sp>
      <p:sp>
        <p:nvSpPr>
          <p:cNvPr id="7" name="TextBox 6"/>
          <p:cNvSpPr txBox="1"/>
          <p:nvPr/>
        </p:nvSpPr>
        <p:spPr>
          <a:xfrm>
            <a:off x="309240" y="1171254"/>
            <a:ext cx="997702" cy="461665"/>
          </a:xfrm>
          <a:prstGeom prst="rect">
            <a:avLst/>
          </a:prstGeom>
          <a:solidFill>
            <a:srgbClr val="CCFFCC"/>
          </a:solidFill>
          <a:ln>
            <a:solidFill>
              <a:srgbClr val="008000"/>
            </a:solidFill>
          </a:ln>
        </p:spPr>
        <p:txBody>
          <a:bodyPr wrap="square" rtlCol="0">
            <a:spAutoFit/>
          </a:bodyPr>
          <a:lstStyle/>
          <a:p>
            <a:pPr algn="ctr"/>
            <a:r>
              <a:rPr lang="en-US" sz="2400" dirty="0"/>
              <a:t>RCT 0</a:t>
            </a:r>
          </a:p>
        </p:txBody>
      </p:sp>
      <p:sp>
        <p:nvSpPr>
          <p:cNvPr id="8" name="TextBox 7"/>
          <p:cNvSpPr txBox="1"/>
          <p:nvPr/>
        </p:nvSpPr>
        <p:spPr>
          <a:xfrm>
            <a:off x="1459342" y="1175706"/>
            <a:ext cx="997702" cy="461665"/>
          </a:xfrm>
          <a:prstGeom prst="rect">
            <a:avLst/>
          </a:prstGeom>
          <a:solidFill>
            <a:srgbClr val="CCFFCC"/>
          </a:solidFill>
          <a:ln>
            <a:solidFill>
              <a:srgbClr val="008000"/>
            </a:solidFill>
          </a:ln>
        </p:spPr>
        <p:txBody>
          <a:bodyPr wrap="square" rtlCol="0">
            <a:spAutoFit/>
          </a:bodyPr>
          <a:lstStyle/>
          <a:p>
            <a:pPr algn="ctr"/>
            <a:r>
              <a:rPr lang="en-US" sz="2400" dirty="0"/>
              <a:t>RCT 1</a:t>
            </a:r>
          </a:p>
        </p:txBody>
      </p:sp>
      <p:sp>
        <p:nvSpPr>
          <p:cNvPr id="9" name="TextBox 8"/>
          <p:cNvSpPr txBox="1"/>
          <p:nvPr/>
        </p:nvSpPr>
        <p:spPr>
          <a:xfrm>
            <a:off x="2610444" y="1175706"/>
            <a:ext cx="997702" cy="461665"/>
          </a:xfrm>
          <a:prstGeom prst="rect">
            <a:avLst/>
          </a:prstGeom>
          <a:solidFill>
            <a:srgbClr val="CCFFCC"/>
          </a:solidFill>
          <a:ln>
            <a:solidFill>
              <a:srgbClr val="008000"/>
            </a:solidFill>
          </a:ln>
        </p:spPr>
        <p:txBody>
          <a:bodyPr wrap="square" rtlCol="0">
            <a:spAutoFit/>
          </a:bodyPr>
          <a:lstStyle/>
          <a:p>
            <a:pPr algn="ctr"/>
            <a:r>
              <a:rPr lang="en-US" sz="2400" dirty="0"/>
              <a:t>RCT 2</a:t>
            </a:r>
          </a:p>
        </p:txBody>
      </p:sp>
      <p:sp>
        <p:nvSpPr>
          <p:cNvPr id="10" name="TextBox 9"/>
          <p:cNvSpPr txBox="1"/>
          <p:nvPr/>
        </p:nvSpPr>
        <p:spPr>
          <a:xfrm>
            <a:off x="6214156" y="1171254"/>
            <a:ext cx="1128653" cy="461665"/>
          </a:xfrm>
          <a:prstGeom prst="rect">
            <a:avLst/>
          </a:prstGeom>
          <a:solidFill>
            <a:srgbClr val="CCFFCC"/>
          </a:solidFill>
          <a:ln>
            <a:solidFill>
              <a:srgbClr val="008000"/>
            </a:solidFill>
          </a:ln>
        </p:spPr>
        <p:txBody>
          <a:bodyPr wrap="square" rtlCol="0">
            <a:spAutoFit/>
          </a:bodyPr>
          <a:lstStyle/>
          <a:p>
            <a:pPr algn="ctr"/>
            <a:r>
              <a:rPr lang="en-US" sz="2400" dirty="0"/>
              <a:t>RCT 17</a:t>
            </a:r>
          </a:p>
        </p:txBody>
      </p:sp>
      <p:sp>
        <p:nvSpPr>
          <p:cNvPr id="11" name="TextBox 10"/>
          <p:cNvSpPr txBox="1"/>
          <p:nvPr/>
        </p:nvSpPr>
        <p:spPr>
          <a:xfrm>
            <a:off x="3805418" y="1171254"/>
            <a:ext cx="997702" cy="461665"/>
          </a:xfrm>
          <a:prstGeom prst="rect">
            <a:avLst/>
          </a:prstGeom>
          <a:solidFill>
            <a:srgbClr val="CCFFCC"/>
          </a:solidFill>
          <a:ln>
            <a:solidFill>
              <a:srgbClr val="008000"/>
            </a:solidFill>
          </a:ln>
        </p:spPr>
        <p:txBody>
          <a:bodyPr wrap="square" rtlCol="0">
            <a:spAutoFit/>
          </a:bodyPr>
          <a:lstStyle/>
          <a:p>
            <a:pPr algn="ctr"/>
            <a:r>
              <a:rPr lang="en-US" sz="2400" dirty="0"/>
              <a:t>…</a:t>
            </a:r>
          </a:p>
        </p:txBody>
      </p:sp>
      <p:sp>
        <p:nvSpPr>
          <p:cNvPr id="12" name="TextBox 11"/>
          <p:cNvSpPr txBox="1"/>
          <p:nvPr/>
        </p:nvSpPr>
        <p:spPr>
          <a:xfrm>
            <a:off x="309237" y="1982040"/>
            <a:ext cx="997702" cy="400110"/>
          </a:xfrm>
          <a:prstGeom prst="rect">
            <a:avLst/>
          </a:prstGeom>
          <a:solidFill>
            <a:srgbClr val="FFFDD3"/>
          </a:solidFill>
          <a:ln>
            <a:solidFill>
              <a:srgbClr val="0000FF"/>
            </a:solidFill>
          </a:ln>
        </p:spPr>
        <p:txBody>
          <a:bodyPr wrap="square" rtlCol="0">
            <a:spAutoFit/>
          </a:bodyPr>
          <a:lstStyle/>
          <a:p>
            <a:pPr algn="ctr"/>
            <a:r>
              <a:rPr lang="en-US" sz="2000" dirty="0" err="1"/>
              <a:t>oRSC</a:t>
            </a:r>
            <a:r>
              <a:rPr lang="en-US" sz="2000" dirty="0"/>
              <a:t> 0</a:t>
            </a:r>
          </a:p>
        </p:txBody>
      </p:sp>
      <p:sp>
        <p:nvSpPr>
          <p:cNvPr id="13" name="TextBox 12"/>
          <p:cNvSpPr txBox="1"/>
          <p:nvPr/>
        </p:nvSpPr>
        <p:spPr>
          <a:xfrm>
            <a:off x="1459342" y="1982040"/>
            <a:ext cx="997702" cy="400110"/>
          </a:xfrm>
          <a:prstGeom prst="rect">
            <a:avLst/>
          </a:prstGeom>
          <a:solidFill>
            <a:srgbClr val="FFFDD3"/>
          </a:solidFill>
          <a:ln>
            <a:solidFill>
              <a:srgbClr val="0000FF"/>
            </a:solidFill>
          </a:ln>
        </p:spPr>
        <p:txBody>
          <a:bodyPr wrap="square" rtlCol="0">
            <a:spAutoFit/>
          </a:bodyPr>
          <a:lstStyle/>
          <a:p>
            <a:pPr algn="ctr"/>
            <a:r>
              <a:rPr lang="en-US" sz="2000" dirty="0" err="1"/>
              <a:t>oRSC</a:t>
            </a:r>
            <a:r>
              <a:rPr lang="en-US" sz="2000" dirty="0"/>
              <a:t> 1</a:t>
            </a:r>
          </a:p>
        </p:txBody>
      </p:sp>
      <p:sp>
        <p:nvSpPr>
          <p:cNvPr id="14" name="TextBox 13"/>
          <p:cNvSpPr txBox="1"/>
          <p:nvPr/>
        </p:nvSpPr>
        <p:spPr>
          <a:xfrm>
            <a:off x="2610444" y="1982040"/>
            <a:ext cx="997702" cy="400110"/>
          </a:xfrm>
          <a:prstGeom prst="rect">
            <a:avLst/>
          </a:prstGeom>
          <a:solidFill>
            <a:srgbClr val="FFFDD3"/>
          </a:solidFill>
          <a:ln>
            <a:solidFill>
              <a:srgbClr val="0000FF"/>
            </a:solidFill>
          </a:ln>
        </p:spPr>
        <p:txBody>
          <a:bodyPr wrap="square" rtlCol="0">
            <a:spAutoFit/>
          </a:bodyPr>
          <a:lstStyle/>
          <a:p>
            <a:pPr algn="ctr"/>
            <a:r>
              <a:rPr lang="en-US" sz="2000" dirty="0" err="1"/>
              <a:t>oRSC</a:t>
            </a:r>
            <a:r>
              <a:rPr lang="en-US" sz="2000" dirty="0"/>
              <a:t> 2</a:t>
            </a:r>
          </a:p>
        </p:txBody>
      </p:sp>
      <p:sp>
        <p:nvSpPr>
          <p:cNvPr id="16" name="TextBox 15"/>
          <p:cNvSpPr txBox="1"/>
          <p:nvPr/>
        </p:nvSpPr>
        <p:spPr>
          <a:xfrm>
            <a:off x="3805418" y="1982040"/>
            <a:ext cx="997702" cy="400110"/>
          </a:xfrm>
          <a:prstGeom prst="rect">
            <a:avLst/>
          </a:prstGeom>
          <a:solidFill>
            <a:srgbClr val="FFFDD3"/>
          </a:solidFill>
          <a:ln>
            <a:solidFill>
              <a:srgbClr val="0000FF"/>
            </a:solidFill>
          </a:ln>
        </p:spPr>
        <p:txBody>
          <a:bodyPr wrap="square" rtlCol="0">
            <a:spAutoFit/>
          </a:bodyPr>
          <a:lstStyle/>
          <a:p>
            <a:pPr algn="ctr"/>
            <a:r>
              <a:rPr lang="en-US" sz="2000" dirty="0"/>
              <a:t>…</a:t>
            </a:r>
          </a:p>
        </p:txBody>
      </p:sp>
      <p:sp>
        <p:nvSpPr>
          <p:cNvPr id="17" name="TextBox 16"/>
          <p:cNvSpPr txBox="1"/>
          <p:nvPr/>
        </p:nvSpPr>
        <p:spPr>
          <a:xfrm>
            <a:off x="6214155" y="1982040"/>
            <a:ext cx="1128653" cy="400110"/>
          </a:xfrm>
          <a:prstGeom prst="rect">
            <a:avLst/>
          </a:prstGeom>
          <a:solidFill>
            <a:srgbClr val="FFFDD3"/>
          </a:solidFill>
          <a:ln>
            <a:solidFill>
              <a:srgbClr val="0000FF"/>
            </a:solidFill>
          </a:ln>
        </p:spPr>
        <p:txBody>
          <a:bodyPr wrap="square" rtlCol="0">
            <a:spAutoFit/>
          </a:bodyPr>
          <a:lstStyle/>
          <a:p>
            <a:pPr algn="ctr"/>
            <a:r>
              <a:rPr lang="en-US" sz="2000" dirty="0" err="1"/>
              <a:t>oRSC</a:t>
            </a:r>
            <a:r>
              <a:rPr lang="en-US" sz="2000" dirty="0"/>
              <a:t> 17</a:t>
            </a:r>
          </a:p>
        </p:txBody>
      </p:sp>
      <p:cxnSp>
        <p:nvCxnSpPr>
          <p:cNvPr id="19" name="Straight Arrow Connector 18"/>
          <p:cNvCxnSpPr/>
          <p:nvPr/>
        </p:nvCxnSpPr>
        <p:spPr>
          <a:xfrm flipH="1">
            <a:off x="808088" y="1632919"/>
            <a:ext cx="3" cy="34912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1959192" y="1632919"/>
            <a:ext cx="3" cy="34912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3110296" y="1632919"/>
            <a:ext cx="3" cy="34912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4261400" y="1632919"/>
            <a:ext cx="3" cy="34912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18088" y="1632919"/>
            <a:ext cx="3" cy="34912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7569218" y="1103728"/>
            <a:ext cx="1320484" cy="646331"/>
          </a:xfrm>
          <a:prstGeom prst="rect">
            <a:avLst/>
          </a:prstGeom>
          <a:noFill/>
        </p:spPr>
        <p:txBody>
          <a:bodyPr wrap="square" rtlCol="0">
            <a:spAutoFit/>
          </a:bodyPr>
          <a:lstStyle/>
          <a:p>
            <a:pPr algn="ctr"/>
            <a:r>
              <a:rPr lang="en-US" dirty="0"/>
              <a:t>Existing RCT</a:t>
            </a:r>
          </a:p>
          <a:p>
            <a:pPr algn="ctr"/>
            <a:r>
              <a:rPr lang="en-US" dirty="0"/>
              <a:t>18 crates</a:t>
            </a:r>
          </a:p>
        </p:txBody>
      </p:sp>
      <p:sp>
        <p:nvSpPr>
          <p:cNvPr id="26" name="TextBox 25"/>
          <p:cNvSpPr txBox="1"/>
          <p:nvPr/>
        </p:nvSpPr>
        <p:spPr>
          <a:xfrm>
            <a:off x="912393" y="3996117"/>
            <a:ext cx="3304353" cy="1323439"/>
          </a:xfrm>
          <a:prstGeom prst="rect">
            <a:avLst/>
          </a:prstGeom>
          <a:solidFill>
            <a:schemeClr val="accent6">
              <a:lumMod val="20000"/>
              <a:lumOff val="80000"/>
            </a:schemeClr>
          </a:solidFill>
          <a:ln>
            <a:solidFill>
              <a:schemeClr val="accent6">
                <a:lumMod val="50000"/>
              </a:schemeClr>
            </a:solidFill>
          </a:ln>
        </p:spPr>
        <p:txBody>
          <a:bodyPr wrap="square" rtlCol="0">
            <a:spAutoFit/>
          </a:bodyPr>
          <a:lstStyle/>
          <a:p>
            <a:pPr algn="ctr"/>
            <a:r>
              <a:rPr lang="en-US" sz="2000" dirty="0"/>
              <a:t>MP7 (new)</a:t>
            </a:r>
          </a:p>
          <a:p>
            <a:pPr algn="ctr"/>
            <a:r>
              <a:rPr lang="en-US" sz="2000" dirty="0"/>
              <a:t>Algorithm Card(s) (1-3)</a:t>
            </a:r>
          </a:p>
          <a:p>
            <a:pPr algn="ctr"/>
            <a:r>
              <a:rPr lang="en-US" sz="2000" dirty="0"/>
              <a:t>Imperial HW + Core FW/SW</a:t>
            </a:r>
          </a:p>
          <a:p>
            <a:pPr algn="ctr"/>
            <a:r>
              <a:rPr lang="en-US" sz="2000" dirty="0"/>
              <a:t>USCMS Algorithm FW/SW</a:t>
            </a:r>
          </a:p>
        </p:txBody>
      </p:sp>
      <p:sp>
        <p:nvSpPr>
          <p:cNvPr id="27" name="TextBox 26"/>
          <p:cNvSpPr txBox="1"/>
          <p:nvPr/>
        </p:nvSpPr>
        <p:spPr>
          <a:xfrm>
            <a:off x="4803120" y="3996117"/>
            <a:ext cx="3304353" cy="1323439"/>
          </a:xfrm>
          <a:prstGeom prst="rect">
            <a:avLst/>
          </a:prstGeom>
          <a:solidFill>
            <a:schemeClr val="accent6">
              <a:lumMod val="20000"/>
              <a:lumOff val="80000"/>
            </a:schemeClr>
          </a:solidFill>
          <a:ln>
            <a:solidFill>
              <a:schemeClr val="accent6">
                <a:lumMod val="50000"/>
              </a:schemeClr>
            </a:solidFill>
          </a:ln>
        </p:spPr>
        <p:txBody>
          <a:bodyPr wrap="square" rtlCol="0">
            <a:spAutoFit/>
          </a:bodyPr>
          <a:lstStyle/>
          <a:p>
            <a:pPr algn="ctr"/>
            <a:r>
              <a:rPr lang="en-US" sz="2000" dirty="0"/>
              <a:t>CTP7</a:t>
            </a:r>
            <a:endParaRPr lang="en-US" sz="2000" dirty="0">
              <a:solidFill>
                <a:srgbClr val="0000FF"/>
              </a:solidFill>
            </a:endParaRPr>
          </a:p>
          <a:p>
            <a:pPr algn="ctr"/>
            <a:r>
              <a:rPr lang="en-US" sz="2000" dirty="0"/>
              <a:t>Single Readout Card</a:t>
            </a:r>
          </a:p>
          <a:p>
            <a:pPr algn="ctr"/>
            <a:r>
              <a:rPr lang="en-US" sz="2000" dirty="0"/>
              <a:t>In Situ RCT Test / Monitor </a:t>
            </a:r>
          </a:p>
          <a:p>
            <a:pPr algn="ctr"/>
            <a:r>
              <a:rPr lang="en-US" sz="2000" dirty="0"/>
              <a:t>USCMS HW/FW/SW</a:t>
            </a:r>
          </a:p>
        </p:txBody>
      </p:sp>
      <p:cxnSp>
        <p:nvCxnSpPr>
          <p:cNvPr id="30" name="Straight Arrow Connector 29"/>
          <p:cNvCxnSpPr>
            <a:endCxn id="26" idx="0"/>
          </p:cNvCxnSpPr>
          <p:nvPr/>
        </p:nvCxnSpPr>
        <p:spPr>
          <a:xfrm>
            <a:off x="565932" y="2389440"/>
            <a:ext cx="1998638" cy="1606677"/>
          </a:xfrm>
          <a:prstGeom prst="straightConnector1">
            <a:avLst/>
          </a:prstGeom>
          <a:ln>
            <a:solidFill>
              <a:srgbClr val="FE000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endCxn id="26" idx="0"/>
          </p:cNvCxnSpPr>
          <p:nvPr/>
        </p:nvCxnSpPr>
        <p:spPr>
          <a:xfrm>
            <a:off x="1717036" y="2389440"/>
            <a:ext cx="847534" cy="1606677"/>
          </a:xfrm>
          <a:prstGeom prst="straightConnector1">
            <a:avLst/>
          </a:prstGeom>
          <a:ln>
            <a:solidFill>
              <a:srgbClr val="FE000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endCxn id="26" idx="0"/>
          </p:cNvCxnSpPr>
          <p:nvPr/>
        </p:nvCxnSpPr>
        <p:spPr>
          <a:xfrm flipH="1">
            <a:off x="2564570" y="2389440"/>
            <a:ext cx="303570" cy="1606677"/>
          </a:xfrm>
          <a:prstGeom prst="straightConnector1">
            <a:avLst/>
          </a:prstGeom>
          <a:ln>
            <a:solidFill>
              <a:srgbClr val="FE000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endCxn id="26" idx="0"/>
          </p:cNvCxnSpPr>
          <p:nvPr/>
        </p:nvCxnSpPr>
        <p:spPr>
          <a:xfrm flipH="1">
            <a:off x="2564570" y="2389440"/>
            <a:ext cx="1454674" cy="1606677"/>
          </a:xfrm>
          <a:prstGeom prst="straightConnector1">
            <a:avLst/>
          </a:prstGeom>
          <a:ln>
            <a:solidFill>
              <a:srgbClr val="FE000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endCxn id="26" idx="0"/>
          </p:cNvCxnSpPr>
          <p:nvPr/>
        </p:nvCxnSpPr>
        <p:spPr>
          <a:xfrm flipH="1">
            <a:off x="2564570" y="2389440"/>
            <a:ext cx="4011362" cy="1606677"/>
          </a:xfrm>
          <a:prstGeom prst="straightConnector1">
            <a:avLst/>
          </a:prstGeom>
          <a:ln>
            <a:solidFill>
              <a:srgbClr val="FE0001"/>
            </a:solidFill>
            <a:tailEnd type="arrow"/>
          </a:ln>
          <a:effectLst/>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912393" y="5675197"/>
            <a:ext cx="3304353" cy="707886"/>
          </a:xfrm>
          <a:prstGeom prst="rect">
            <a:avLst/>
          </a:prstGeom>
          <a:solidFill>
            <a:srgbClr val="BCFBFF"/>
          </a:solidFill>
          <a:ln>
            <a:solidFill>
              <a:srgbClr val="0000FF"/>
            </a:solidFill>
          </a:ln>
        </p:spPr>
        <p:txBody>
          <a:bodyPr wrap="square" rtlCol="0">
            <a:spAutoFit/>
          </a:bodyPr>
          <a:lstStyle/>
          <a:p>
            <a:pPr algn="ctr"/>
            <a:r>
              <a:rPr lang="en-US" sz="2000" dirty="0"/>
              <a:t>Global Trigger (existing)</a:t>
            </a:r>
          </a:p>
          <a:p>
            <a:pPr algn="ctr"/>
            <a:r>
              <a:rPr lang="en-US" sz="2000" dirty="0"/>
              <a:t>GT Inputs remain unchanged</a:t>
            </a:r>
          </a:p>
        </p:txBody>
      </p:sp>
      <p:sp>
        <p:nvSpPr>
          <p:cNvPr id="55" name="TextBox 54"/>
          <p:cNvSpPr txBox="1"/>
          <p:nvPr/>
        </p:nvSpPr>
        <p:spPr>
          <a:xfrm>
            <a:off x="4803120" y="5773829"/>
            <a:ext cx="3304353" cy="400110"/>
          </a:xfrm>
          <a:prstGeom prst="rect">
            <a:avLst/>
          </a:prstGeom>
          <a:solidFill>
            <a:srgbClr val="BCFBFF"/>
          </a:solidFill>
          <a:ln>
            <a:solidFill>
              <a:srgbClr val="0000FF"/>
            </a:solidFill>
          </a:ln>
        </p:spPr>
        <p:txBody>
          <a:bodyPr wrap="square" rtlCol="0">
            <a:spAutoFit/>
          </a:bodyPr>
          <a:lstStyle/>
          <a:p>
            <a:pPr algn="ctr"/>
            <a:r>
              <a:rPr lang="en-US" sz="2000" dirty="0"/>
              <a:t>DAQ – AMC 13 (new)</a:t>
            </a:r>
          </a:p>
        </p:txBody>
      </p:sp>
      <p:cxnSp>
        <p:nvCxnSpPr>
          <p:cNvPr id="56" name="Straight Arrow Connector 55"/>
          <p:cNvCxnSpPr/>
          <p:nvPr/>
        </p:nvCxnSpPr>
        <p:spPr>
          <a:xfrm>
            <a:off x="6455297" y="5319556"/>
            <a:ext cx="0" cy="454273"/>
          </a:xfrm>
          <a:prstGeom prst="straightConnector1">
            <a:avLst/>
          </a:prstGeom>
          <a:ln>
            <a:solidFill>
              <a:srgbClr val="FE0001"/>
            </a:solidFill>
            <a:tailEnd type="arrow"/>
          </a:ln>
          <a:effectLst/>
        </p:spPr>
        <p:style>
          <a:lnRef idx="2">
            <a:schemeClr val="accent1"/>
          </a:lnRef>
          <a:fillRef idx="0">
            <a:schemeClr val="accent1"/>
          </a:fillRef>
          <a:effectRef idx="1">
            <a:schemeClr val="accent1"/>
          </a:effectRef>
          <a:fontRef idx="minor">
            <a:schemeClr val="tx1"/>
          </a:fontRef>
        </p:style>
      </p:cxnSp>
      <p:sp>
        <p:nvSpPr>
          <p:cNvPr id="57" name="TextBox 62"/>
          <p:cNvSpPr txBox="1">
            <a:spLocks noChangeArrowheads="1"/>
          </p:cNvSpPr>
          <p:nvPr/>
        </p:nvSpPr>
        <p:spPr bwMode="auto">
          <a:xfrm>
            <a:off x="7599056" y="1899944"/>
            <a:ext cx="119135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600" dirty="0">
                <a:solidFill>
                  <a:srgbClr val="800000"/>
                </a:solidFill>
                <a:latin typeface="Arial"/>
                <a:ea typeface="Arial"/>
                <a:cs typeface="Arial"/>
              </a:rPr>
              <a:t>18 </a:t>
            </a:r>
            <a:r>
              <a:rPr lang="en-US" sz="1600" dirty="0" err="1">
                <a:solidFill>
                  <a:srgbClr val="800000"/>
                </a:solidFill>
                <a:latin typeface="Arial"/>
                <a:ea typeface="Arial"/>
                <a:cs typeface="Arial"/>
              </a:rPr>
              <a:t>oRSCs</a:t>
            </a:r>
            <a:r>
              <a:rPr lang="en-US" sz="1600" dirty="0">
                <a:solidFill>
                  <a:srgbClr val="800000"/>
                </a:solidFill>
                <a:latin typeface="Arial"/>
                <a:ea typeface="Arial"/>
                <a:cs typeface="Arial"/>
              </a:rPr>
              <a:t> (w/</a:t>
            </a:r>
            <a:r>
              <a:rPr lang="en-US" sz="1600" dirty="0" err="1">
                <a:solidFill>
                  <a:srgbClr val="800000"/>
                </a:solidFill>
                <a:latin typeface="Arial"/>
                <a:ea typeface="Arial"/>
                <a:cs typeface="Arial"/>
              </a:rPr>
              <a:t>Kintex</a:t>
            </a:r>
            <a:r>
              <a:rPr lang="en-US" sz="1600" dirty="0">
                <a:solidFill>
                  <a:srgbClr val="800000"/>
                </a:solidFill>
                <a:latin typeface="Arial"/>
                <a:ea typeface="Arial"/>
                <a:cs typeface="Arial"/>
              </a:rPr>
              <a:t>)</a:t>
            </a:r>
          </a:p>
        </p:txBody>
      </p:sp>
      <p:sp>
        <p:nvSpPr>
          <p:cNvPr id="2" name="TextBox 1"/>
          <p:cNvSpPr txBox="1"/>
          <p:nvPr/>
        </p:nvSpPr>
        <p:spPr>
          <a:xfrm>
            <a:off x="4815774" y="846209"/>
            <a:ext cx="1475356" cy="584776"/>
          </a:xfrm>
          <a:prstGeom prst="rect">
            <a:avLst/>
          </a:prstGeom>
          <a:noFill/>
        </p:spPr>
        <p:txBody>
          <a:bodyPr wrap="square" rtlCol="0">
            <a:spAutoFit/>
          </a:bodyPr>
          <a:lstStyle/>
          <a:p>
            <a:r>
              <a:rPr lang="en-US" sz="3200" dirty="0">
                <a:solidFill>
                  <a:schemeClr val="bg1"/>
                </a:solidFill>
              </a:rPr>
              <a:t>Layer-1</a:t>
            </a:r>
          </a:p>
        </p:txBody>
      </p:sp>
      <p:sp>
        <p:nvSpPr>
          <p:cNvPr id="47" name="TextBox 46"/>
          <p:cNvSpPr txBox="1"/>
          <p:nvPr/>
        </p:nvSpPr>
        <p:spPr>
          <a:xfrm>
            <a:off x="721664" y="3427216"/>
            <a:ext cx="1475356" cy="584776"/>
          </a:xfrm>
          <a:prstGeom prst="rect">
            <a:avLst/>
          </a:prstGeom>
          <a:noFill/>
        </p:spPr>
        <p:txBody>
          <a:bodyPr wrap="square" rtlCol="0">
            <a:spAutoFit/>
          </a:bodyPr>
          <a:lstStyle/>
          <a:p>
            <a:r>
              <a:rPr lang="en-US" sz="3200" dirty="0">
                <a:solidFill>
                  <a:schemeClr val="bg1"/>
                </a:solidFill>
              </a:rPr>
              <a:t>Layer-2</a:t>
            </a:r>
          </a:p>
        </p:txBody>
      </p:sp>
      <p:sp>
        <p:nvSpPr>
          <p:cNvPr id="48" name="Rectangle 47"/>
          <p:cNvSpPr/>
          <p:nvPr/>
        </p:nvSpPr>
        <p:spPr>
          <a:xfrm>
            <a:off x="5116184" y="2259857"/>
            <a:ext cx="865328" cy="369332"/>
          </a:xfrm>
          <a:prstGeom prst="rect">
            <a:avLst/>
          </a:prstGeom>
        </p:spPr>
        <p:txBody>
          <a:bodyPr wrap="none">
            <a:spAutoFit/>
          </a:bodyPr>
          <a:lstStyle/>
          <a:p>
            <a:pPr algn="ctr"/>
            <a:r>
              <a:rPr lang="en-US" dirty="0"/>
              <a:t>USCMS</a:t>
            </a:r>
          </a:p>
        </p:txBody>
      </p:sp>
    </p:spTree>
    <p:extLst>
      <p:ext uri="{BB962C8B-B14F-4D97-AF65-F5344CB8AC3E}">
        <p14:creationId xmlns:p14="http://schemas.microsoft.com/office/powerpoint/2010/main" val="3994327006"/>
      </p:ext>
    </p:extLst>
  </p:cSld>
  <p:clrMapOvr>
    <a:masterClrMapping/>
  </p:clrMapOvr>
  <p:transition spd="slow" advClick="0" advTm="1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135623" y="961661"/>
            <a:ext cx="8860417" cy="17449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Rounded Rectangle 45"/>
          <p:cNvSpPr/>
          <p:nvPr/>
        </p:nvSpPr>
        <p:spPr>
          <a:xfrm>
            <a:off x="426322" y="3555496"/>
            <a:ext cx="4269158" cy="189626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2" name="Straight Arrow Connector 51"/>
          <p:cNvCxnSpPr/>
          <p:nvPr/>
        </p:nvCxnSpPr>
        <p:spPr>
          <a:xfrm>
            <a:off x="2564570" y="5220924"/>
            <a:ext cx="0" cy="454273"/>
          </a:xfrm>
          <a:prstGeom prst="straightConnector1">
            <a:avLst/>
          </a:prstGeom>
          <a:ln>
            <a:solidFill>
              <a:srgbClr val="FE0001"/>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Date Placeholder 2"/>
          <p:cNvSpPr>
            <a:spLocks noGrp="1"/>
          </p:cNvSpPr>
          <p:nvPr>
            <p:ph type="dt" sz="half" idx="10"/>
          </p:nvPr>
        </p:nvSpPr>
        <p:spPr/>
        <p:txBody>
          <a:bodyPr/>
          <a:lstStyle/>
          <a:p>
            <a:r>
              <a:rPr lang="en-US"/>
              <a:t>27 November 2019</a:t>
            </a:r>
            <a:endParaRPr lang="en-US" dirty="0"/>
          </a:p>
        </p:txBody>
      </p:sp>
      <p:sp>
        <p:nvSpPr>
          <p:cNvPr id="4" name="Footer Placeholder 3"/>
          <p:cNvSpPr>
            <a:spLocks noGrp="1"/>
          </p:cNvSpPr>
          <p:nvPr>
            <p:ph type="ftr" sz="quarter" idx="11"/>
          </p:nvPr>
        </p:nvSpPr>
        <p:spPr/>
        <p:txBody>
          <a:bodyPr/>
          <a:lstStyle/>
          <a:p>
            <a:r>
              <a:rPr lang="en-US"/>
              <a:t>Electronics for Particle Physics Discoveries, Sridhara Dasu, Wisconsin</a:t>
            </a:r>
            <a:endParaRPr lang="en-US" dirty="0"/>
          </a:p>
        </p:txBody>
      </p:sp>
      <p:sp>
        <p:nvSpPr>
          <p:cNvPr id="5" name="Slide Number Placeholder 4"/>
          <p:cNvSpPr>
            <a:spLocks noGrp="1"/>
          </p:cNvSpPr>
          <p:nvPr>
            <p:ph type="sldNum" sz="quarter" idx="12"/>
          </p:nvPr>
        </p:nvSpPr>
        <p:spPr/>
        <p:txBody>
          <a:bodyPr/>
          <a:lstStyle/>
          <a:p>
            <a:fld id="{AB3C1F1C-F708-3F4B-8ECB-6D467F0718B5}" type="slidenum">
              <a:rPr lang="en-US" smtClean="0"/>
              <a:pPr/>
              <a:t>38</a:t>
            </a:fld>
            <a:endParaRPr lang="en-US" dirty="0"/>
          </a:p>
        </p:txBody>
      </p:sp>
      <p:sp>
        <p:nvSpPr>
          <p:cNvPr id="6" name="Title 5"/>
          <p:cNvSpPr>
            <a:spLocks noGrp="1"/>
          </p:cNvSpPr>
          <p:nvPr>
            <p:ph type="title"/>
          </p:nvPr>
        </p:nvSpPr>
        <p:spPr/>
        <p:txBody>
          <a:bodyPr>
            <a:normAutofit/>
          </a:bodyPr>
          <a:lstStyle/>
          <a:p>
            <a:r>
              <a:rPr lang="en-US" sz="2800" dirty="0">
                <a:ea typeface="Arial"/>
              </a:rPr>
              <a:t>Phase-1 Cal Trigger Stage-2 Upgrade in 2016</a:t>
            </a:r>
            <a:endParaRPr lang="en-US" sz="2800" dirty="0"/>
          </a:p>
        </p:txBody>
      </p:sp>
      <p:sp>
        <p:nvSpPr>
          <p:cNvPr id="26" name="TextBox 25"/>
          <p:cNvSpPr txBox="1"/>
          <p:nvPr/>
        </p:nvSpPr>
        <p:spPr>
          <a:xfrm>
            <a:off x="912393" y="4101863"/>
            <a:ext cx="3304353" cy="923330"/>
          </a:xfrm>
          <a:prstGeom prst="rect">
            <a:avLst/>
          </a:prstGeom>
          <a:solidFill>
            <a:schemeClr val="accent6">
              <a:lumMod val="20000"/>
              <a:lumOff val="80000"/>
            </a:schemeClr>
          </a:solidFill>
          <a:ln>
            <a:solidFill>
              <a:schemeClr val="accent6">
                <a:lumMod val="50000"/>
              </a:schemeClr>
            </a:solidFill>
          </a:ln>
        </p:spPr>
        <p:txBody>
          <a:bodyPr wrap="square" rtlCol="0">
            <a:spAutoFit/>
          </a:bodyPr>
          <a:lstStyle/>
          <a:p>
            <a:pPr algn="ctr"/>
            <a:r>
              <a:rPr lang="en-US" dirty="0"/>
              <a:t>MP7 Algorithm Cards (9+1)</a:t>
            </a:r>
          </a:p>
          <a:p>
            <a:pPr algn="ctr"/>
            <a:r>
              <a:rPr lang="en-US" dirty="0"/>
              <a:t>Imperial HW + FW/SW</a:t>
            </a:r>
          </a:p>
          <a:p>
            <a:pPr algn="ctr"/>
            <a:r>
              <a:rPr lang="en-US" dirty="0"/>
              <a:t>USCMS Algorithm FW/SW</a:t>
            </a:r>
          </a:p>
        </p:txBody>
      </p:sp>
      <p:cxnSp>
        <p:nvCxnSpPr>
          <p:cNvPr id="30" name="Straight Arrow Connector 29"/>
          <p:cNvCxnSpPr>
            <a:stCxn id="48" idx="2"/>
            <a:endCxn id="26" idx="0"/>
          </p:cNvCxnSpPr>
          <p:nvPr/>
        </p:nvCxnSpPr>
        <p:spPr>
          <a:xfrm>
            <a:off x="820941" y="1961353"/>
            <a:ext cx="1743629" cy="2140510"/>
          </a:xfrm>
          <a:prstGeom prst="straightConnector1">
            <a:avLst/>
          </a:prstGeom>
          <a:ln>
            <a:solidFill>
              <a:srgbClr val="FE000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49" idx="2"/>
            <a:endCxn id="26" idx="0"/>
          </p:cNvCxnSpPr>
          <p:nvPr/>
        </p:nvCxnSpPr>
        <p:spPr>
          <a:xfrm>
            <a:off x="1971043" y="1965805"/>
            <a:ext cx="593527" cy="2136058"/>
          </a:xfrm>
          <a:prstGeom prst="straightConnector1">
            <a:avLst/>
          </a:prstGeom>
          <a:ln>
            <a:solidFill>
              <a:srgbClr val="FE000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50" idx="2"/>
            <a:endCxn id="26" idx="0"/>
          </p:cNvCxnSpPr>
          <p:nvPr/>
        </p:nvCxnSpPr>
        <p:spPr>
          <a:xfrm flipH="1">
            <a:off x="2564570" y="1965805"/>
            <a:ext cx="557575" cy="2136058"/>
          </a:xfrm>
          <a:prstGeom prst="straightConnector1">
            <a:avLst/>
          </a:prstGeom>
          <a:ln>
            <a:solidFill>
              <a:srgbClr val="FE000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54" idx="2"/>
            <a:endCxn id="26" idx="0"/>
          </p:cNvCxnSpPr>
          <p:nvPr/>
        </p:nvCxnSpPr>
        <p:spPr>
          <a:xfrm flipH="1">
            <a:off x="2564570" y="2022908"/>
            <a:ext cx="1752549" cy="2078955"/>
          </a:xfrm>
          <a:prstGeom prst="straightConnector1">
            <a:avLst/>
          </a:prstGeom>
          <a:ln>
            <a:solidFill>
              <a:srgbClr val="FE000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53" idx="2"/>
            <a:endCxn id="26" idx="0"/>
          </p:cNvCxnSpPr>
          <p:nvPr/>
        </p:nvCxnSpPr>
        <p:spPr>
          <a:xfrm flipH="1">
            <a:off x="2564570" y="1961353"/>
            <a:ext cx="4226763" cy="2140510"/>
          </a:xfrm>
          <a:prstGeom prst="straightConnector1">
            <a:avLst/>
          </a:prstGeom>
          <a:ln>
            <a:solidFill>
              <a:srgbClr val="FE0001"/>
            </a:solidFill>
            <a:tailEnd type="arrow"/>
          </a:ln>
          <a:effectLst/>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912393" y="5675197"/>
            <a:ext cx="3304353" cy="707886"/>
          </a:xfrm>
          <a:prstGeom prst="rect">
            <a:avLst/>
          </a:prstGeom>
          <a:solidFill>
            <a:srgbClr val="BCFBFF"/>
          </a:solidFill>
          <a:ln>
            <a:solidFill>
              <a:srgbClr val="0000FF"/>
            </a:solidFill>
          </a:ln>
        </p:spPr>
        <p:txBody>
          <a:bodyPr wrap="square" rtlCol="0">
            <a:spAutoFit/>
          </a:bodyPr>
          <a:lstStyle/>
          <a:p>
            <a:pPr algn="ctr"/>
            <a:r>
              <a:rPr lang="en-US" sz="2000" dirty="0" err="1">
                <a:latin typeface="Symbol" charset="2"/>
                <a:cs typeface="Symbol" charset="2"/>
              </a:rPr>
              <a:t>m</a:t>
            </a:r>
            <a:r>
              <a:rPr lang="en-US" sz="2000" dirty="0" err="1"/>
              <a:t>TCA</a:t>
            </a:r>
            <a:r>
              <a:rPr lang="en-US" sz="2000" dirty="0"/>
              <a:t> Global Trigger</a:t>
            </a:r>
          </a:p>
          <a:p>
            <a:pPr algn="ctr"/>
            <a:r>
              <a:rPr lang="en-US" sz="2000" dirty="0"/>
              <a:t>DAQ – AMC13</a:t>
            </a:r>
          </a:p>
        </p:txBody>
      </p:sp>
      <p:sp>
        <p:nvSpPr>
          <p:cNvPr id="55" name="TextBox 54"/>
          <p:cNvSpPr txBox="1"/>
          <p:nvPr/>
        </p:nvSpPr>
        <p:spPr>
          <a:xfrm>
            <a:off x="4977435" y="3081334"/>
            <a:ext cx="3304353" cy="400110"/>
          </a:xfrm>
          <a:prstGeom prst="rect">
            <a:avLst/>
          </a:prstGeom>
          <a:solidFill>
            <a:srgbClr val="BCFBFF"/>
          </a:solidFill>
          <a:ln>
            <a:solidFill>
              <a:srgbClr val="0000FF"/>
            </a:solidFill>
          </a:ln>
        </p:spPr>
        <p:txBody>
          <a:bodyPr wrap="square" rtlCol="0">
            <a:spAutoFit/>
          </a:bodyPr>
          <a:lstStyle/>
          <a:p>
            <a:pPr algn="ctr"/>
            <a:r>
              <a:rPr lang="en-US" sz="2000" dirty="0"/>
              <a:t>DAQ – AMC 13</a:t>
            </a:r>
          </a:p>
        </p:txBody>
      </p:sp>
      <p:cxnSp>
        <p:nvCxnSpPr>
          <p:cNvPr id="56" name="Straight Arrow Connector 55"/>
          <p:cNvCxnSpPr/>
          <p:nvPr/>
        </p:nvCxnSpPr>
        <p:spPr>
          <a:xfrm>
            <a:off x="6720442" y="2678727"/>
            <a:ext cx="0" cy="454273"/>
          </a:xfrm>
          <a:prstGeom prst="straightConnector1">
            <a:avLst/>
          </a:prstGeom>
          <a:ln>
            <a:solidFill>
              <a:srgbClr val="FE0001"/>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4815774" y="846209"/>
            <a:ext cx="2075680" cy="584776"/>
          </a:xfrm>
          <a:prstGeom prst="rect">
            <a:avLst/>
          </a:prstGeom>
          <a:noFill/>
        </p:spPr>
        <p:txBody>
          <a:bodyPr wrap="square" rtlCol="0">
            <a:spAutoFit/>
          </a:bodyPr>
          <a:lstStyle/>
          <a:p>
            <a:r>
              <a:rPr lang="en-US" sz="3200" dirty="0">
                <a:solidFill>
                  <a:schemeClr val="bg1"/>
                </a:solidFill>
              </a:rPr>
              <a:t>Layer-1</a:t>
            </a:r>
          </a:p>
        </p:txBody>
      </p:sp>
      <p:sp>
        <p:nvSpPr>
          <p:cNvPr id="47" name="TextBox 46"/>
          <p:cNvSpPr txBox="1"/>
          <p:nvPr/>
        </p:nvSpPr>
        <p:spPr>
          <a:xfrm>
            <a:off x="721664" y="3549877"/>
            <a:ext cx="1475356" cy="523220"/>
          </a:xfrm>
          <a:prstGeom prst="rect">
            <a:avLst/>
          </a:prstGeom>
          <a:noFill/>
        </p:spPr>
        <p:txBody>
          <a:bodyPr wrap="square" rtlCol="0">
            <a:spAutoFit/>
          </a:bodyPr>
          <a:lstStyle/>
          <a:p>
            <a:r>
              <a:rPr lang="en-US" sz="2800" dirty="0">
                <a:solidFill>
                  <a:schemeClr val="bg1"/>
                </a:solidFill>
              </a:rPr>
              <a:t>Layer-2</a:t>
            </a:r>
          </a:p>
        </p:txBody>
      </p:sp>
      <p:sp>
        <p:nvSpPr>
          <p:cNvPr id="48" name="TextBox 47"/>
          <p:cNvSpPr txBox="1"/>
          <p:nvPr/>
        </p:nvSpPr>
        <p:spPr>
          <a:xfrm>
            <a:off x="322090" y="1561243"/>
            <a:ext cx="997702" cy="400110"/>
          </a:xfrm>
          <a:prstGeom prst="rect">
            <a:avLst/>
          </a:prstGeom>
          <a:solidFill>
            <a:srgbClr val="CCFFCC"/>
          </a:solidFill>
          <a:ln>
            <a:solidFill>
              <a:srgbClr val="008000"/>
            </a:solidFill>
          </a:ln>
        </p:spPr>
        <p:txBody>
          <a:bodyPr wrap="square" rtlCol="0">
            <a:spAutoFit/>
          </a:bodyPr>
          <a:lstStyle/>
          <a:p>
            <a:pPr algn="ctr"/>
            <a:r>
              <a:rPr lang="en-US" sz="2000" dirty="0"/>
              <a:t>CTP–0</a:t>
            </a:r>
          </a:p>
        </p:txBody>
      </p:sp>
      <p:sp>
        <p:nvSpPr>
          <p:cNvPr id="49" name="TextBox 48"/>
          <p:cNvSpPr txBox="1"/>
          <p:nvPr/>
        </p:nvSpPr>
        <p:spPr>
          <a:xfrm>
            <a:off x="1472192" y="1565695"/>
            <a:ext cx="997702" cy="400110"/>
          </a:xfrm>
          <a:prstGeom prst="rect">
            <a:avLst/>
          </a:prstGeom>
          <a:solidFill>
            <a:srgbClr val="CCFFCC"/>
          </a:solidFill>
          <a:ln>
            <a:solidFill>
              <a:srgbClr val="008000"/>
            </a:solidFill>
          </a:ln>
        </p:spPr>
        <p:txBody>
          <a:bodyPr wrap="square" rtlCol="0">
            <a:spAutoFit/>
          </a:bodyPr>
          <a:lstStyle/>
          <a:p>
            <a:pPr algn="ctr"/>
            <a:r>
              <a:rPr lang="en-US" sz="2000" dirty="0"/>
              <a:t>CTP–1</a:t>
            </a:r>
          </a:p>
        </p:txBody>
      </p:sp>
      <p:sp>
        <p:nvSpPr>
          <p:cNvPr id="50" name="TextBox 49"/>
          <p:cNvSpPr txBox="1"/>
          <p:nvPr/>
        </p:nvSpPr>
        <p:spPr>
          <a:xfrm>
            <a:off x="2623294" y="1565695"/>
            <a:ext cx="997702" cy="400110"/>
          </a:xfrm>
          <a:prstGeom prst="rect">
            <a:avLst/>
          </a:prstGeom>
          <a:solidFill>
            <a:srgbClr val="CCFFCC"/>
          </a:solidFill>
          <a:ln>
            <a:solidFill>
              <a:srgbClr val="008000"/>
            </a:solidFill>
          </a:ln>
        </p:spPr>
        <p:txBody>
          <a:bodyPr wrap="square" rtlCol="0">
            <a:spAutoFit/>
          </a:bodyPr>
          <a:lstStyle/>
          <a:p>
            <a:pPr algn="ctr"/>
            <a:r>
              <a:rPr lang="en-US" sz="2000" dirty="0"/>
              <a:t>CTP–2</a:t>
            </a:r>
          </a:p>
        </p:txBody>
      </p:sp>
      <p:sp>
        <p:nvSpPr>
          <p:cNvPr id="53" name="TextBox 52"/>
          <p:cNvSpPr txBox="1"/>
          <p:nvPr/>
        </p:nvSpPr>
        <p:spPr>
          <a:xfrm>
            <a:off x="6227006" y="1561243"/>
            <a:ext cx="1128653" cy="400110"/>
          </a:xfrm>
          <a:prstGeom prst="rect">
            <a:avLst/>
          </a:prstGeom>
          <a:solidFill>
            <a:srgbClr val="CCFFCC"/>
          </a:solidFill>
          <a:ln>
            <a:solidFill>
              <a:srgbClr val="008000"/>
            </a:solidFill>
          </a:ln>
        </p:spPr>
        <p:txBody>
          <a:bodyPr wrap="square" rtlCol="0">
            <a:spAutoFit/>
          </a:bodyPr>
          <a:lstStyle/>
          <a:p>
            <a:pPr algn="ctr"/>
            <a:r>
              <a:rPr lang="en-US" sz="2000" dirty="0"/>
              <a:t>CTP–17</a:t>
            </a:r>
          </a:p>
        </p:txBody>
      </p:sp>
      <p:sp>
        <p:nvSpPr>
          <p:cNvPr id="54" name="TextBox 53"/>
          <p:cNvSpPr txBox="1"/>
          <p:nvPr/>
        </p:nvSpPr>
        <p:spPr>
          <a:xfrm>
            <a:off x="3818268" y="1561243"/>
            <a:ext cx="997702" cy="461665"/>
          </a:xfrm>
          <a:prstGeom prst="rect">
            <a:avLst/>
          </a:prstGeom>
          <a:solidFill>
            <a:srgbClr val="CCFFCC"/>
          </a:solidFill>
          <a:ln>
            <a:solidFill>
              <a:srgbClr val="008000"/>
            </a:solidFill>
          </a:ln>
        </p:spPr>
        <p:txBody>
          <a:bodyPr wrap="square" rtlCol="0">
            <a:spAutoFit/>
          </a:bodyPr>
          <a:lstStyle/>
          <a:p>
            <a:pPr algn="ctr"/>
            <a:r>
              <a:rPr lang="en-US" sz="2400" dirty="0"/>
              <a:t>…</a:t>
            </a:r>
          </a:p>
        </p:txBody>
      </p:sp>
      <p:sp>
        <p:nvSpPr>
          <p:cNvPr id="58" name="TextBox 57"/>
          <p:cNvSpPr txBox="1"/>
          <p:nvPr/>
        </p:nvSpPr>
        <p:spPr>
          <a:xfrm>
            <a:off x="7557685" y="1570035"/>
            <a:ext cx="1320484" cy="369332"/>
          </a:xfrm>
          <a:prstGeom prst="rect">
            <a:avLst/>
          </a:prstGeom>
          <a:noFill/>
        </p:spPr>
        <p:txBody>
          <a:bodyPr wrap="square" rtlCol="0">
            <a:spAutoFit/>
          </a:bodyPr>
          <a:lstStyle/>
          <a:p>
            <a:pPr algn="ctr"/>
            <a:r>
              <a:rPr lang="en-US" dirty="0"/>
              <a:t>18 CTP7s</a:t>
            </a:r>
            <a:endParaRPr lang="en-US" dirty="0">
              <a:latin typeface="Symbol" charset="2"/>
              <a:cs typeface="Symbol" charset="2"/>
            </a:endParaRPr>
          </a:p>
        </p:txBody>
      </p:sp>
      <p:sp>
        <p:nvSpPr>
          <p:cNvPr id="15" name="Rectangle 14"/>
          <p:cNvSpPr/>
          <p:nvPr/>
        </p:nvSpPr>
        <p:spPr>
          <a:xfrm>
            <a:off x="5116184" y="2089467"/>
            <a:ext cx="865328" cy="369332"/>
          </a:xfrm>
          <a:prstGeom prst="rect">
            <a:avLst/>
          </a:prstGeom>
        </p:spPr>
        <p:txBody>
          <a:bodyPr wrap="none">
            <a:spAutoFit/>
          </a:bodyPr>
          <a:lstStyle/>
          <a:p>
            <a:pPr algn="ctr"/>
            <a:r>
              <a:rPr lang="en-US" dirty="0"/>
              <a:t>USCMS</a:t>
            </a:r>
          </a:p>
        </p:txBody>
      </p:sp>
      <p:sp>
        <p:nvSpPr>
          <p:cNvPr id="18" name="TextBox 17"/>
          <p:cNvSpPr txBox="1"/>
          <p:nvPr/>
        </p:nvSpPr>
        <p:spPr>
          <a:xfrm>
            <a:off x="5267208" y="4513031"/>
            <a:ext cx="3450470" cy="923330"/>
          </a:xfrm>
          <a:prstGeom prst="rect">
            <a:avLst/>
          </a:prstGeom>
          <a:noFill/>
        </p:spPr>
        <p:txBody>
          <a:bodyPr wrap="square" rtlCol="0">
            <a:spAutoFit/>
          </a:bodyPr>
          <a:lstStyle/>
          <a:p>
            <a:r>
              <a:rPr lang="en-US" dirty="0"/>
              <a:t>Highest precision location of objects with dynamic clustering</a:t>
            </a:r>
          </a:p>
        </p:txBody>
      </p:sp>
    </p:spTree>
    <p:extLst>
      <p:ext uri="{BB962C8B-B14F-4D97-AF65-F5344CB8AC3E}">
        <p14:creationId xmlns:p14="http://schemas.microsoft.com/office/powerpoint/2010/main" val="1106156711"/>
      </p:ext>
    </p:extLst>
  </p:cSld>
  <p:clrMapOvr>
    <a:masterClrMapping/>
  </p:clrMapOvr>
  <p:transition spd="slow" advClick="0" advTm="15000">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t>27 November 2019</a:t>
            </a:r>
            <a:endParaRPr lang="en-US" dirty="0"/>
          </a:p>
        </p:txBody>
      </p:sp>
      <p:sp>
        <p:nvSpPr>
          <p:cNvPr id="6" name="Footer Placeholder 5"/>
          <p:cNvSpPr>
            <a:spLocks noGrp="1"/>
          </p:cNvSpPr>
          <p:nvPr>
            <p:ph type="ftr" sz="quarter" idx="11"/>
          </p:nvPr>
        </p:nvSpPr>
        <p:spPr/>
        <p:txBody>
          <a:bodyPr/>
          <a:lstStyle/>
          <a:p>
            <a:r>
              <a:rPr lang="en-US"/>
              <a:t>Electronics for Particle Physics Discoveries, Sridhara Dasu, Wisconsin</a:t>
            </a:r>
            <a:endParaRPr lang="en-US" dirty="0"/>
          </a:p>
        </p:txBody>
      </p:sp>
      <p:sp>
        <p:nvSpPr>
          <p:cNvPr id="7" name="Slide Number Placeholder 6"/>
          <p:cNvSpPr>
            <a:spLocks noGrp="1"/>
          </p:cNvSpPr>
          <p:nvPr>
            <p:ph type="sldNum" sz="quarter" idx="12"/>
          </p:nvPr>
        </p:nvSpPr>
        <p:spPr/>
        <p:txBody>
          <a:bodyPr/>
          <a:lstStyle/>
          <a:p>
            <a:fld id="{AB3C1F1C-F708-3F4B-8ECB-6D467F0718B5}" type="slidenum">
              <a:rPr lang="en-US" smtClean="0"/>
              <a:pPr/>
              <a:t>39</a:t>
            </a:fld>
            <a:endParaRPr lang="en-US" dirty="0"/>
          </a:p>
        </p:txBody>
      </p:sp>
      <p:sp>
        <p:nvSpPr>
          <p:cNvPr id="2" name="Title 1"/>
          <p:cNvSpPr>
            <a:spLocks noGrp="1"/>
          </p:cNvSpPr>
          <p:nvPr>
            <p:ph type="title"/>
          </p:nvPr>
        </p:nvSpPr>
        <p:spPr>
          <a:xfrm>
            <a:off x="-33453" y="8256"/>
            <a:ext cx="7523922" cy="845736"/>
          </a:xfrm>
        </p:spPr>
        <p:txBody>
          <a:bodyPr>
            <a:normAutofit/>
          </a:bodyPr>
          <a:lstStyle/>
          <a:p>
            <a:r>
              <a:rPr lang="en-US" sz="2800" dirty="0"/>
              <a:t>VME Hardware (2015)  for Calorimeter Trigger</a:t>
            </a:r>
          </a:p>
        </p:txBody>
      </p:sp>
      <p:pic>
        <p:nvPicPr>
          <p:cNvPr id="3" name="Picture 2" descr="ojalvo_Taus_at_CMSv3_Page_16.jpg"/>
          <p:cNvPicPr>
            <a:picLocks noChangeAspect="1"/>
          </p:cNvPicPr>
          <p:nvPr/>
        </p:nvPicPr>
        <p:blipFill rotWithShape="1">
          <a:blip r:embed="rId2">
            <a:extLst>
              <a:ext uri="{28A0092B-C50C-407E-A947-70E740481C1C}">
                <a14:useLocalDpi xmlns:a14="http://schemas.microsoft.com/office/drawing/2010/main" val="0"/>
              </a:ext>
            </a:extLst>
          </a:blip>
          <a:srcRect t="10733" r="5162"/>
          <a:stretch/>
        </p:blipFill>
        <p:spPr>
          <a:xfrm>
            <a:off x="716154" y="843780"/>
            <a:ext cx="7771785" cy="5486400"/>
          </a:xfrm>
          <a:prstGeom prst="rect">
            <a:avLst/>
          </a:prstGeom>
        </p:spPr>
      </p:pic>
    </p:spTree>
    <p:extLst>
      <p:ext uri="{BB962C8B-B14F-4D97-AF65-F5344CB8AC3E}">
        <p14:creationId xmlns:p14="http://schemas.microsoft.com/office/powerpoint/2010/main" val="376891850"/>
      </p:ext>
    </p:extLst>
  </p:cSld>
  <p:clrMapOvr>
    <a:masterClrMapping/>
  </p:clrMapOvr>
  <p:transition spd="slow" advClick="0" advTm="15000">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558"/>
            <a:ext cx="7523922" cy="845736"/>
          </a:xfrm>
        </p:spPr>
        <p:txBody>
          <a:bodyPr>
            <a:normAutofit/>
          </a:bodyPr>
          <a:lstStyle/>
          <a:p>
            <a:r>
              <a:rPr lang="en-US" sz="2800" dirty="0"/>
              <a:t>LHC Physics @ 13 </a:t>
            </a:r>
            <a:r>
              <a:rPr lang="en-US" sz="2800" dirty="0" err="1"/>
              <a:t>TeV</a:t>
            </a:r>
            <a:r>
              <a:rPr lang="en-US" sz="2800" dirty="0"/>
              <a:t> – Trigger Challenge</a:t>
            </a:r>
          </a:p>
        </p:txBody>
      </p:sp>
      <p:sp>
        <p:nvSpPr>
          <p:cNvPr id="4" name="Date Placeholder 3"/>
          <p:cNvSpPr>
            <a:spLocks noGrp="1"/>
          </p:cNvSpPr>
          <p:nvPr>
            <p:ph type="dt" sz="half" idx="10"/>
          </p:nvPr>
        </p:nvSpPr>
        <p:spPr/>
        <p:txBody>
          <a:bodyPr/>
          <a:lstStyle/>
          <a:p>
            <a:r>
              <a:rPr lang="en-US"/>
              <a:t>27 November 2019</a:t>
            </a:r>
            <a:endParaRPr lang="en-US" dirty="0"/>
          </a:p>
        </p:txBody>
      </p:sp>
      <p:sp>
        <p:nvSpPr>
          <p:cNvPr id="6" name="Footer Placeholder 5"/>
          <p:cNvSpPr>
            <a:spLocks noGrp="1"/>
          </p:cNvSpPr>
          <p:nvPr>
            <p:ph type="ftr" sz="quarter" idx="11"/>
          </p:nvPr>
        </p:nvSpPr>
        <p:spPr/>
        <p:txBody>
          <a:bodyPr/>
          <a:lstStyle/>
          <a:p>
            <a:r>
              <a:rPr lang="en-US"/>
              <a:t>Electronics for Particle Physics Discoveries, Sridhara Dasu, Wisconsin</a:t>
            </a:r>
            <a:endParaRPr lang="en-US" dirty="0"/>
          </a:p>
        </p:txBody>
      </p:sp>
      <p:sp>
        <p:nvSpPr>
          <p:cNvPr id="29" name="Slide Number Placeholder 28"/>
          <p:cNvSpPr>
            <a:spLocks noGrp="1"/>
          </p:cNvSpPr>
          <p:nvPr>
            <p:ph type="sldNum" sz="quarter" idx="12"/>
          </p:nvPr>
        </p:nvSpPr>
        <p:spPr/>
        <p:txBody>
          <a:bodyPr/>
          <a:lstStyle/>
          <a:p>
            <a:fld id="{AB3C1F1C-F708-3F4B-8ECB-6D467F0718B5}" type="slidenum">
              <a:rPr lang="en-US" smtClean="0"/>
              <a:pPr/>
              <a:t>4</a:t>
            </a:fld>
            <a:endParaRPr lang="en-US" dirty="0"/>
          </a:p>
        </p:txBody>
      </p:sp>
      <p:sp>
        <p:nvSpPr>
          <p:cNvPr id="5" name="Rectangle 3"/>
          <p:cNvSpPr txBox="1">
            <a:spLocks noChangeArrowheads="1"/>
          </p:cNvSpPr>
          <p:nvPr/>
        </p:nvSpPr>
        <p:spPr>
          <a:xfrm>
            <a:off x="192088" y="978190"/>
            <a:ext cx="8696325" cy="5170487"/>
          </a:xfrm>
          <a:prstGeom prst="rect">
            <a:avLst/>
          </a:prstGeom>
        </p:spPr>
        <p:txBody>
          <a:bodyPr/>
          <a:lstStyle>
            <a:lvl1pPr marL="285750" indent="-285750" algn="l" rtl="0" eaLnBrk="0" fontAlgn="base" hangingPunct="0">
              <a:lnSpc>
                <a:spcPct val="90000"/>
              </a:lnSpc>
              <a:spcBef>
                <a:spcPct val="30000"/>
              </a:spcBef>
              <a:spcAft>
                <a:spcPct val="0"/>
              </a:spcAft>
              <a:defRPr sz="2800" b="1">
                <a:solidFill>
                  <a:srgbClr val="ED181E"/>
                </a:solidFill>
                <a:latin typeface="+mn-lt"/>
                <a:ea typeface="Arial"/>
                <a:cs typeface="Arial"/>
              </a:defRPr>
            </a:lvl1pPr>
            <a:lvl2pPr marL="628650" indent="-228600" algn="l" rtl="0" eaLnBrk="0" fontAlgn="base" hangingPunct="0">
              <a:lnSpc>
                <a:spcPct val="90000"/>
              </a:lnSpc>
              <a:spcBef>
                <a:spcPct val="30000"/>
              </a:spcBef>
              <a:spcAft>
                <a:spcPct val="0"/>
              </a:spcAft>
              <a:buSzPct val="100000"/>
              <a:buChar char="•"/>
              <a:defRPr sz="2400" b="1">
                <a:solidFill>
                  <a:srgbClr val="1822CD"/>
                </a:solidFill>
                <a:latin typeface="+mn-lt"/>
                <a:ea typeface="Arial"/>
                <a:cs typeface="Arial"/>
              </a:defRPr>
            </a:lvl2pPr>
            <a:lvl3pPr marL="971550" indent="-228600" algn="l" rtl="0" eaLnBrk="0" fontAlgn="base" hangingPunct="0">
              <a:lnSpc>
                <a:spcPct val="90000"/>
              </a:lnSpc>
              <a:spcBef>
                <a:spcPct val="30000"/>
              </a:spcBef>
              <a:spcAft>
                <a:spcPct val="0"/>
              </a:spcAft>
              <a:buSzPct val="100000"/>
              <a:buChar char="•"/>
              <a:defRPr sz="2400">
                <a:solidFill>
                  <a:srgbClr val="006600"/>
                </a:solidFill>
                <a:latin typeface="+mn-lt"/>
                <a:ea typeface="Arial"/>
                <a:cs typeface="Arial"/>
              </a:defRPr>
            </a:lvl3pPr>
            <a:lvl4pPr marL="1257300" indent="-171450" algn="l" rtl="0" eaLnBrk="0" fontAlgn="base" hangingPunct="0">
              <a:lnSpc>
                <a:spcPct val="90000"/>
              </a:lnSpc>
              <a:spcBef>
                <a:spcPct val="30000"/>
              </a:spcBef>
              <a:spcAft>
                <a:spcPct val="0"/>
              </a:spcAft>
              <a:buSzPct val="100000"/>
              <a:buChar char="•"/>
              <a:defRPr sz="2000" b="1">
                <a:solidFill>
                  <a:srgbClr val="DC0081"/>
                </a:solidFill>
                <a:latin typeface="+mn-lt"/>
                <a:ea typeface="Arial"/>
                <a:cs typeface="Arial"/>
              </a:defRPr>
            </a:lvl4pPr>
            <a:lvl5pPr marL="1543050" indent="-171450" algn="l" rtl="0" eaLnBrk="0" fontAlgn="base" hangingPunct="0">
              <a:lnSpc>
                <a:spcPct val="90000"/>
              </a:lnSpc>
              <a:spcBef>
                <a:spcPct val="30000"/>
              </a:spcBef>
              <a:spcAft>
                <a:spcPct val="0"/>
              </a:spcAft>
              <a:buSzPct val="100000"/>
              <a:buChar char="•"/>
              <a:defRPr sz="2000">
                <a:solidFill>
                  <a:schemeClr val="tx2"/>
                </a:solidFill>
                <a:latin typeface="+mn-lt"/>
                <a:ea typeface="Arial"/>
                <a:cs typeface="Arial"/>
              </a:defRPr>
            </a:lvl5pPr>
            <a:lvl6pPr marL="2000250" indent="-171450" algn="l" rtl="0" eaLnBrk="1" fontAlgn="base" hangingPunct="1">
              <a:lnSpc>
                <a:spcPct val="90000"/>
              </a:lnSpc>
              <a:spcBef>
                <a:spcPct val="30000"/>
              </a:spcBef>
              <a:spcAft>
                <a:spcPct val="0"/>
              </a:spcAft>
              <a:buSzPct val="100000"/>
              <a:buChar char="•"/>
              <a:defRPr sz="2000">
                <a:solidFill>
                  <a:schemeClr val="tx2"/>
                </a:solidFill>
                <a:latin typeface="+mn-lt"/>
                <a:ea typeface="ＭＳ Ｐゴシック" charset="-128"/>
              </a:defRPr>
            </a:lvl6pPr>
            <a:lvl7pPr marL="2457450" indent="-171450" algn="l" rtl="0" eaLnBrk="1" fontAlgn="base" hangingPunct="1">
              <a:lnSpc>
                <a:spcPct val="90000"/>
              </a:lnSpc>
              <a:spcBef>
                <a:spcPct val="30000"/>
              </a:spcBef>
              <a:spcAft>
                <a:spcPct val="0"/>
              </a:spcAft>
              <a:buSzPct val="100000"/>
              <a:buChar char="•"/>
              <a:defRPr sz="2000">
                <a:solidFill>
                  <a:schemeClr val="tx2"/>
                </a:solidFill>
                <a:latin typeface="+mn-lt"/>
                <a:ea typeface="ＭＳ Ｐゴシック" charset="-128"/>
              </a:defRPr>
            </a:lvl7pPr>
            <a:lvl8pPr marL="2914650" indent="-171450" algn="l" rtl="0" eaLnBrk="1" fontAlgn="base" hangingPunct="1">
              <a:lnSpc>
                <a:spcPct val="90000"/>
              </a:lnSpc>
              <a:spcBef>
                <a:spcPct val="30000"/>
              </a:spcBef>
              <a:spcAft>
                <a:spcPct val="0"/>
              </a:spcAft>
              <a:buSzPct val="100000"/>
              <a:buChar char="•"/>
              <a:defRPr sz="2000">
                <a:solidFill>
                  <a:schemeClr val="tx2"/>
                </a:solidFill>
                <a:latin typeface="+mn-lt"/>
                <a:ea typeface="ＭＳ Ｐゴシック" charset="-128"/>
              </a:defRPr>
            </a:lvl8pPr>
            <a:lvl9pPr marL="3371850" indent="-171450" algn="l" rtl="0" eaLnBrk="1" fontAlgn="base" hangingPunct="1">
              <a:lnSpc>
                <a:spcPct val="90000"/>
              </a:lnSpc>
              <a:spcBef>
                <a:spcPct val="30000"/>
              </a:spcBef>
              <a:spcAft>
                <a:spcPct val="0"/>
              </a:spcAft>
              <a:buSzPct val="100000"/>
              <a:buChar char="•"/>
              <a:defRPr sz="2000">
                <a:solidFill>
                  <a:schemeClr val="tx2"/>
                </a:solidFill>
                <a:latin typeface="+mn-lt"/>
                <a:ea typeface="ＭＳ Ｐゴシック" charset="-128"/>
              </a:defRPr>
            </a:lvl9pPr>
          </a:lstStyle>
          <a:p>
            <a:pPr eaLnBrk="1" hangingPunct="1"/>
            <a:r>
              <a:rPr lang="en-US" sz="2000" dirty="0">
                <a:latin typeface="Helvetica" charset="0"/>
              </a:rPr>
              <a:t>Electroweak Symmetry Breaking Scale</a:t>
            </a:r>
          </a:p>
          <a:p>
            <a:pPr lvl="1" eaLnBrk="1" hangingPunct="1"/>
            <a:r>
              <a:rPr lang="en-US" sz="2000" dirty="0">
                <a:latin typeface="Helvetica" charset="0"/>
                <a:ea typeface="ＭＳ Ｐゴシック" charset="0"/>
              </a:rPr>
              <a:t>Higgs discovery and </a:t>
            </a:r>
            <a:r>
              <a:rPr lang="en-US" sz="2000" dirty="0" err="1">
                <a:latin typeface="Helvetica" charset="0"/>
                <a:ea typeface="ＭＳ Ｐゴシック" charset="0"/>
              </a:rPr>
              <a:t>higgs</a:t>
            </a:r>
            <a:r>
              <a:rPr lang="en-US" sz="2000" dirty="0">
                <a:latin typeface="Helvetica" charset="0"/>
                <a:ea typeface="ＭＳ Ｐゴシック" charset="0"/>
              </a:rPr>
              <a:t> sector characterization</a:t>
            </a:r>
          </a:p>
          <a:p>
            <a:pPr lvl="1" eaLnBrk="1" hangingPunct="1"/>
            <a:r>
              <a:rPr lang="en-US" sz="2000" dirty="0">
                <a:latin typeface="Helvetica" charset="0"/>
                <a:ea typeface="ＭＳ Ｐゴシック" charset="0"/>
              </a:rPr>
              <a:t>Quark, lepton Yukawa couplings to </a:t>
            </a:r>
            <a:r>
              <a:rPr lang="en-US" sz="2000" dirty="0" err="1">
                <a:latin typeface="Helvetica" charset="0"/>
                <a:ea typeface="ＭＳ Ｐゴシック" charset="0"/>
              </a:rPr>
              <a:t>higgs</a:t>
            </a:r>
            <a:endParaRPr lang="en-US" sz="2000" dirty="0">
              <a:latin typeface="Helvetica" charset="0"/>
              <a:ea typeface="ＭＳ Ｐゴシック" charset="0"/>
            </a:endParaRPr>
          </a:p>
          <a:p>
            <a:pPr eaLnBrk="1" hangingPunct="1"/>
            <a:r>
              <a:rPr lang="en-US" sz="2000" dirty="0">
                <a:latin typeface="Helvetica" charset="0"/>
              </a:rPr>
              <a:t>New physics at </a:t>
            </a:r>
            <a:r>
              <a:rPr lang="en-US" sz="2000" dirty="0" err="1">
                <a:latin typeface="Helvetica" charset="0"/>
              </a:rPr>
              <a:t>TeV</a:t>
            </a:r>
            <a:r>
              <a:rPr lang="en-US" sz="2000" dirty="0">
                <a:latin typeface="Helvetica" charset="0"/>
              </a:rPr>
              <a:t> scale to stabilize </a:t>
            </a:r>
            <a:r>
              <a:rPr lang="en-US" sz="2000" dirty="0" err="1">
                <a:latin typeface="Helvetica" charset="0"/>
              </a:rPr>
              <a:t>higgs</a:t>
            </a:r>
            <a:r>
              <a:rPr lang="en-US" sz="2000" dirty="0">
                <a:latin typeface="Helvetica" charset="0"/>
              </a:rPr>
              <a:t> sector</a:t>
            </a:r>
          </a:p>
          <a:p>
            <a:pPr lvl="1" eaLnBrk="1" hangingPunct="1"/>
            <a:r>
              <a:rPr lang="en-US" sz="2000" dirty="0">
                <a:latin typeface="Helvetica" charset="0"/>
                <a:ea typeface="ＭＳ Ｐゴシック" charset="0"/>
              </a:rPr>
              <a:t>Spectroscopy of new resonances (SUSY or otherwise)</a:t>
            </a:r>
          </a:p>
          <a:p>
            <a:pPr lvl="1" eaLnBrk="1" hangingPunct="1"/>
            <a:r>
              <a:rPr lang="en-US" sz="2000" dirty="0">
                <a:latin typeface="Helvetica" charset="0"/>
                <a:ea typeface="ＭＳ Ｐゴシック" charset="0"/>
              </a:rPr>
              <a:t>Find dark matter candidate</a:t>
            </a:r>
          </a:p>
          <a:p>
            <a:pPr eaLnBrk="1" hangingPunct="1"/>
            <a:r>
              <a:rPr lang="en-US" sz="2000" dirty="0">
                <a:latin typeface="Helvetica" charset="0"/>
              </a:rPr>
              <a:t>Multi-</a:t>
            </a:r>
            <a:r>
              <a:rPr lang="en-US" sz="2000" dirty="0" err="1">
                <a:latin typeface="Helvetica" charset="0"/>
              </a:rPr>
              <a:t>TeV</a:t>
            </a:r>
            <a:r>
              <a:rPr lang="en-US" sz="2000" dirty="0">
                <a:latin typeface="Helvetica" charset="0"/>
              </a:rPr>
              <a:t> scale physics (loop effects)</a:t>
            </a:r>
          </a:p>
          <a:p>
            <a:pPr lvl="1" eaLnBrk="1" hangingPunct="1"/>
            <a:r>
              <a:rPr lang="en-US" sz="2000" dirty="0">
                <a:latin typeface="Helvetica" charset="0"/>
                <a:ea typeface="ＭＳ Ｐゴシック" charset="0"/>
              </a:rPr>
              <a:t>Indirect effects on flavor physics (mixing, FCNC, etc.)</a:t>
            </a:r>
          </a:p>
          <a:p>
            <a:pPr marL="1085850" lvl="2" eaLnBrk="1" hangingPunct="1"/>
            <a:r>
              <a:rPr lang="en-US" sz="2000" dirty="0" err="1">
                <a:latin typeface="Helvetica" charset="0"/>
                <a:ea typeface="ＭＳ Ｐゴシック" charset="0"/>
              </a:rPr>
              <a:t>B</a:t>
            </a:r>
            <a:r>
              <a:rPr lang="en-US" sz="2000" baseline="-25000" dirty="0" err="1">
                <a:latin typeface="Helvetica" charset="0"/>
                <a:ea typeface="ＭＳ Ｐゴシック" charset="0"/>
              </a:rPr>
              <a:t>s</a:t>
            </a:r>
            <a:r>
              <a:rPr lang="en-US" sz="2000" dirty="0">
                <a:latin typeface="Helvetica" charset="0"/>
                <a:ea typeface="ＭＳ Ｐゴシック" charset="0"/>
              </a:rPr>
              <a:t> mixing and rare B decays</a:t>
            </a:r>
          </a:p>
          <a:p>
            <a:pPr lvl="1" eaLnBrk="1" hangingPunct="1"/>
            <a:r>
              <a:rPr lang="en-US" sz="2000" dirty="0">
                <a:latin typeface="Helvetica" charset="0"/>
                <a:ea typeface="ＭＳ Ｐゴシック" charset="0"/>
              </a:rPr>
              <a:t>Lepton flavor violation</a:t>
            </a:r>
          </a:p>
          <a:p>
            <a:pPr marL="1085850" lvl="2" eaLnBrk="1" hangingPunct="1"/>
            <a:r>
              <a:rPr lang="en-US" sz="2000" dirty="0">
                <a:latin typeface="Helvetica" charset="0"/>
                <a:ea typeface="ＭＳ Ｐゴシック" charset="0"/>
              </a:rPr>
              <a:t>Rare Z and </a:t>
            </a:r>
            <a:r>
              <a:rPr lang="en-US" sz="2000" dirty="0" err="1">
                <a:latin typeface="Helvetica" charset="0"/>
                <a:ea typeface="ＭＳ Ｐゴシック" charset="0"/>
              </a:rPr>
              <a:t>higgs</a:t>
            </a:r>
            <a:r>
              <a:rPr lang="en-US" sz="2000" dirty="0">
                <a:latin typeface="Helvetica" charset="0"/>
                <a:ea typeface="ＭＳ Ｐゴシック" charset="0"/>
              </a:rPr>
              <a:t> decays</a:t>
            </a:r>
          </a:p>
          <a:p>
            <a:pPr eaLnBrk="1" hangingPunct="1"/>
            <a:r>
              <a:rPr lang="en-US" sz="2000" dirty="0">
                <a:latin typeface="Helvetica" charset="0"/>
              </a:rPr>
              <a:t>Planck scale physics</a:t>
            </a:r>
          </a:p>
          <a:p>
            <a:pPr lvl="1" eaLnBrk="1" hangingPunct="1"/>
            <a:r>
              <a:rPr lang="en-US" sz="2000" dirty="0">
                <a:latin typeface="Helvetica" charset="0"/>
                <a:ea typeface="ＭＳ Ｐゴシック" charset="0"/>
              </a:rPr>
              <a:t>Large extra dimensions to bring it closer to experiment</a:t>
            </a:r>
          </a:p>
          <a:p>
            <a:pPr lvl="1" eaLnBrk="1" hangingPunct="1"/>
            <a:r>
              <a:rPr lang="en-US" sz="2000" dirty="0">
                <a:latin typeface="Helvetica" charset="0"/>
                <a:ea typeface="ＭＳ Ｐゴシック" charset="0"/>
              </a:rPr>
              <a:t>New heavy bosons</a:t>
            </a:r>
          </a:p>
          <a:p>
            <a:pPr lvl="1" eaLnBrk="1" hangingPunct="1"/>
            <a:r>
              <a:rPr lang="en-US" sz="2000" dirty="0" err="1">
                <a:latin typeface="Helvetica" charset="0"/>
                <a:ea typeface="ＭＳ Ｐゴシック" charset="0"/>
              </a:rPr>
              <a:t>Blackhole</a:t>
            </a:r>
            <a:r>
              <a:rPr lang="en-US" sz="2000" dirty="0">
                <a:latin typeface="Helvetica" charset="0"/>
                <a:ea typeface="ＭＳ Ｐゴシック" charset="0"/>
              </a:rPr>
              <a:t> production </a:t>
            </a:r>
          </a:p>
        </p:txBody>
      </p:sp>
      <p:grpSp>
        <p:nvGrpSpPr>
          <p:cNvPr id="7" name="Group 15"/>
          <p:cNvGrpSpPr>
            <a:grpSpLocks/>
          </p:cNvGrpSpPr>
          <p:nvPr/>
        </p:nvGrpSpPr>
        <p:grpSpPr bwMode="auto">
          <a:xfrm>
            <a:off x="6891337" y="1232190"/>
            <a:ext cx="2176463" cy="336550"/>
            <a:chOff x="4210" y="1086"/>
            <a:chExt cx="1371" cy="212"/>
          </a:xfrm>
        </p:grpSpPr>
        <p:sp>
          <p:nvSpPr>
            <p:cNvPr id="8" name="Line 8"/>
            <p:cNvSpPr>
              <a:spLocks noChangeShapeType="1"/>
            </p:cNvSpPr>
            <p:nvPr/>
          </p:nvSpPr>
          <p:spPr bwMode="auto">
            <a:xfrm flipH="1">
              <a:off x="4210" y="1192"/>
              <a:ext cx="483" cy="0"/>
            </a:xfrm>
            <a:prstGeom prst="line">
              <a:avLst/>
            </a:prstGeom>
            <a:noFill/>
            <a:ln w="28575">
              <a:solidFill>
                <a:srgbClr val="66FF66"/>
              </a:solidFill>
              <a:round/>
              <a:headEnd/>
              <a:tailEnd type="stealth" w="lg" len="lg"/>
            </a:ln>
            <a:extLst>
              <a:ext uri="{909E8E84-426E-40dd-AFC4-6F175D3DCCD1}">
                <a14:hiddenFill xmlns="" xmlns:a14="http://schemas.microsoft.com/office/drawing/2010/main">
                  <a:noFill/>
                </a14:hiddenFill>
              </a:ext>
            </a:extLst>
          </p:spPr>
          <p:txBody>
            <a:bodyPr wrap="none" anchor="ctr"/>
            <a:lstStyle/>
            <a:p>
              <a:endParaRPr lang="en-US"/>
            </a:p>
          </p:txBody>
        </p:sp>
        <p:sp>
          <p:nvSpPr>
            <p:cNvPr id="9" name="Text Box 7"/>
            <p:cNvSpPr txBox="1">
              <a:spLocks noChangeArrowheads="1"/>
            </p:cNvSpPr>
            <p:nvPr/>
          </p:nvSpPr>
          <p:spPr bwMode="auto">
            <a:xfrm>
              <a:off x="4639" y="1086"/>
              <a:ext cx="942" cy="212"/>
            </a:xfrm>
            <a:prstGeom prst="rect">
              <a:avLst/>
            </a:prstGeom>
            <a:solidFill>
              <a:srgbClr val="66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1600"/>
                <a:t>Low P</a:t>
              </a:r>
              <a:r>
                <a:rPr lang="en-US" sz="1600" baseline="-25000"/>
                <a:t>T</a:t>
              </a:r>
              <a:r>
                <a:rPr lang="en-US" sz="1600"/>
                <a:t> </a:t>
              </a:r>
              <a:r>
                <a:rPr lang="en-US" sz="1600">
                  <a:latin typeface="Symbol" charset="0"/>
                </a:rPr>
                <a:t>g</a:t>
              </a:r>
              <a:r>
                <a:rPr lang="en-US" sz="1600"/>
                <a:t>, e, </a:t>
              </a:r>
              <a:r>
                <a:rPr lang="en-US" sz="1600">
                  <a:latin typeface="Symbol" charset="0"/>
                </a:rPr>
                <a:t>m</a:t>
              </a:r>
              <a:endParaRPr lang="en-US" sz="1600"/>
            </a:p>
          </p:txBody>
        </p:sp>
      </p:grpSp>
      <p:grpSp>
        <p:nvGrpSpPr>
          <p:cNvPr id="10" name="Group 14"/>
          <p:cNvGrpSpPr>
            <a:grpSpLocks/>
          </p:cNvGrpSpPr>
          <p:nvPr/>
        </p:nvGrpSpPr>
        <p:grpSpPr bwMode="auto">
          <a:xfrm>
            <a:off x="5965825" y="1733840"/>
            <a:ext cx="2263775" cy="336550"/>
            <a:chOff x="3606" y="1315"/>
            <a:chExt cx="1426" cy="212"/>
          </a:xfrm>
        </p:grpSpPr>
        <p:sp>
          <p:nvSpPr>
            <p:cNvPr id="11" name="Line 12"/>
            <p:cNvSpPr>
              <a:spLocks noChangeShapeType="1"/>
            </p:cNvSpPr>
            <p:nvPr/>
          </p:nvSpPr>
          <p:spPr bwMode="auto">
            <a:xfrm flipH="1">
              <a:off x="3606" y="1421"/>
              <a:ext cx="483" cy="0"/>
            </a:xfrm>
            <a:prstGeom prst="line">
              <a:avLst/>
            </a:prstGeom>
            <a:noFill/>
            <a:ln w="28575">
              <a:solidFill>
                <a:srgbClr val="FF6666"/>
              </a:solidFill>
              <a:round/>
              <a:headEnd/>
              <a:tailEnd type="stealth" w="lg" len="lg"/>
            </a:ln>
            <a:extLst>
              <a:ext uri="{909E8E84-426E-40dd-AFC4-6F175D3DCCD1}">
                <a14:hiddenFill xmlns="" xmlns:a14="http://schemas.microsoft.com/office/drawing/2010/main">
                  <a:noFill/>
                </a14:hiddenFill>
              </a:ext>
            </a:extLst>
          </p:spPr>
          <p:txBody>
            <a:bodyPr wrap="none" anchor="ctr"/>
            <a:lstStyle/>
            <a:p>
              <a:endParaRPr lang="en-US"/>
            </a:p>
          </p:txBody>
        </p:sp>
        <p:sp>
          <p:nvSpPr>
            <p:cNvPr id="12" name="Text Box 13"/>
            <p:cNvSpPr txBox="1">
              <a:spLocks noChangeArrowheads="1"/>
            </p:cNvSpPr>
            <p:nvPr/>
          </p:nvSpPr>
          <p:spPr bwMode="auto">
            <a:xfrm>
              <a:off x="4035" y="1315"/>
              <a:ext cx="997" cy="212"/>
            </a:xfrm>
            <a:prstGeom prst="rect">
              <a:avLst/>
            </a:prstGeom>
            <a:solidFill>
              <a:srgbClr val="FF66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1600"/>
                <a:t>Low P</a:t>
              </a:r>
              <a:r>
                <a:rPr lang="en-US" sz="1600" baseline="-25000"/>
                <a:t>T</a:t>
              </a:r>
              <a:r>
                <a:rPr lang="en-US" sz="1600"/>
                <a:t> B, </a:t>
              </a:r>
              <a:r>
                <a:rPr lang="en-US" sz="1600">
                  <a:latin typeface="Symbol" charset="0"/>
                </a:rPr>
                <a:t>t</a:t>
              </a:r>
              <a:r>
                <a:rPr lang="en-US" sz="1600"/>
                <a:t> jets</a:t>
              </a:r>
            </a:p>
          </p:txBody>
        </p:sp>
      </p:grpSp>
      <p:grpSp>
        <p:nvGrpSpPr>
          <p:cNvPr id="13" name="Group 34"/>
          <p:cNvGrpSpPr>
            <a:grpSpLocks/>
          </p:cNvGrpSpPr>
          <p:nvPr/>
        </p:nvGrpSpPr>
        <p:grpSpPr bwMode="auto">
          <a:xfrm>
            <a:off x="7146925" y="2205327"/>
            <a:ext cx="1920875" cy="581025"/>
            <a:chOff x="4543" y="1689"/>
            <a:chExt cx="1210" cy="366"/>
          </a:xfrm>
        </p:grpSpPr>
        <p:sp>
          <p:nvSpPr>
            <p:cNvPr id="14" name="Line 17"/>
            <p:cNvSpPr>
              <a:spLocks noChangeShapeType="1"/>
            </p:cNvSpPr>
            <p:nvPr/>
          </p:nvSpPr>
          <p:spPr bwMode="auto">
            <a:xfrm flipH="1">
              <a:off x="4543" y="1872"/>
              <a:ext cx="426" cy="0"/>
            </a:xfrm>
            <a:prstGeom prst="line">
              <a:avLst/>
            </a:prstGeom>
            <a:noFill/>
            <a:ln w="28575">
              <a:solidFill>
                <a:srgbClr val="66FF66"/>
              </a:solidFill>
              <a:round/>
              <a:headEnd/>
              <a:tailEnd type="stealth" w="lg" len="lg"/>
            </a:ln>
            <a:extLst>
              <a:ext uri="{909E8E84-426E-40dd-AFC4-6F175D3DCCD1}">
                <a14:hiddenFill xmlns="" xmlns:a14="http://schemas.microsoft.com/office/drawing/2010/main">
                  <a:noFill/>
                </a14:hiddenFill>
              </a:ext>
            </a:extLst>
          </p:spPr>
          <p:txBody>
            <a:bodyPr wrap="none" anchor="ctr"/>
            <a:lstStyle/>
            <a:p>
              <a:endParaRPr lang="en-US"/>
            </a:p>
          </p:txBody>
        </p:sp>
        <p:sp>
          <p:nvSpPr>
            <p:cNvPr id="15" name="Text Box 18"/>
            <p:cNvSpPr txBox="1">
              <a:spLocks noChangeArrowheads="1"/>
            </p:cNvSpPr>
            <p:nvPr/>
          </p:nvSpPr>
          <p:spPr bwMode="auto">
            <a:xfrm>
              <a:off x="4922" y="1689"/>
              <a:ext cx="831" cy="366"/>
            </a:xfrm>
            <a:prstGeom prst="rect">
              <a:avLst/>
            </a:prstGeom>
            <a:solidFill>
              <a:srgbClr val="66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1600"/>
                <a:t>Multiple low P</a:t>
              </a:r>
              <a:r>
                <a:rPr lang="en-US" sz="1600" baseline="-25000"/>
                <a:t>T</a:t>
              </a:r>
              <a:r>
                <a:rPr lang="en-US" sz="1600"/>
                <a:t> objects</a:t>
              </a:r>
            </a:p>
          </p:txBody>
        </p:sp>
      </p:grpSp>
      <p:grpSp>
        <p:nvGrpSpPr>
          <p:cNvPr id="16" name="Group 19"/>
          <p:cNvGrpSpPr>
            <a:grpSpLocks/>
          </p:cNvGrpSpPr>
          <p:nvPr/>
        </p:nvGrpSpPr>
        <p:grpSpPr bwMode="auto">
          <a:xfrm>
            <a:off x="4206875" y="2832390"/>
            <a:ext cx="1812925" cy="336550"/>
            <a:chOff x="3606" y="1315"/>
            <a:chExt cx="1426" cy="212"/>
          </a:xfrm>
        </p:grpSpPr>
        <p:sp>
          <p:nvSpPr>
            <p:cNvPr id="17" name="Line 20"/>
            <p:cNvSpPr>
              <a:spLocks noChangeShapeType="1"/>
            </p:cNvSpPr>
            <p:nvPr/>
          </p:nvSpPr>
          <p:spPr bwMode="auto">
            <a:xfrm flipH="1">
              <a:off x="3606" y="1421"/>
              <a:ext cx="483" cy="0"/>
            </a:xfrm>
            <a:prstGeom prst="line">
              <a:avLst/>
            </a:prstGeom>
            <a:noFill/>
            <a:ln w="28575">
              <a:solidFill>
                <a:srgbClr val="FF6666"/>
              </a:solidFill>
              <a:round/>
              <a:headEnd/>
              <a:tailEnd type="stealth" w="lg" len="lg"/>
            </a:ln>
            <a:extLst>
              <a:ext uri="{909E8E84-426E-40dd-AFC4-6F175D3DCCD1}">
                <a14:hiddenFill xmlns="" xmlns:a14="http://schemas.microsoft.com/office/drawing/2010/main">
                  <a:noFill/>
                </a14:hiddenFill>
              </a:ext>
            </a:extLst>
          </p:spPr>
          <p:txBody>
            <a:bodyPr wrap="none" anchor="ctr"/>
            <a:lstStyle/>
            <a:p>
              <a:endParaRPr lang="en-US"/>
            </a:p>
          </p:txBody>
        </p:sp>
        <p:sp>
          <p:nvSpPr>
            <p:cNvPr id="18" name="Text Box 21"/>
            <p:cNvSpPr txBox="1">
              <a:spLocks noChangeArrowheads="1"/>
            </p:cNvSpPr>
            <p:nvPr/>
          </p:nvSpPr>
          <p:spPr bwMode="auto">
            <a:xfrm>
              <a:off x="4035" y="1315"/>
              <a:ext cx="997" cy="212"/>
            </a:xfrm>
            <a:prstGeom prst="rect">
              <a:avLst/>
            </a:prstGeom>
            <a:solidFill>
              <a:srgbClr val="FF66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1600"/>
                <a:t>Missing E</a:t>
              </a:r>
              <a:r>
                <a:rPr lang="en-US" sz="1600" baseline="-25000"/>
                <a:t>T</a:t>
              </a:r>
              <a:endParaRPr lang="en-US" sz="1600"/>
            </a:p>
          </p:txBody>
        </p:sp>
      </p:grpSp>
      <p:grpSp>
        <p:nvGrpSpPr>
          <p:cNvPr id="19" name="Group 22"/>
          <p:cNvGrpSpPr>
            <a:grpSpLocks/>
          </p:cNvGrpSpPr>
          <p:nvPr/>
        </p:nvGrpSpPr>
        <p:grpSpPr bwMode="auto">
          <a:xfrm>
            <a:off x="4300538" y="4661190"/>
            <a:ext cx="2176462" cy="336550"/>
            <a:chOff x="4210" y="1086"/>
            <a:chExt cx="1371" cy="212"/>
          </a:xfrm>
        </p:grpSpPr>
        <p:sp>
          <p:nvSpPr>
            <p:cNvPr id="20" name="Line 23"/>
            <p:cNvSpPr>
              <a:spLocks noChangeShapeType="1"/>
            </p:cNvSpPr>
            <p:nvPr/>
          </p:nvSpPr>
          <p:spPr bwMode="auto">
            <a:xfrm flipH="1">
              <a:off x="4210" y="1192"/>
              <a:ext cx="483" cy="0"/>
            </a:xfrm>
            <a:prstGeom prst="line">
              <a:avLst/>
            </a:prstGeom>
            <a:noFill/>
            <a:ln w="28575">
              <a:solidFill>
                <a:srgbClr val="66FF66"/>
              </a:solidFill>
              <a:round/>
              <a:headEnd/>
              <a:tailEnd type="stealth" w="lg" len="lg"/>
            </a:ln>
            <a:extLst>
              <a:ext uri="{909E8E84-426E-40dd-AFC4-6F175D3DCCD1}">
                <a14:hiddenFill xmlns="" xmlns:a14="http://schemas.microsoft.com/office/drawing/2010/main">
                  <a:noFill/>
                </a14:hiddenFill>
              </a:ext>
            </a:extLst>
          </p:spPr>
          <p:txBody>
            <a:bodyPr wrap="none" anchor="ctr"/>
            <a:lstStyle/>
            <a:p>
              <a:endParaRPr lang="en-US"/>
            </a:p>
          </p:txBody>
        </p:sp>
        <p:sp>
          <p:nvSpPr>
            <p:cNvPr id="21" name="Text Box 24"/>
            <p:cNvSpPr txBox="1">
              <a:spLocks noChangeArrowheads="1"/>
            </p:cNvSpPr>
            <p:nvPr/>
          </p:nvSpPr>
          <p:spPr bwMode="auto">
            <a:xfrm>
              <a:off x="4639" y="1086"/>
              <a:ext cx="942" cy="212"/>
            </a:xfrm>
            <a:prstGeom prst="rect">
              <a:avLst/>
            </a:prstGeom>
            <a:solidFill>
              <a:srgbClr val="66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1600"/>
                <a:t>Low P</a:t>
              </a:r>
              <a:r>
                <a:rPr lang="en-US" sz="1600" baseline="-25000"/>
                <a:t>T</a:t>
              </a:r>
              <a:r>
                <a:rPr lang="en-US" sz="1600"/>
                <a:t> leptons</a:t>
              </a:r>
            </a:p>
          </p:txBody>
        </p:sp>
      </p:grpSp>
      <p:grpSp>
        <p:nvGrpSpPr>
          <p:cNvPr id="22" name="Group 28"/>
          <p:cNvGrpSpPr>
            <a:grpSpLocks/>
          </p:cNvGrpSpPr>
          <p:nvPr/>
        </p:nvGrpSpPr>
        <p:grpSpPr bwMode="auto">
          <a:xfrm>
            <a:off x="4883150" y="5710527"/>
            <a:ext cx="4032250" cy="703263"/>
            <a:chOff x="2606" y="3620"/>
            <a:chExt cx="2540" cy="443"/>
          </a:xfrm>
        </p:grpSpPr>
        <p:sp>
          <p:nvSpPr>
            <p:cNvPr id="23" name="Line 26"/>
            <p:cNvSpPr>
              <a:spLocks noChangeShapeType="1"/>
            </p:cNvSpPr>
            <p:nvPr/>
          </p:nvSpPr>
          <p:spPr bwMode="auto">
            <a:xfrm flipH="1">
              <a:off x="2606" y="3841"/>
              <a:ext cx="895" cy="0"/>
            </a:xfrm>
            <a:prstGeom prst="line">
              <a:avLst/>
            </a:prstGeom>
            <a:noFill/>
            <a:ln w="28575">
              <a:solidFill>
                <a:srgbClr val="66FF66"/>
              </a:solidFill>
              <a:round/>
              <a:headEnd/>
              <a:tailEnd type="stealth" w="lg" len="lg"/>
            </a:ln>
            <a:extLst>
              <a:ext uri="{909E8E84-426E-40dd-AFC4-6F175D3DCCD1}">
                <a14:hiddenFill xmlns="" xmlns:a14="http://schemas.microsoft.com/office/drawing/2010/main">
                  <a:noFill/>
                </a14:hiddenFill>
              </a:ext>
            </a:extLst>
          </p:spPr>
          <p:txBody>
            <a:bodyPr wrap="none" anchor="ctr"/>
            <a:lstStyle/>
            <a:p>
              <a:endParaRPr lang="en-US"/>
            </a:p>
          </p:txBody>
        </p:sp>
        <p:sp>
          <p:nvSpPr>
            <p:cNvPr id="24" name="Text Box 27"/>
            <p:cNvSpPr txBox="1">
              <a:spLocks noChangeArrowheads="1"/>
            </p:cNvSpPr>
            <p:nvPr/>
          </p:nvSpPr>
          <p:spPr bwMode="auto">
            <a:xfrm>
              <a:off x="3401" y="3620"/>
              <a:ext cx="1745" cy="443"/>
            </a:xfrm>
            <a:prstGeom prst="rect">
              <a:avLst/>
            </a:prstGeom>
            <a:solidFill>
              <a:srgbClr val="66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1600"/>
                <a:t>High P</a:t>
              </a:r>
              <a:r>
                <a:rPr lang="en-US" sz="1600" baseline="-25000"/>
                <a:t>T</a:t>
              </a:r>
              <a:r>
                <a:rPr lang="en-US" sz="1600"/>
                <a:t> leptons and photons</a:t>
              </a:r>
            </a:p>
            <a:p>
              <a:pPr algn="ctr">
                <a:spcBef>
                  <a:spcPct val="50000"/>
                </a:spcBef>
              </a:pPr>
              <a:r>
                <a:rPr lang="en-US" sz="1600"/>
                <a:t>Multi particle and jet events</a:t>
              </a:r>
            </a:p>
          </p:txBody>
        </p:sp>
      </p:grpSp>
      <p:grpSp>
        <p:nvGrpSpPr>
          <p:cNvPr id="25" name="Group 32"/>
          <p:cNvGrpSpPr>
            <a:grpSpLocks/>
          </p:cNvGrpSpPr>
          <p:nvPr/>
        </p:nvGrpSpPr>
        <p:grpSpPr bwMode="auto">
          <a:xfrm>
            <a:off x="5441949" y="3859711"/>
            <a:ext cx="3549651" cy="539750"/>
            <a:chOff x="3494" y="2530"/>
            <a:chExt cx="2236" cy="340"/>
          </a:xfrm>
        </p:grpSpPr>
        <p:sp>
          <p:nvSpPr>
            <p:cNvPr id="26" name="Line 30"/>
            <p:cNvSpPr>
              <a:spLocks noChangeShapeType="1"/>
            </p:cNvSpPr>
            <p:nvPr/>
          </p:nvSpPr>
          <p:spPr bwMode="auto">
            <a:xfrm flipH="1">
              <a:off x="3494" y="2713"/>
              <a:ext cx="674" cy="0"/>
            </a:xfrm>
            <a:prstGeom prst="line">
              <a:avLst/>
            </a:prstGeom>
            <a:noFill/>
            <a:ln w="28575">
              <a:solidFill>
                <a:srgbClr val="FF0000"/>
              </a:solidFill>
              <a:round/>
              <a:headEnd/>
              <a:tailEnd type="stealth" w="lg" len="lg"/>
            </a:ln>
            <a:extLst>
              <a:ext uri="{909E8E84-426E-40dd-AFC4-6F175D3DCCD1}">
                <a14:hiddenFill xmlns="" xmlns:a14="http://schemas.microsoft.com/office/drawing/2010/main">
                  <a:noFill/>
                </a14:hiddenFill>
              </a:ext>
            </a:extLst>
          </p:spPr>
          <p:txBody>
            <a:bodyPr wrap="none" anchor="ctr"/>
            <a:lstStyle/>
            <a:p>
              <a:endParaRPr lang="en-US"/>
            </a:p>
          </p:txBody>
        </p:sp>
        <p:sp>
          <p:nvSpPr>
            <p:cNvPr id="27" name="Text Box 31"/>
            <p:cNvSpPr txBox="1">
              <a:spLocks noChangeArrowheads="1"/>
            </p:cNvSpPr>
            <p:nvPr/>
          </p:nvSpPr>
          <p:spPr bwMode="auto">
            <a:xfrm>
              <a:off x="4094" y="2530"/>
              <a:ext cx="1636" cy="340"/>
            </a:xfrm>
            <a:prstGeom prst="rect">
              <a:avLst/>
            </a:prstGeom>
            <a:solidFill>
              <a:srgbClr val="FF0000"/>
            </a:solidFill>
            <a:ln w="9525">
              <a:solidFill>
                <a:srgbClr val="FF0000"/>
              </a:solid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spcBef>
                  <a:spcPct val="50000"/>
                </a:spcBef>
              </a:pPr>
              <a:r>
                <a:rPr lang="en-US" sz="1600" dirty="0">
                  <a:solidFill>
                    <a:schemeClr val="bg1"/>
                  </a:solidFill>
                </a:rPr>
                <a:t>~ Dedicated triggers (CMS) or experiment (LHCB)</a:t>
              </a:r>
            </a:p>
          </p:txBody>
        </p:sp>
      </p:grpSp>
      <p:sp>
        <p:nvSpPr>
          <p:cNvPr id="28" name="Text Box 33"/>
          <p:cNvSpPr txBox="1">
            <a:spLocks noChangeArrowheads="1"/>
          </p:cNvSpPr>
          <p:nvPr/>
        </p:nvSpPr>
        <p:spPr bwMode="auto">
          <a:xfrm>
            <a:off x="7586662" y="830483"/>
            <a:ext cx="1481138" cy="336550"/>
          </a:xfrm>
          <a:prstGeom prst="rect">
            <a:avLst/>
          </a:prstGeom>
          <a:solidFill>
            <a:srgbClr val="66FF66"/>
          </a:solidFill>
          <a:ln>
            <a:noFill/>
          </a:ln>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1600"/>
              <a:t>Low </a:t>
            </a:r>
            <a:r>
              <a:rPr lang="en-US" sz="1600">
                <a:sym typeface="Symbol" charset="0"/>
              </a:rPr>
              <a:t> 40 GeV</a:t>
            </a:r>
            <a:endParaRPr lang="en-US" sz="1600"/>
          </a:p>
        </p:txBody>
      </p:sp>
      <mc:AlternateContent xmlns:mc="http://schemas.openxmlformats.org/markup-compatibility/2006" xmlns:p14="http://schemas.microsoft.com/office/powerpoint/2010/main">
        <mc:Choice Requires="p14">
          <p:contentPart p14:bwMode="auto" r:id="rId2">
            <p14:nvContentPartPr>
              <p14:cNvPr id="30" name="Ink 29">
                <a:extLst>
                  <a:ext uri="{FF2B5EF4-FFF2-40B4-BE49-F238E27FC236}">
                    <a16:creationId xmlns:a16="http://schemas.microsoft.com/office/drawing/2014/main" id="{3360A0CA-F822-2042-89A2-8997DE6CE75E}"/>
                  </a:ext>
                </a:extLst>
              </p14:cNvPr>
              <p14:cNvContentPartPr/>
              <p14:nvPr/>
            </p14:nvContentPartPr>
            <p14:xfrm>
              <a:off x="1496748" y="1700447"/>
              <a:ext cx="360" cy="360"/>
            </p14:xfrm>
          </p:contentPart>
        </mc:Choice>
        <mc:Fallback xmlns="">
          <p:pic>
            <p:nvPicPr>
              <p:cNvPr id="30" name="Ink 29">
                <a:extLst>
                  <a:ext uri="{FF2B5EF4-FFF2-40B4-BE49-F238E27FC236}">
                    <a16:creationId xmlns:a16="http://schemas.microsoft.com/office/drawing/2014/main" id="{3360A0CA-F822-2042-89A2-8997DE6CE75E}"/>
                  </a:ext>
                </a:extLst>
              </p:cNvPr>
              <p:cNvPicPr/>
              <p:nvPr/>
            </p:nvPicPr>
            <p:blipFill>
              <a:blip r:embed="rId3"/>
              <a:stretch>
                <a:fillRect/>
              </a:stretch>
            </p:blipFill>
            <p:spPr>
              <a:xfrm>
                <a:off x="1487748" y="169180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1" name="Ink 30">
                <a:extLst>
                  <a:ext uri="{FF2B5EF4-FFF2-40B4-BE49-F238E27FC236}">
                    <a16:creationId xmlns:a16="http://schemas.microsoft.com/office/drawing/2014/main" id="{DAFE36C6-BF94-794C-B00B-89DE404FB0BA}"/>
                  </a:ext>
                </a:extLst>
              </p14:cNvPr>
              <p14:cNvContentPartPr/>
              <p14:nvPr/>
            </p14:nvContentPartPr>
            <p14:xfrm>
              <a:off x="1496748" y="2046767"/>
              <a:ext cx="360" cy="360"/>
            </p14:xfrm>
          </p:contentPart>
        </mc:Choice>
        <mc:Fallback xmlns="">
          <p:pic>
            <p:nvPicPr>
              <p:cNvPr id="31" name="Ink 30">
                <a:extLst>
                  <a:ext uri="{FF2B5EF4-FFF2-40B4-BE49-F238E27FC236}">
                    <a16:creationId xmlns:a16="http://schemas.microsoft.com/office/drawing/2014/main" id="{DAFE36C6-BF94-794C-B00B-89DE404FB0BA}"/>
                  </a:ext>
                </a:extLst>
              </p:cNvPr>
              <p:cNvPicPr/>
              <p:nvPr/>
            </p:nvPicPr>
            <p:blipFill>
              <a:blip r:embed="rId3"/>
              <a:stretch>
                <a:fillRect/>
              </a:stretch>
            </p:blipFill>
            <p:spPr>
              <a:xfrm>
                <a:off x="1487748" y="203812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2" name="Ink 31">
                <a:extLst>
                  <a:ext uri="{FF2B5EF4-FFF2-40B4-BE49-F238E27FC236}">
                    <a16:creationId xmlns:a16="http://schemas.microsoft.com/office/drawing/2014/main" id="{983F8EAD-5285-4E43-A827-1D20C480868C}"/>
                  </a:ext>
                </a:extLst>
              </p14:cNvPr>
              <p14:cNvContentPartPr/>
              <p14:nvPr/>
            </p14:nvContentPartPr>
            <p14:xfrm>
              <a:off x="2056908" y="4583327"/>
              <a:ext cx="360" cy="360"/>
            </p14:xfrm>
          </p:contentPart>
        </mc:Choice>
        <mc:Fallback xmlns="">
          <p:pic>
            <p:nvPicPr>
              <p:cNvPr id="32" name="Ink 31">
                <a:extLst>
                  <a:ext uri="{FF2B5EF4-FFF2-40B4-BE49-F238E27FC236}">
                    <a16:creationId xmlns:a16="http://schemas.microsoft.com/office/drawing/2014/main" id="{983F8EAD-5285-4E43-A827-1D20C480868C}"/>
                  </a:ext>
                </a:extLst>
              </p:cNvPr>
              <p:cNvPicPr/>
              <p:nvPr/>
            </p:nvPicPr>
            <p:blipFill>
              <a:blip r:embed="rId3"/>
              <a:stretch>
                <a:fillRect/>
              </a:stretch>
            </p:blipFill>
            <p:spPr>
              <a:xfrm>
                <a:off x="2047908" y="4574327"/>
                <a:ext cx="18000" cy="18000"/>
              </a:xfrm>
              <a:prstGeom prst="rect">
                <a:avLst/>
              </a:prstGeom>
            </p:spPr>
          </p:pic>
        </mc:Fallback>
      </mc:AlternateContent>
    </p:spTree>
    <p:extLst>
      <p:ext uri="{BB962C8B-B14F-4D97-AF65-F5344CB8AC3E}">
        <p14:creationId xmlns:p14="http://schemas.microsoft.com/office/powerpoint/2010/main" val="1699993569"/>
      </p:ext>
    </p:extLst>
  </p:cSld>
  <p:clrMapOvr>
    <a:masterClrMapping/>
  </p:clrMapOvr>
  <p:transition spd="slow" advClick="0" advTm="1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1+#ppt_w/2"/>
                                          </p:val>
                                        </p:tav>
                                        <p:tav tm="100000">
                                          <p:val>
                                            <p:strVal val="#ppt_x"/>
                                          </p:val>
                                        </p:tav>
                                      </p:tavLst>
                                    </p:anim>
                                    <p:anim calcmode="lin" valueType="num">
                                      <p:cBhvr additive="base">
                                        <p:cTn id="3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1+#ppt_w/2"/>
                                          </p:val>
                                        </p:tav>
                                        <p:tav tm="100000">
                                          <p:val>
                                            <p:strVal val="#ppt_x"/>
                                          </p:val>
                                        </p:tav>
                                      </p:tavLst>
                                    </p:anim>
                                    <p:anim calcmode="lin" valueType="num">
                                      <p:cBhvr additive="base">
                                        <p:cTn id="36"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1+#ppt_w/2"/>
                                          </p:val>
                                        </p:tav>
                                        <p:tav tm="100000">
                                          <p:val>
                                            <p:strVal val="#ppt_x"/>
                                          </p:val>
                                        </p:tav>
                                      </p:tavLst>
                                    </p:anim>
                                    <p:anim calcmode="lin" valueType="num">
                                      <p:cBhvr additive="base">
                                        <p:cTn id="4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1+#ppt_w/2"/>
                                          </p:val>
                                        </p:tav>
                                        <p:tav tm="100000">
                                          <p:val>
                                            <p:strVal val="#ppt_x"/>
                                          </p:val>
                                        </p:tav>
                                      </p:tavLst>
                                    </p:anim>
                                    <p:anim calcmode="lin" valueType="num">
                                      <p:cBhvr additive="base">
                                        <p:cTn id="48"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a:prstGeom prst="rect">
            <a:avLst/>
          </a:prstGeom>
        </p:spPr>
        <p:txBody>
          <a:bodyP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27 November 2019</a:t>
            </a:r>
            <a:endParaRPr lang="en-US" dirty="0"/>
          </a:p>
        </p:txBody>
      </p:sp>
      <p:sp>
        <p:nvSpPr>
          <p:cNvPr id="4" name="Footer Placeholder 3"/>
          <p:cNvSpPr>
            <a:spLocks noGrp="1"/>
          </p:cNvSpPr>
          <p:nvPr>
            <p:ph type="ftr" sz="quarter" idx="11"/>
          </p:nvPr>
        </p:nvSpPr>
        <p:spPr>
          <a:prstGeom prst="rect">
            <a:avLst/>
          </a:prstGeom>
        </p:spPr>
        <p:txBody>
          <a:bodyP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Electronics for Particle Physics Discoveries, Sridhara Dasu, Wisconsin</a:t>
            </a:r>
            <a:endParaRPr lang="en-US" dirty="0"/>
          </a:p>
        </p:txBody>
      </p:sp>
      <p:sp>
        <p:nvSpPr>
          <p:cNvPr id="5" name="Slide Number Placeholder 4"/>
          <p:cNvSpPr>
            <a:spLocks noGrp="1"/>
          </p:cNvSpPr>
          <p:nvPr>
            <p:ph type="sldNum" sz="quarter" idx="12"/>
          </p:nvPr>
        </p:nvSpPr>
        <p:spPr/>
        <p:txBody>
          <a:bodyPr/>
          <a:lstStyle/>
          <a:p>
            <a:fld id="{AB3C1F1C-F708-3F4B-8ECB-6D467F0718B5}" type="slidenum">
              <a:rPr lang="en-US" smtClean="0"/>
              <a:pPr/>
              <a:t>40</a:t>
            </a:fld>
            <a:endParaRPr lang="en-US" dirty="0"/>
          </a:p>
        </p:txBody>
      </p:sp>
      <p:sp>
        <p:nvSpPr>
          <p:cNvPr id="2" name="Title 1"/>
          <p:cNvSpPr>
            <a:spLocks noGrp="1"/>
          </p:cNvSpPr>
          <p:nvPr>
            <p:ph type="title"/>
          </p:nvPr>
        </p:nvSpPr>
        <p:spPr/>
        <p:txBody>
          <a:bodyPr/>
          <a:lstStyle/>
          <a:p>
            <a:pPr>
              <a:defRPr/>
            </a:pPr>
            <a:r>
              <a:rPr lang="en-US" sz="3200" dirty="0"/>
              <a:t>CMS Calorimeter Trigger Run-2</a:t>
            </a:r>
          </a:p>
        </p:txBody>
      </p:sp>
      <p:sp>
        <p:nvSpPr>
          <p:cNvPr id="11266" name="Content Placeholder 2"/>
          <p:cNvSpPr>
            <a:spLocks noGrp="1"/>
          </p:cNvSpPr>
          <p:nvPr>
            <p:ph idx="4294967295"/>
          </p:nvPr>
        </p:nvSpPr>
        <p:spPr>
          <a:xfrm>
            <a:off x="0" y="715963"/>
            <a:ext cx="8331200" cy="5684837"/>
          </a:xfrm>
        </p:spPr>
        <p:txBody>
          <a:bodyPr/>
          <a:lstStyle/>
          <a:p>
            <a:r>
              <a:rPr lang="en-US" sz="1600">
                <a:solidFill>
                  <a:srgbClr val="FF0000"/>
                </a:solidFill>
                <a:latin typeface="Helvetica" charset="0"/>
                <a:ea typeface="ＭＳ Ｐゴシック" charset="0"/>
                <a:cs typeface="ＭＳ Ｐゴシック" charset="0"/>
              </a:rPr>
              <a:t> Installed and commissioned in 2015, fully operational in 2016</a:t>
            </a:r>
          </a:p>
          <a:p>
            <a:pPr lvl="1"/>
            <a:r>
              <a:rPr lang="en-US" sz="1600">
                <a:latin typeface="Helvetica" charset="0"/>
                <a:ea typeface="ＭＳ Ｐゴシック" charset="0"/>
                <a:cs typeface="ＭＳ Ｐゴシック" charset="0"/>
              </a:rPr>
              <a:t>Connections to CTP7 from Layer-1 patch panels completed in 2015</a:t>
            </a:r>
          </a:p>
          <a:p>
            <a:pPr lvl="1"/>
            <a:r>
              <a:rPr lang="en-US" sz="1600">
                <a:latin typeface="Helvetica" charset="0"/>
                <a:ea typeface="ＭＳ Ｐゴシック" charset="0"/>
                <a:cs typeface="ＭＳ Ｐゴシック" charset="0"/>
              </a:rPr>
              <a:t>Connections from Layer-1 to Layer-2 via compact patch panel</a:t>
            </a:r>
          </a:p>
          <a:p>
            <a:pPr lvl="2"/>
            <a:r>
              <a:rPr lang="en-US" sz="1600">
                <a:latin typeface="Helvetica" charset="0"/>
                <a:ea typeface="ＭＳ Ｐゴシック" charset="0"/>
                <a:cs typeface="ＭＳ Ｐゴシック" charset="0"/>
              </a:rPr>
              <a:t>3 “pizza box” sized patch panels instead of full 56U rack with LC connectors</a:t>
            </a:r>
          </a:p>
          <a:p>
            <a:pPr lvl="1"/>
            <a:r>
              <a:rPr lang="en-US" sz="1600">
                <a:latin typeface="Helvetica" charset="0"/>
                <a:ea typeface="ＭＳ Ｐゴシック" charset="0"/>
                <a:cs typeface="ＭＳ Ｐゴシック" charset="0"/>
              </a:rPr>
              <a:t>Layer 2 to demux to new </a:t>
            </a:r>
            <a:r>
              <a:rPr lang="en-US" sz="1600">
                <a:latin typeface="Symbol" charset="0"/>
                <a:ea typeface="ＭＳ Ｐゴシック" charset="0"/>
                <a:cs typeface="Symbol" charset="0"/>
              </a:rPr>
              <a:t>m</a:t>
            </a:r>
            <a:r>
              <a:rPr lang="en-US" sz="1600">
                <a:latin typeface="Helvetica" charset="0"/>
                <a:ea typeface="ＭＳ Ｐゴシック" charset="0"/>
                <a:cs typeface="ＭＳ Ｐゴシック" charset="0"/>
              </a:rPr>
              <a:t>GT connected</a:t>
            </a:r>
            <a:endParaRPr lang="en-US" sz="1800">
              <a:latin typeface="Helvetica" charset="0"/>
              <a:ea typeface="ＭＳ Ｐゴシック" charset="0"/>
              <a:cs typeface="ＭＳ Ｐゴシック" charset="0"/>
            </a:endParaRPr>
          </a:p>
          <a:p>
            <a:pPr lvl="1"/>
            <a:endParaRPr lang="en-US" sz="1400">
              <a:latin typeface="Helvetica" charset="0"/>
              <a:ea typeface="ＭＳ Ｐゴシック" charset="0"/>
              <a:cs typeface="ＭＳ Ｐゴシック" charset="0"/>
            </a:endParaRPr>
          </a:p>
          <a:p>
            <a:pPr lvl="1"/>
            <a:endParaRPr lang="en-US" sz="1400">
              <a:latin typeface="Helvetica" charset="0"/>
              <a:ea typeface="ＭＳ Ｐゴシック" charset="0"/>
              <a:cs typeface="ＭＳ Ｐゴシック" charset="0"/>
            </a:endParaRPr>
          </a:p>
        </p:txBody>
      </p:sp>
      <p:pic>
        <p:nvPicPr>
          <p:cNvPr id="11268" name="Picture 13" descr="2016_Layer_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9550" y="2778590"/>
            <a:ext cx="2368550" cy="3560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9" name="Picture 14" descr="2016_Layer_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91163" y="3191340"/>
            <a:ext cx="3484562" cy="2620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Box 10"/>
          <p:cNvSpPr txBox="1"/>
          <p:nvPr/>
        </p:nvSpPr>
        <p:spPr>
          <a:xfrm>
            <a:off x="476250" y="2723028"/>
            <a:ext cx="1827213" cy="400050"/>
          </a:xfrm>
          <a:prstGeom prst="rect">
            <a:avLst/>
          </a:prstGeom>
          <a:noFill/>
        </p:spPr>
        <p:txBody>
          <a:bodyPr wrap="none">
            <a:spAutoFit/>
          </a:bodyPr>
          <a:lstStyle/>
          <a:p>
            <a:pPr>
              <a:defRPr/>
            </a:pPr>
            <a:r>
              <a:rPr lang="en-US" sz="2000" dirty="0">
                <a:solidFill>
                  <a:srgbClr val="FFFF00"/>
                </a:solidFill>
                <a:latin typeface="+mn-lt"/>
              </a:rPr>
              <a:t>Layer-1 CTP7</a:t>
            </a:r>
          </a:p>
        </p:txBody>
      </p:sp>
      <p:sp>
        <p:nvSpPr>
          <p:cNvPr id="12" name="TextBox 11"/>
          <p:cNvSpPr txBox="1"/>
          <p:nvPr/>
        </p:nvSpPr>
        <p:spPr>
          <a:xfrm>
            <a:off x="6410325" y="3240553"/>
            <a:ext cx="1698625" cy="400050"/>
          </a:xfrm>
          <a:prstGeom prst="rect">
            <a:avLst/>
          </a:prstGeom>
          <a:noFill/>
        </p:spPr>
        <p:txBody>
          <a:bodyPr wrap="none">
            <a:spAutoFit/>
          </a:bodyPr>
          <a:lstStyle/>
          <a:p>
            <a:pPr>
              <a:defRPr/>
            </a:pPr>
            <a:r>
              <a:rPr lang="en-US" sz="2000" dirty="0">
                <a:solidFill>
                  <a:srgbClr val="FF0000"/>
                </a:solidFill>
                <a:latin typeface="+mn-lt"/>
              </a:rPr>
              <a:t>Layer-2 MP7</a:t>
            </a:r>
          </a:p>
        </p:txBody>
      </p:sp>
      <p:pic>
        <p:nvPicPr>
          <p:cNvPr id="11272" name="Picture 3" descr="Molex_FlexPlan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27325" y="4810590"/>
            <a:ext cx="2636838" cy="1581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73" name="Picture 4" descr="Layer2_PP.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73350" y="2846853"/>
            <a:ext cx="2773363" cy="193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2786063" y="5788490"/>
            <a:ext cx="1262062" cy="646113"/>
          </a:xfrm>
          <a:prstGeom prst="rect">
            <a:avLst/>
          </a:prstGeom>
          <a:noFill/>
        </p:spPr>
        <p:txBody>
          <a:bodyPr wrap="none">
            <a:spAutoFit/>
          </a:bodyPr>
          <a:lstStyle/>
          <a:p>
            <a:pPr>
              <a:defRPr/>
            </a:pPr>
            <a:r>
              <a:rPr lang="en-US" sz="1800" dirty="0">
                <a:solidFill>
                  <a:srgbClr val="FFFF00"/>
                </a:solidFill>
                <a:latin typeface="+mn-lt"/>
              </a:rPr>
              <a:t>MOLEX </a:t>
            </a:r>
          </a:p>
          <a:p>
            <a:pPr>
              <a:defRPr/>
            </a:pPr>
            <a:r>
              <a:rPr lang="en-US" sz="1800" dirty="0" err="1">
                <a:solidFill>
                  <a:srgbClr val="FFFF00"/>
                </a:solidFill>
                <a:latin typeface="+mn-lt"/>
              </a:rPr>
              <a:t>FlexPlane</a:t>
            </a:r>
            <a:endParaRPr lang="en-US" sz="1800" dirty="0">
              <a:solidFill>
                <a:srgbClr val="FFFF00"/>
              </a:solidFill>
              <a:latin typeface="+mn-lt"/>
            </a:endParaRPr>
          </a:p>
        </p:txBody>
      </p:sp>
      <p:sp>
        <p:nvSpPr>
          <p:cNvPr id="13" name="TextBox 12"/>
          <p:cNvSpPr txBox="1"/>
          <p:nvPr/>
        </p:nvSpPr>
        <p:spPr>
          <a:xfrm>
            <a:off x="3221038" y="4158128"/>
            <a:ext cx="2173287" cy="646112"/>
          </a:xfrm>
          <a:prstGeom prst="rect">
            <a:avLst/>
          </a:prstGeom>
          <a:noFill/>
        </p:spPr>
        <p:txBody>
          <a:bodyPr wrap="none">
            <a:spAutoFit/>
          </a:bodyPr>
          <a:lstStyle/>
          <a:p>
            <a:pPr algn="r">
              <a:defRPr/>
            </a:pPr>
            <a:r>
              <a:rPr lang="en-US" sz="1800" dirty="0">
                <a:solidFill>
                  <a:srgbClr val="FFFF00"/>
                </a:solidFill>
                <a:latin typeface="+mn-lt"/>
              </a:rPr>
              <a:t>Layer-1 to Layer-2 </a:t>
            </a:r>
            <a:br>
              <a:rPr lang="en-US" sz="1800" dirty="0">
                <a:solidFill>
                  <a:srgbClr val="FFFF00"/>
                </a:solidFill>
                <a:latin typeface="+mn-lt"/>
              </a:rPr>
            </a:br>
            <a:r>
              <a:rPr lang="en-US" sz="1800" dirty="0">
                <a:solidFill>
                  <a:srgbClr val="FFFF00"/>
                </a:solidFill>
                <a:latin typeface="+mn-lt"/>
              </a:rPr>
              <a:t>Patch Panel</a:t>
            </a:r>
          </a:p>
        </p:txBody>
      </p:sp>
    </p:spTree>
    <p:extLst>
      <p:ext uri="{BB962C8B-B14F-4D97-AF65-F5344CB8AC3E}">
        <p14:creationId xmlns:p14="http://schemas.microsoft.com/office/powerpoint/2010/main" val="3783891464"/>
      </p:ext>
    </p:extLst>
  </p:cSld>
  <p:clrMapOvr>
    <a:masterClrMapping/>
  </p:clrMapOvr>
  <p:transition spd="slow" advClick="0" advTm="15000">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18213" y="3278028"/>
            <a:ext cx="2306637" cy="307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0"/>
          </p:nvPr>
        </p:nvSpPr>
        <p:spPr>
          <a:prstGeom prst="rect">
            <a:avLst/>
          </a:prstGeom>
        </p:spPr>
        <p:txBody>
          <a:bodyP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27 November 2019</a:t>
            </a:r>
            <a:endParaRPr lang="en-US" dirty="0"/>
          </a:p>
        </p:txBody>
      </p:sp>
      <p:sp>
        <p:nvSpPr>
          <p:cNvPr id="4" name="Footer Placeholder 3"/>
          <p:cNvSpPr>
            <a:spLocks noGrp="1"/>
          </p:cNvSpPr>
          <p:nvPr>
            <p:ph type="ftr" sz="quarter" idx="11"/>
          </p:nvPr>
        </p:nvSpPr>
        <p:spPr>
          <a:xfrm>
            <a:off x="2271713" y="6483350"/>
            <a:ext cx="3786187" cy="365125"/>
          </a:xfrm>
          <a:prstGeom prst="rect">
            <a:avLst/>
          </a:prstGeom>
        </p:spPr>
        <p:txBody>
          <a:bodyP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Electronics for Particle Physics Discoveries, Sridhara Dasu, Wisconsin</a:t>
            </a:r>
          </a:p>
        </p:txBody>
      </p:sp>
      <p:sp>
        <p:nvSpPr>
          <p:cNvPr id="5" name="Slide Number Placeholder 4"/>
          <p:cNvSpPr>
            <a:spLocks noGrp="1"/>
          </p:cNvSpPr>
          <p:nvPr>
            <p:ph type="sldNum" sz="quarter" idx="12"/>
          </p:nvPr>
        </p:nvSpPr>
        <p:spPr/>
        <p:txBody>
          <a:bodyPr/>
          <a:lstStyle/>
          <a:p>
            <a:fld id="{AB3C1F1C-F708-3F4B-8ECB-6D467F0718B5}" type="slidenum">
              <a:rPr lang="en-US" smtClean="0"/>
              <a:pPr/>
              <a:t>41</a:t>
            </a:fld>
            <a:endParaRPr lang="en-US" dirty="0"/>
          </a:p>
        </p:txBody>
      </p:sp>
      <p:sp>
        <p:nvSpPr>
          <p:cNvPr id="2" name="Title 1"/>
          <p:cNvSpPr>
            <a:spLocks noGrp="1"/>
          </p:cNvSpPr>
          <p:nvPr>
            <p:ph type="title"/>
          </p:nvPr>
        </p:nvSpPr>
        <p:spPr/>
        <p:txBody>
          <a:bodyPr/>
          <a:lstStyle/>
          <a:p>
            <a:pPr>
              <a:defRPr/>
            </a:pPr>
            <a:r>
              <a:rPr lang="en-US" sz="3200" dirty="0"/>
              <a:t>CMS Calorimeter Trigger for Run-2</a:t>
            </a:r>
          </a:p>
        </p:txBody>
      </p:sp>
      <p:sp>
        <p:nvSpPr>
          <p:cNvPr id="10243" name="Content Placeholder 2"/>
          <p:cNvSpPr>
            <a:spLocks noGrp="1"/>
          </p:cNvSpPr>
          <p:nvPr>
            <p:ph idx="4294967295"/>
          </p:nvPr>
        </p:nvSpPr>
        <p:spPr>
          <a:xfrm>
            <a:off x="0" y="715963"/>
            <a:ext cx="8331200" cy="5684837"/>
          </a:xfrm>
        </p:spPr>
        <p:txBody>
          <a:bodyPr/>
          <a:lstStyle/>
          <a:p>
            <a:r>
              <a:rPr lang="en-US" sz="1600" dirty="0">
                <a:solidFill>
                  <a:srgbClr val="FF0000"/>
                </a:solidFill>
                <a:latin typeface="Helvetica" charset="0"/>
                <a:ea typeface="ＭＳ Ｐゴシック" charset="0"/>
                <a:cs typeface="ＭＳ Ｐゴシック" charset="0"/>
              </a:rPr>
              <a:t> Installed and commissioned in 2015, fully operational since 2016</a:t>
            </a:r>
          </a:p>
          <a:p>
            <a:pPr lvl="1"/>
            <a:r>
              <a:rPr lang="en-US" sz="1600" dirty="0">
                <a:latin typeface="Helvetica" charset="0"/>
                <a:ea typeface="ＭＳ Ｐゴシック" charset="0"/>
                <a:cs typeface="ＭＳ Ｐゴシック" charset="0"/>
              </a:rPr>
              <a:t>ECAL Back End (BE) has been converted to optical (from Cu) with Mezzanines</a:t>
            </a:r>
          </a:p>
          <a:p>
            <a:pPr lvl="2"/>
            <a:r>
              <a:rPr lang="en-US" sz="1600" dirty="0">
                <a:latin typeface="Helvetica" charset="0"/>
                <a:ea typeface="ＭＳ Ｐゴシック" charset="0"/>
                <a:cs typeface="ＭＳ Ｐゴシック" charset="0"/>
              </a:rPr>
              <a:t>2 x 4.8 </a:t>
            </a:r>
            <a:r>
              <a:rPr lang="en-US" sz="1600" dirty="0" err="1">
                <a:latin typeface="Helvetica" charset="0"/>
                <a:ea typeface="ＭＳ Ｐゴシック" charset="0"/>
                <a:cs typeface="ＭＳ Ｐゴシック" charset="0"/>
              </a:rPr>
              <a:t>Gbps</a:t>
            </a:r>
            <a:r>
              <a:rPr lang="en-US" sz="1600" dirty="0">
                <a:latin typeface="Helvetica" charset="0"/>
                <a:ea typeface="ＭＳ Ｐゴシック" charset="0"/>
                <a:cs typeface="ＭＳ Ｐゴシック" charset="0"/>
              </a:rPr>
              <a:t> links each, one for 2015 operation, one to Layer-1 Patch Panels</a:t>
            </a:r>
          </a:p>
          <a:p>
            <a:pPr lvl="1"/>
            <a:r>
              <a:rPr lang="en-US" sz="1600" dirty="0">
                <a:latin typeface="Helvetica" charset="0"/>
                <a:ea typeface="ＭＳ Ｐゴシック" charset="0"/>
                <a:cs typeface="ＭＳ Ｐゴシック" charset="0"/>
              </a:rPr>
              <a:t>HF and HCAL BE has been replaced with optical back end (</a:t>
            </a:r>
            <a:r>
              <a:rPr lang="en-US" sz="1600" dirty="0" err="1">
                <a:latin typeface="Symbol" charset="0"/>
                <a:ea typeface="ＭＳ Ｐゴシック" charset="0"/>
                <a:cs typeface="Symbol" charset="0"/>
              </a:rPr>
              <a:t>m</a:t>
            </a:r>
            <a:r>
              <a:rPr lang="en-US" sz="1600" dirty="0" err="1">
                <a:latin typeface="Helvetica" charset="0"/>
                <a:ea typeface="ＭＳ Ｐゴシック" charset="0"/>
                <a:cs typeface="ＭＳ Ｐゴシック" charset="0"/>
              </a:rPr>
              <a:t>HTR</a:t>
            </a:r>
            <a:r>
              <a:rPr lang="en-US" sz="1600" dirty="0">
                <a:latin typeface="Helvetica" charset="0"/>
                <a:ea typeface="ＭＳ Ｐゴシック" charset="0"/>
                <a:cs typeface="ＭＳ Ｐゴシック" charset="0"/>
              </a:rPr>
              <a:t>)</a:t>
            </a:r>
          </a:p>
          <a:p>
            <a:pPr lvl="2"/>
            <a:r>
              <a:rPr lang="en-US" sz="1600" dirty="0">
                <a:latin typeface="Helvetica" charset="0"/>
                <a:ea typeface="ＭＳ Ｐゴシック" charset="0"/>
                <a:cs typeface="ＭＳ Ｐゴシック" charset="0"/>
              </a:rPr>
              <a:t>6.4 </a:t>
            </a:r>
            <a:r>
              <a:rPr lang="en-US" sz="1600" dirty="0" err="1">
                <a:latin typeface="Helvetica" charset="0"/>
                <a:ea typeface="ＭＳ Ｐゴシック" charset="0"/>
                <a:cs typeface="ＭＳ Ｐゴシック" charset="0"/>
              </a:rPr>
              <a:t>Gbps</a:t>
            </a:r>
            <a:r>
              <a:rPr lang="en-US" sz="1600" dirty="0">
                <a:latin typeface="Helvetica" charset="0"/>
                <a:ea typeface="ＭＳ Ｐゴシック" charset="0"/>
                <a:cs typeface="ＭＳ Ｐゴシック" charset="0"/>
              </a:rPr>
              <a:t> links, up to 6 per </a:t>
            </a:r>
            <a:r>
              <a:rPr lang="en-US" sz="1600" dirty="0" err="1">
                <a:latin typeface="Symbol" charset="0"/>
                <a:ea typeface="ＭＳ Ｐゴシック" charset="0"/>
                <a:cs typeface="Symbol" charset="0"/>
              </a:rPr>
              <a:t>m</a:t>
            </a:r>
            <a:r>
              <a:rPr lang="en-US" sz="1600" dirty="0" err="1">
                <a:latin typeface="Helvetica" charset="0"/>
                <a:ea typeface="ＭＳ Ｐゴシック" charset="0"/>
                <a:cs typeface="ＭＳ Ｐゴシック" charset="0"/>
              </a:rPr>
              <a:t>HTR</a:t>
            </a:r>
            <a:endParaRPr lang="en-US" sz="1600" dirty="0">
              <a:latin typeface="Helvetica" charset="0"/>
              <a:ea typeface="ＭＳ Ｐゴシック" charset="0"/>
              <a:cs typeface="ＭＳ Ｐゴシック" charset="0"/>
            </a:endParaRPr>
          </a:p>
          <a:p>
            <a:pPr lvl="1"/>
            <a:r>
              <a:rPr lang="en-US" sz="1600" dirty="0">
                <a:latin typeface="Helvetica" charset="0"/>
                <a:ea typeface="ＭＳ Ｐゴシック" charset="0"/>
                <a:cs typeface="ＭＳ Ｐゴシック" charset="0"/>
              </a:rPr>
              <a:t>All optical connections to Layer-1 complete </a:t>
            </a:r>
          </a:p>
          <a:p>
            <a:pPr lvl="2"/>
            <a:r>
              <a:rPr lang="en-US" sz="1600" dirty="0">
                <a:latin typeface="Helvetica" charset="0"/>
                <a:ea typeface="ＭＳ Ｐゴシック" charset="0"/>
                <a:cs typeface="ＭＳ Ｐゴシック" charset="0"/>
              </a:rPr>
              <a:t>1152 fibers to 18 patch panels for conversion to MPO fiber ribbons</a:t>
            </a:r>
            <a:endParaRPr lang="en-US" sz="1400" dirty="0">
              <a:latin typeface="Helvetica" charset="0"/>
              <a:ea typeface="ＭＳ Ｐゴシック" charset="0"/>
              <a:cs typeface="ＭＳ Ｐゴシック" charset="0"/>
            </a:endParaRPr>
          </a:p>
          <a:p>
            <a:pPr lvl="1"/>
            <a:endParaRPr lang="en-US" sz="1400" dirty="0">
              <a:latin typeface="Helvetica" charset="0"/>
              <a:ea typeface="ＭＳ Ｐゴシック" charset="0"/>
              <a:cs typeface="ＭＳ Ｐゴシック"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5938" y="3214096"/>
            <a:ext cx="1755775" cy="3122612"/>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847725" y="3818155"/>
            <a:ext cx="896938" cy="400050"/>
          </a:xfrm>
          <a:prstGeom prst="rect">
            <a:avLst/>
          </a:prstGeom>
          <a:noFill/>
        </p:spPr>
        <p:txBody>
          <a:bodyPr wrap="none">
            <a:spAutoFit/>
          </a:bodyPr>
          <a:lstStyle/>
          <a:p>
            <a:pPr>
              <a:defRPr/>
            </a:pPr>
            <a:r>
              <a:rPr lang="en-US" sz="2000" dirty="0">
                <a:solidFill>
                  <a:srgbClr val="FF0000"/>
                </a:solidFill>
                <a:latin typeface="+mn-lt"/>
              </a:rPr>
              <a:t>ECAL</a:t>
            </a:r>
          </a:p>
        </p:txBody>
      </p:sp>
      <p:sp>
        <p:nvSpPr>
          <p:cNvPr id="11" name="TextBox 10"/>
          <p:cNvSpPr txBox="1"/>
          <p:nvPr/>
        </p:nvSpPr>
        <p:spPr>
          <a:xfrm>
            <a:off x="2855913" y="3639546"/>
            <a:ext cx="2859087" cy="400050"/>
          </a:xfrm>
          <a:prstGeom prst="rect">
            <a:avLst/>
          </a:prstGeom>
          <a:noFill/>
        </p:spPr>
        <p:txBody>
          <a:bodyPr wrap="none">
            <a:spAutoFit/>
          </a:bodyPr>
          <a:lstStyle/>
          <a:p>
            <a:pPr>
              <a:defRPr/>
            </a:pPr>
            <a:r>
              <a:rPr lang="en-US" sz="2000" dirty="0">
                <a:solidFill>
                  <a:srgbClr val="FF0000"/>
                </a:solidFill>
                <a:latin typeface="+mn-lt"/>
              </a:rPr>
              <a:t>New HCAL and HF BE</a:t>
            </a:r>
          </a:p>
        </p:txBody>
      </p:sp>
      <p:sp>
        <p:nvSpPr>
          <p:cNvPr id="13" name="TextBox 12"/>
          <p:cNvSpPr txBox="1"/>
          <p:nvPr/>
        </p:nvSpPr>
        <p:spPr>
          <a:xfrm>
            <a:off x="6357938" y="5326713"/>
            <a:ext cx="1781175" cy="708025"/>
          </a:xfrm>
          <a:prstGeom prst="rect">
            <a:avLst/>
          </a:prstGeom>
          <a:noFill/>
        </p:spPr>
        <p:txBody>
          <a:bodyPr wrap="none">
            <a:spAutoFit/>
          </a:bodyPr>
          <a:lstStyle/>
          <a:p>
            <a:pPr>
              <a:defRPr/>
            </a:pPr>
            <a:r>
              <a:rPr lang="en-US" sz="2000" dirty="0">
                <a:solidFill>
                  <a:srgbClr val="FFFF66"/>
                </a:solidFill>
                <a:latin typeface="+mn-lt"/>
              </a:rPr>
              <a:t>BE to Layer1</a:t>
            </a:r>
          </a:p>
          <a:p>
            <a:pPr>
              <a:defRPr/>
            </a:pPr>
            <a:r>
              <a:rPr lang="en-US" sz="2000" dirty="0">
                <a:solidFill>
                  <a:srgbClr val="FFFF66"/>
                </a:solidFill>
                <a:latin typeface="+mn-lt"/>
              </a:rPr>
              <a:t>Patch Panels</a:t>
            </a:r>
          </a:p>
        </p:txBody>
      </p:sp>
      <p:pic>
        <p:nvPicPr>
          <p:cNvPr id="10248" name="Picture 2" descr="uHT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7500" y="4115796"/>
            <a:ext cx="2722563" cy="183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6702139"/>
      </p:ext>
    </p:extLst>
  </p:cSld>
  <p:clrMapOvr>
    <a:masterClrMapping/>
  </p:clrMapOvr>
  <p:transition spd="slow" advClick="0" advTm="15000">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a:prstGeom prst="rect">
            <a:avLst/>
          </a:prstGeom>
        </p:spPr>
        <p:txBody>
          <a:bodyP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27 November 2019</a:t>
            </a:r>
            <a:endParaRPr lang="en-US" dirty="0"/>
          </a:p>
        </p:txBody>
      </p:sp>
      <p:sp>
        <p:nvSpPr>
          <p:cNvPr id="4" name="Footer Placeholder 3"/>
          <p:cNvSpPr>
            <a:spLocks noGrp="1"/>
          </p:cNvSpPr>
          <p:nvPr>
            <p:ph type="ftr" sz="quarter" idx="11"/>
          </p:nvPr>
        </p:nvSpPr>
        <p:spPr>
          <a:prstGeom prst="rect">
            <a:avLst/>
          </a:prstGeom>
        </p:spPr>
        <p:txBody>
          <a:bodyP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Electronics for Particle Physics Discoveries, Sridhara Dasu, Wisconsin</a:t>
            </a:r>
            <a:endParaRPr lang="en-US" dirty="0"/>
          </a:p>
        </p:txBody>
      </p:sp>
      <p:sp>
        <p:nvSpPr>
          <p:cNvPr id="5" name="Slide Number Placeholder 4"/>
          <p:cNvSpPr>
            <a:spLocks noGrp="1"/>
          </p:cNvSpPr>
          <p:nvPr>
            <p:ph type="sldNum" sz="quarter" idx="12"/>
          </p:nvPr>
        </p:nvSpPr>
        <p:spPr/>
        <p:txBody>
          <a:bodyPr/>
          <a:lstStyle/>
          <a:p>
            <a:fld id="{AB3C1F1C-F708-3F4B-8ECB-6D467F0718B5}" type="slidenum">
              <a:rPr lang="en-US" smtClean="0"/>
              <a:pPr/>
              <a:t>42</a:t>
            </a:fld>
            <a:endParaRPr lang="en-US" dirty="0"/>
          </a:p>
        </p:txBody>
      </p:sp>
      <p:sp>
        <p:nvSpPr>
          <p:cNvPr id="2" name="Title 1"/>
          <p:cNvSpPr>
            <a:spLocks noGrp="1"/>
          </p:cNvSpPr>
          <p:nvPr>
            <p:ph type="title"/>
          </p:nvPr>
        </p:nvSpPr>
        <p:spPr/>
        <p:txBody>
          <a:bodyPr/>
          <a:lstStyle/>
          <a:p>
            <a:pPr>
              <a:defRPr/>
            </a:pPr>
            <a:r>
              <a:rPr lang="en-US" sz="3200" dirty="0"/>
              <a:t>Calorimeter Trigger Algorithms</a:t>
            </a:r>
          </a:p>
        </p:txBody>
      </p:sp>
      <p:sp>
        <p:nvSpPr>
          <p:cNvPr id="15362" name="Content Placeholder 2"/>
          <p:cNvSpPr>
            <a:spLocks noGrp="1"/>
          </p:cNvSpPr>
          <p:nvPr>
            <p:ph idx="4294967295"/>
          </p:nvPr>
        </p:nvSpPr>
        <p:spPr>
          <a:xfrm>
            <a:off x="0" y="715963"/>
            <a:ext cx="8331200" cy="5684837"/>
          </a:xfrm>
        </p:spPr>
        <p:txBody>
          <a:bodyPr>
            <a:normAutofit/>
          </a:bodyPr>
          <a:lstStyle/>
          <a:p>
            <a:r>
              <a:rPr lang="en-US" sz="2000">
                <a:latin typeface="Helvetica" charset="0"/>
                <a:ea typeface="ＭＳ Ｐゴシック" charset="0"/>
                <a:cs typeface="ＭＳ Ｐゴシック" charset="0"/>
              </a:rPr>
              <a:t>Overall</a:t>
            </a:r>
          </a:p>
          <a:p>
            <a:pPr lvl="1"/>
            <a:r>
              <a:rPr lang="en-US" sz="1800">
                <a:latin typeface="Helvetica" charset="0"/>
                <a:ea typeface="ＭＳ Ｐゴシック" charset="0"/>
              </a:rPr>
              <a:t>Use full calorimeter tower granularity</a:t>
            </a:r>
          </a:p>
          <a:p>
            <a:pPr lvl="2"/>
            <a:r>
              <a:rPr lang="en-US" sz="1800">
                <a:latin typeface="Helvetica" charset="0"/>
                <a:ea typeface="ＭＳ Ｐゴシック" charset="0"/>
              </a:rPr>
              <a:t>Previously 14</a:t>
            </a:r>
            <a:r>
              <a:rPr lang="en-US" sz="1800">
                <a:latin typeface="Symbol" charset="0"/>
                <a:ea typeface="ＭＳ Ｐゴシック" charset="0"/>
                <a:cs typeface="Symbol" charset="0"/>
              </a:rPr>
              <a:t>h</a:t>
            </a:r>
            <a:r>
              <a:rPr lang="en-US" sz="1800">
                <a:latin typeface="Helvetica" charset="0"/>
                <a:ea typeface="ＭＳ Ｐゴシック" charset="0"/>
              </a:rPr>
              <a:t> x18</a:t>
            </a:r>
            <a:r>
              <a:rPr lang="en-US" sz="1800">
                <a:latin typeface="Symbol" charset="0"/>
                <a:ea typeface="ＭＳ Ｐゴシック" charset="0"/>
                <a:cs typeface="Symbol" charset="0"/>
              </a:rPr>
              <a:t>f</a:t>
            </a:r>
            <a:r>
              <a:rPr lang="en-US" sz="1800">
                <a:latin typeface="Helvetica" charset="0"/>
                <a:ea typeface="ＭＳ Ｐゴシック" charset="0"/>
              </a:rPr>
              <a:t> now 56</a:t>
            </a:r>
            <a:r>
              <a:rPr lang="en-US" sz="1800">
                <a:latin typeface="Symbol" charset="0"/>
                <a:ea typeface="ＭＳ Ｐゴシック" charset="0"/>
                <a:cs typeface="Symbol" charset="0"/>
              </a:rPr>
              <a:t>h</a:t>
            </a:r>
            <a:r>
              <a:rPr lang="en-US" sz="1800">
                <a:latin typeface="Helvetica" charset="0"/>
                <a:ea typeface="ＭＳ Ｐゴシック" charset="0"/>
              </a:rPr>
              <a:t> x 72</a:t>
            </a:r>
            <a:r>
              <a:rPr lang="en-US" sz="1800">
                <a:latin typeface="Symbol" charset="0"/>
                <a:ea typeface="ＭＳ Ｐゴシック" charset="0"/>
                <a:cs typeface="Symbol" charset="0"/>
              </a:rPr>
              <a:t>f</a:t>
            </a:r>
          </a:p>
          <a:p>
            <a:pPr lvl="2"/>
            <a:r>
              <a:rPr lang="en-US" sz="1800">
                <a:latin typeface="Helvetica" charset="0"/>
                <a:ea typeface="ＭＳ Ｐゴシック" charset="0"/>
              </a:rPr>
              <a:t>Better energy &amp; position resolution</a:t>
            </a:r>
            <a:endParaRPr lang="en-US" sz="1800">
              <a:latin typeface="Symbol" charset="0"/>
              <a:ea typeface="ＭＳ Ｐゴシック" charset="0"/>
              <a:cs typeface="Symbol" charset="0"/>
            </a:endParaRPr>
          </a:p>
          <a:p>
            <a:pPr lvl="1"/>
            <a:r>
              <a:rPr lang="en-US" sz="1800">
                <a:latin typeface="Helvetica" charset="0"/>
                <a:ea typeface="ＭＳ Ｐゴシック" charset="0"/>
              </a:rPr>
              <a:t>Cluster dynamically </a:t>
            </a:r>
          </a:p>
          <a:p>
            <a:pPr lvl="1"/>
            <a:r>
              <a:rPr lang="en-US" sz="1800">
                <a:latin typeface="Helvetica" charset="0"/>
                <a:ea typeface="ＭＳ Ｐゴシック" charset="0"/>
              </a:rPr>
              <a:t>Mitigate pileup</a:t>
            </a:r>
          </a:p>
          <a:p>
            <a:r>
              <a:rPr lang="en-US" sz="2000">
                <a:latin typeface="Helvetica" charset="0"/>
                <a:ea typeface="ＭＳ Ｐゴシック" charset="0"/>
                <a:cs typeface="ＭＳ Ｐゴシック" charset="0"/>
              </a:rPr>
              <a:t>e/</a:t>
            </a:r>
            <a:r>
              <a:rPr lang="en-US" sz="2000">
                <a:latin typeface="Symbol" charset="0"/>
                <a:ea typeface="ＭＳ Ｐゴシック" charset="0"/>
                <a:cs typeface="Symbol" charset="0"/>
              </a:rPr>
              <a:t>g</a:t>
            </a:r>
            <a:endParaRPr lang="en-US" sz="2000">
              <a:latin typeface="Helvetica" charset="0"/>
              <a:ea typeface="ＭＳ Ｐゴシック" charset="0"/>
              <a:cs typeface="Symbol" charset="0"/>
            </a:endParaRPr>
          </a:p>
          <a:p>
            <a:pPr lvl="1"/>
            <a:r>
              <a:rPr lang="en-US" sz="1800">
                <a:latin typeface="Helvetica" charset="0"/>
                <a:ea typeface="ＭＳ Ｐゴシック" charset="0"/>
                <a:cs typeface="Symbol" charset="0"/>
              </a:rPr>
              <a:t>Cluster shape and electromagnetic energy fraction discriminates e/</a:t>
            </a:r>
            <a:r>
              <a:rPr lang="en-US" sz="1800">
                <a:latin typeface="Symbol" charset="0"/>
                <a:ea typeface="ＭＳ Ｐゴシック" charset="0"/>
                <a:cs typeface="Symbol" charset="0"/>
              </a:rPr>
              <a:t>g</a:t>
            </a:r>
            <a:r>
              <a:rPr lang="en-US" sz="1800">
                <a:latin typeface="Helvetica" charset="0"/>
                <a:ea typeface="ＭＳ Ｐゴシック" charset="0"/>
                <a:cs typeface="Symbol" charset="0"/>
              </a:rPr>
              <a:t> from jets</a:t>
            </a:r>
          </a:p>
          <a:p>
            <a:pPr lvl="1"/>
            <a:r>
              <a:rPr lang="en-US" sz="1800">
                <a:latin typeface="Helvetica" charset="0"/>
                <a:ea typeface="ＭＳ Ｐゴシック" charset="0"/>
                <a:cs typeface="Symbol" charset="0"/>
              </a:rPr>
              <a:t>Energy weighted position to potentially use for invariant mass triggers</a:t>
            </a:r>
          </a:p>
          <a:p>
            <a:r>
              <a:rPr lang="en-US" sz="2000">
                <a:latin typeface="Helvetica" charset="0"/>
                <a:ea typeface="ＭＳ Ｐゴシック" charset="0"/>
                <a:cs typeface="ＭＳ Ｐゴシック" charset="0"/>
              </a:rPr>
              <a:t>Tau</a:t>
            </a:r>
          </a:p>
          <a:p>
            <a:pPr lvl="1"/>
            <a:r>
              <a:rPr lang="en-US" sz="1800">
                <a:latin typeface="Helvetica" charset="0"/>
                <a:ea typeface="ＭＳ Ｐゴシック" charset="0"/>
              </a:rPr>
              <a:t>Clustering and position similar to e/</a:t>
            </a:r>
            <a:r>
              <a:rPr lang="en-US" sz="1800">
                <a:latin typeface="Symbol" charset="0"/>
                <a:ea typeface="ＭＳ Ｐゴシック" charset="0"/>
                <a:cs typeface="Symbol" charset="0"/>
              </a:rPr>
              <a:t>g</a:t>
            </a:r>
            <a:r>
              <a:rPr lang="en-US" sz="1800">
                <a:latin typeface="Helvetica" charset="0"/>
                <a:ea typeface="ＭＳ Ｐゴシック" charset="0"/>
              </a:rPr>
              <a:t>, optimized for tau</a:t>
            </a:r>
          </a:p>
          <a:p>
            <a:pPr lvl="1"/>
            <a:r>
              <a:rPr lang="en-US" sz="1800">
                <a:latin typeface="Helvetica" charset="0"/>
                <a:ea typeface="ＭＳ Ｐゴシック" charset="0"/>
              </a:rPr>
              <a:t>Merge neighboring clusters to recover multi-prong tau decays</a:t>
            </a:r>
          </a:p>
          <a:p>
            <a:r>
              <a:rPr lang="en-US" sz="2000">
                <a:latin typeface="Helvetica" charset="0"/>
                <a:ea typeface="ＭＳ Ｐゴシック" charset="0"/>
                <a:cs typeface="ＭＳ Ｐゴシック" charset="0"/>
              </a:rPr>
              <a:t>Jet</a:t>
            </a:r>
          </a:p>
          <a:p>
            <a:pPr lvl="1"/>
            <a:r>
              <a:rPr lang="en-US" sz="1800">
                <a:latin typeface="Helvetica" charset="0"/>
                <a:ea typeface="ＭＳ Ｐゴシック" charset="0"/>
              </a:rPr>
              <a:t>Sliding window, search for seed (central tower) energy above threshold</a:t>
            </a:r>
          </a:p>
          <a:p>
            <a:pPr lvl="1"/>
            <a:r>
              <a:rPr lang="en-US" sz="1800">
                <a:latin typeface="Helvetica" charset="0"/>
                <a:ea typeface="ＭＳ Ｐゴシック" charset="0"/>
              </a:rPr>
              <a:t>Remove duplicates, sum 9 by 9 trigger towers for ~R=0.4 as used offline</a:t>
            </a:r>
            <a:endParaRPr lang="en-US" sz="2000">
              <a:latin typeface="Helvetica" charset="0"/>
              <a:ea typeface="ＭＳ Ｐゴシック" charset="0"/>
            </a:endParaRPr>
          </a:p>
          <a:p>
            <a:endParaRPr lang="en-US" sz="2000">
              <a:latin typeface="Helvetica" charset="0"/>
              <a:ea typeface="ＭＳ Ｐゴシック" charset="0"/>
              <a:cs typeface="ＭＳ Ｐゴシック" charset="0"/>
            </a:endParaRPr>
          </a:p>
          <a:p>
            <a:endParaRPr lang="en-US" sz="2000">
              <a:latin typeface="Helvetica" charset="0"/>
              <a:ea typeface="ＭＳ Ｐゴシック" charset="0"/>
              <a:cs typeface="ＭＳ Ｐゴシック" charset="0"/>
            </a:endParaRPr>
          </a:p>
        </p:txBody>
      </p:sp>
      <p:pic>
        <p:nvPicPr>
          <p:cNvPr id="1536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03825" y="1565275"/>
            <a:ext cx="1538288" cy="1198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18350" y="1565275"/>
            <a:ext cx="1558925" cy="1198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5221288" y="2419350"/>
            <a:ext cx="1531937" cy="369888"/>
          </a:xfrm>
          <a:prstGeom prst="rect">
            <a:avLst/>
          </a:prstGeom>
          <a:noFill/>
        </p:spPr>
        <p:txBody>
          <a:bodyPr wrap="none">
            <a:spAutoFit/>
          </a:bodyPr>
          <a:lstStyle/>
          <a:p>
            <a:pPr>
              <a:defRPr/>
            </a:pPr>
            <a:r>
              <a:rPr lang="en-US" sz="1800" b="0" dirty="0">
                <a:latin typeface="+mj-lt"/>
              </a:rPr>
              <a:t>2010 to 2015</a:t>
            </a:r>
          </a:p>
        </p:txBody>
      </p:sp>
      <p:sp>
        <p:nvSpPr>
          <p:cNvPr id="7" name="TextBox 6"/>
          <p:cNvSpPr txBox="1"/>
          <p:nvPr/>
        </p:nvSpPr>
        <p:spPr>
          <a:xfrm>
            <a:off x="7108825" y="2408238"/>
            <a:ext cx="1633538" cy="369887"/>
          </a:xfrm>
          <a:prstGeom prst="rect">
            <a:avLst/>
          </a:prstGeom>
          <a:noFill/>
        </p:spPr>
        <p:txBody>
          <a:bodyPr wrap="none">
            <a:spAutoFit/>
          </a:bodyPr>
          <a:lstStyle/>
          <a:p>
            <a:pPr>
              <a:defRPr/>
            </a:pPr>
            <a:r>
              <a:rPr lang="en-US" sz="1800" b="0" dirty="0">
                <a:latin typeface="+mj-lt"/>
              </a:rPr>
              <a:t>2016 onwards</a:t>
            </a:r>
          </a:p>
        </p:txBody>
      </p:sp>
    </p:spTree>
    <p:extLst>
      <p:ext uri="{BB962C8B-B14F-4D97-AF65-F5344CB8AC3E}">
        <p14:creationId xmlns:p14="http://schemas.microsoft.com/office/powerpoint/2010/main" val="887481885"/>
      </p:ext>
    </p:extLst>
  </p:cSld>
  <p:clrMapOvr>
    <a:masterClrMapping/>
  </p:clrMapOvr>
  <p:transition spd="slow" advClick="0" advTm="15000">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a:prstGeom prst="rect">
            <a:avLst/>
          </a:prstGeom>
        </p:spPr>
        <p:txBody>
          <a:bodyP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27 November 2019</a:t>
            </a:r>
            <a:endParaRPr lang="en-US" dirty="0"/>
          </a:p>
        </p:txBody>
      </p:sp>
      <p:sp>
        <p:nvSpPr>
          <p:cNvPr id="4" name="Footer Placeholder 3"/>
          <p:cNvSpPr>
            <a:spLocks noGrp="1"/>
          </p:cNvSpPr>
          <p:nvPr>
            <p:ph type="ftr" sz="quarter" idx="11"/>
          </p:nvPr>
        </p:nvSpPr>
        <p:spPr>
          <a:prstGeom prst="rect">
            <a:avLst/>
          </a:prstGeom>
        </p:spPr>
        <p:txBody>
          <a:bodyP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Electronics for Particle Physics Discoveries, Sridhara Dasu, Wisconsin</a:t>
            </a:r>
            <a:endParaRPr lang="en-US" dirty="0"/>
          </a:p>
        </p:txBody>
      </p:sp>
      <p:sp>
        <p:nvSpPr>
          <p:cNvPr id="5" name="Slide Number Placeholder 4"/>
          <p:cNvSpPr>
            <a:spLocks noGrp="1"/>
          </p:cNvSpPr>
          <p:nvPr>
            <p:ph type="sldNum" sz="quarter" idx="12"/>
          </p:nvPr>
        </p:nvSpPr>
        <p:spPr/>
        <p:txBody>
          <a:bodyPr/>
          <a:lstStyle/>
          <a:p>
            <a:fld id="{AB3C1F1C-F708-3F4B-8ECB-6D467F0718B5}" type="slidenum">
              <a:rPr lang="en-US" smtClean="0"/>
              <a:pPr/>
              <a:t>43</a:t>
            </a:fld>
            <a:endParaRPr lang="en-US" dirty="0"/>
          </a:p>
        </p:txBody>
      </p:sp>
      <p:sp>
        <p:nvSpPr>
          <p:cNvPr id="2" name="Title 1"/>
          <p:cNvSpPr>
            <a:spLocks noGrp="1"/>
          </p:cNvSpPr>
          <p:nvPr>
            <p:ph type="title"/>
          </p:nvPr>
        </p:nvSpPr>
        <p:spPr/>
        <p:txBody>
          <a:bodyPr/>
          <a:lstStyle/>
          <a:p>
            <a:pPr>
              <a:defRPr/>
            </a:pPr>
            <a:r>
              <a:rPr lang="en-US" dirty="0"/>
              <a:t>e/</a:t>
            </a:r>
            <a:r>
              <a:rPr lang="en-US" dirty="0">
                <a:latin typeface="Symbol" charset="2"/>
                <a:cs typeface="Symbol" charset="2"/>
              </a:rPr>
              <a:t>g</a:t>
            </a:r>
            <a:r>
              <a:rPr lang="en-US" dirty="0"/>
              <a:t> Algorithm</a:t>
            </a:r>
          </a:p>
        </p:txBody>
      </p:sp>
      <p:sp>
        <p:nvSpPr>
          <p:cNvPr id="25602" name="Content Placeholder 2"/>
          <p:cNvSpPr>
            <a:spLocks noGrp="1"/>
          </p:cNvSpPr>
          <p:nvPr>
            <p:ph idx="4294967295"/>
          </p:nvPr>
        </p:nvSpPr>
        <p:spPr>
          <a:xfrm>
            <a:off x="0" y="715963"/>
            <a:ext cx="8331200" cy="5684837"/>
          </a:xfrm>
        </p:spPr>
        <p:txBody>
          <a:bodyPr>
            <a:normAutofit/>
          </a:bodyPr>
          <a:lstStyle/>
          <a:p>
            <a:r>
              <a:rPr lang="en-US" sz="2400">
                <a:latin typeface="Helvetica" charset="0"/>
                <a:ea typeface="ＭＳ Ｐゴシック" charset="0"/>
                <a:cs typeface="ＭＳ Ｐゴシック" charset="0"/>
              </a:rPr>
              <a:t>Dynamic Clustering</a:t>
            </a:r>
          </a:p>
          <a:p>
            <a:pPr lvl="1"/>
            <a:r>
              <a:rPr lang="en-US" sz="2000">
                <a:latin typeface="Helvetica" charset="0"/>
                <a:ea typeface="ＭＳ Ｐゴシック" charset="0"/>
                <a:sym typeface="Helvetica Light" charset="0"/>
              </a:rPr>
              <a:t>Improved energy containment
Showing electrons, photon conversions
Minimize effect of pile-up
Improved energy resolution</a:t>
            </a:r>
            <a:endParaRPr lang="en-US" sz="2000">
              <a:latin typeface="Helvetica" charset="0"/>
              <a:ea typeface="ＭＳ Ｐゴシック" charset="0"/>
            </a:endParaRPr>
          </a:p>
          <a:p>
            <a:r>
              <a:rPr lang="en-US" sz="2400">
                <a:latin typeface="Helvetica" charset="0"/>
                <a:ea typeface="ＭＳ Ｐゴシック" charset="0"/>
                <a:cs typeface="ＭＳ Ｐゴシック" charset="0"/>
              </a:rPr>
              <a:t>Cluster Shape Veto</a:t>
            </a:r>
          </a:p>
          <a:p>
            <a:pPr lvl="1"/>
            <a:r>
              <a:rPr lang="en-US" sz="2000">
                <a:latin typeface="Helvetica" charset="0"/>
                <a:ea typeface="ＭＳ Ｐゴシック" charset="0"/>
                <a:sym typeface="Helvetica Light" charset="0"/>
              </a:rPr>
              <a:t>Discriminate using cluster shape and electromagnetic energy fraction between e/γ and jets</a:t>
            </a:r>
            <a:endParaRPr lang="en-US" sz="2000">
              <a:latin typeface="Helvetica" charset="0"/>
              <a:ea typeface="ＭＳ Ｐゴシック" charset="0"/>
            </a:endParaRPr>
          </a:p>
          <a:p>
            <a:r>
              <a:rPr lang="en-US" sz="2400">
                <a:latin typeface="Helvetica" charset="0"/>
                <a:ea typeface="ＭＳ Ｐゴシック" charset="0"/>
                <a:cs typeface="ＭＳ Ｐゴシック" charset="0"/>
              </a:rPr>
              <a:t>Calibration</a:t>
            </a:r>
          </a:p>
          <a:p>
            <a:pPr lvl="1"/>
            <a:r>
              <a:rPr lang="en-US" sz="2000">
                <a:latin typeface="Helvetica" charset="0"/>
                <a:ea typeface="ＭＳ Ｐゴシック" charset="0"/>
              </a:rPr>
              <a:t>e/γ cluster energy calibrated as a function of E</a:t>
            </a:r>
            <a:r>
              <a:rPr lang="en-US" sz="2000" baseline="-6000">
                <a:latin typeface="Helvetica" charset="0"/>
                <a:ea typeface="ＭＳ Ｐゴシック" charset="0"/>
              </a:rPr>
              <a:t>T</a:t>
            </a:r>
            <a:r>
              <a:rPr lang="en-US" sz="2000">
                <a:latin typeface="Helvetica" charset="0"/>
                <a:ea typeface="ＭＳ Ｐゴシック" charset="0"/>
              </a:rPr>
              <a:t>, η and cluster shape</a:t>
            </a:r>
          </a:p>
          <a:p>
            <a:r>
              <a:rPr lang="en-US" sz="2400">
                <a:latin typeface="Helvetica" charset="0"/>
                <a:ea typeface="ＭＳ Ｐゴシック" charset="0"/>
                <a:cs typeface="ＭＳ Ｐゴシック" charset="0"/>
              </a:rPr>
              <a:t>Energy Weighted Position</a:t>
            </a:r>
          </a:p>
          <a:p>
            <a:pPr lvl="1"/>
            <a:r>
              <a:rPr lang="en-US" sz="2000">
                <a:latin typeface="Helvetica" charset="0"/>
                <a:ea typeface="ＭＳ Ｐゴシック" charset="0"/>
                <a:sym typeface="Helvetica Light" charset="0"/>
              </a:rPr>
              <a:t>Potential use in correlating objects e.g. invariant mass</a:t>
            </a:r>
          </a:p>
          <a:p>
            <a:endParaRPr lang="en-US" sz="2400">
              <a:latin typeface="Helvetica" charset="0"/>
              <a:ea typeface="ＭＳ Ｐゴシック" charset="0"/>
              <a:cs typeface="ＭＳ Ｐゴシック" charset="0"/>
            </a:endParaRPr>
          </a:p>
          <a:p>
            <a:endParaRPr lang="en-US" sz="2400">
              <a:latin typeface="Helvetica" charset="0"/>
              <a:ea typeface="ＭＳ Ｐゴシック" charset="0"/>
              <a:cs typeface="ＭＳ Ｐゴシック" charset="0"/>
            </a:endParaRPr>
          </a:p>
        </p:txBody>
      </p:sp>
      <p:pic>
        <p:nvPicPr>
          <p:cNvPr id="25603" name="image.png"/>
          <p:cNvPicPr>
            <a:picLocks noChangeAspect="1"/>
          </p:cNvPicPr>
          <p:nvPr/>
        </p:nvPicPr>
        <p:blipFill>
          <a:blip r:embed="rId2">
            <a:extLst>
              <a:ext uri="{28A0092B-C50C-407E-A947-70E740481C1C}">
                <a14:useLocalDpi xmlns:a14="http://schemas.microsoft.com/office/drawing/2010/main" val="0"/>
              </a:ext>
            </a:extLst>
          </a:blip>
          <a:srcRect r="55179" b="5774"/>
          <a:stretch>
            <a:fillRect/>
          </a:stretch>
        </p:blipFill>
        <p:spPr bwMode="auto">
          <a:xfrm>
            <a:off x="6961188" y="1574800"/>
            <a:ext cx="1817687" cy="2865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grpSp>
        <p:nvGrpSpPr>
          <p:cNvPr id="25604" name="Group 108"/>
          <p:cNvGrpSpPr>
            <a:grpSpLocks noChangeAspect="1"/>
          </p:cNvGrpSpPr>
          <p:nvPr/>
        </p:nvGrpSpPr>
        <p:grpSpPr bwMode="auto">
          <a:xfrm>
            <a:off x="6923088" y="4903788"/>
            <a:ext cx="1828800" cy="1606550"/>
            <a:chOff x="926675" y="533400"/>
            <a:chExt cx="2978982" cy="2615415"/>
          </a:xfrm>
        </p:grpSpPr>
        <p:pic>
          <p:nvPicPr>
            <p:cNvPr id="25609" name="Screen Shot 2014-07-02 at 18.27.5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4884" y="533400"/>
              <a:ext cx="1828801"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pic>
          <p:nvPicPr>
            <p:cNvPr id="25610" name="Screen Shot 2014-07-02 at 18.27.4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6675" y="2208083"/>
              <a:ext cx="2978982" cy="940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grpSp>
      <p:sp>
        <p:nvSpPr>
          <p:cNvPr id="65" name="TextBox 64"/>
          <p:cNvSpPr txBox="1"/>
          <p:nvPr/>
        </p:nvSpPr>
        <p:spPr>
          <a:xfrm>
            <a:off x="6226175" y="1117600"/>
            <a:ext cx="2562225" cy="461963"/>
          </a:xfrm>
          <a:prstGeom prst="rect">
            <a:avLst/>
          </a:prstGeom>
          <a:noFill/>
        </p:spPr>
        <p:txBody>
          <a:bodyPr wrap="none">
            <a:spAutoFit/>
          </a:bodyPr>
          <a:lstStyle/>
          <a:p>
            <a:pPr>
              <a:defRPr/>
            </a:pPr>
            <a:r>
              <a:rPr lang="en-US" dirty="0">
                <a:latin typeface="+mn-lt"/>
              </a:rPr>
              <a:t>Cluster Building</a:t>
            </a:r>
          </a:p>
        </p:txBody>
      </p:sp>
      <p:sp>
        <p:nvSpPr>
          <p:cNvPr id="66" name="TextBox 65"/>
          <p:cNvSpPr txBox="1"/>
          <p:nvPr/>
        </p:nvSpPr>
        <p:spPr>
          <a:xfrm>
            <a:off x="6378575" y="4410075"/>
            <a:ext cx="2425700" cy="461963"/>
          </a:xfrm>
          <a:prstGeom prst="rect">
            <a:avLst/>
          </a:prstGeom>
          <a:noFill/>
        </p:spPr>
        <p:txBody>
          <a:bodyPr wrap="none">
            <a:spAutoFit/>
          </a:bodyPr>
          <a:lstStyle/>
          <a:p>
            <a:pPr>
              <a:defRPr/>
            </a:pPr>
            <a:r>
              <a:rPr lang="en-US" dirty="0">
                <a:latin typeface="+mn-lt"/>
              </a:rPr>
              <a:t>Cluster Shapes</a:t>
            </a:r>
          </a:p>
        </p:txBody>
      </p:sp>
      <p:sp>
        <p:nvSpPr>
          <p:cNvPr id="67" name="TextBox 66"/>
          <p:cNvSpPr txBox="1"/>
          <p:nvPr/>
        </p:nvSpPr>
        <p:spPr>
          <a:xfrm>
            <a:off x="6315075" y="5099050"/>
            <a:ext cx="1143000" cy="460375"/>
          </a:xfrm>
          <a:prstGeom prst="rect">
            <a:avLst/>
          </a:prstGeom>
          <a:noFill/>
        </p:spPr>
        <p:txBody>
          <a:bodyPr wrap="none">
            <a:spAutoFit/>
          </a:bodyPr>
          <a:lstStyle/>
          <a:p>
            <a:pPr>
              <a:defRPr/>
            </a:pPr>
            <a:r>
              <a:rPr lang="en-US" b="0" dirty="0">
                <a:latin typeface="+mn-lt"/>
              </a:rPr>
              <a:t>Jet like</a:t>
            </a:r>
          </a:p>
        </p:txBody>
      </p:sp>
      <p:sp>
        <p:nvSpPr>
          <p:cNvPr id="68" name="TextBox 67"/>
          <p:cNvSpPr txBox="1"/>
          <p:nvPr/>
        </p:nvSpPr>
        <p:spPr>
          <a:xfrm>
            <a:off x="5797550" y="5921375"/>
            <a:ext cx="1114425" cy="461963"/>
          </a:xfrm>
          <a:prstGeom prst="rect">
            <a:avLst/>
          </a:prstGeom>
          <a:noFill/>
        </p:spPr>
        <p:txBody>
          <a:bodyPr wrap="none">
            <a:spAutoFit/>
          </a:bodyPr>
          <a:lstStyle/>
          <a:p>
            <a:pPr>
              <a:defRPr/>
            </a:pPr>
            <a:r>
              <a:rPr lang="en-US" b="0" dirty="0">
                <a:latin typeface="+mn-lt"/>
              </a:rPr>
              <a:t>e/</a:t>
            </a:r>
            <a:r>
              <a:rPr lang="en-US" b="0" dirty="0">
                <a:latin typeface="Symbol" charset="2"/>
                <a:cs typeface="Symbol" charset="2"/>
              </a:rPr>
              <a:t>g</a:t>
            </a:r>
            <a:r>
              <a:rPr lang="en-US" b="0" dirty="0">
                <a:latin typeface="+mn-lt"/>
              </a:rPr>
              <a:t> like</a:t>
            </a:r>
          </a:p>
        </p:txBody>
      </p:sp>
    </p:spTree>
    <p:extLst>
      <p:ext uri="{BB962C8B-B14F-4D97-AF65-F5344CB8AC3E}">
        <p14:creationId xmlns:p14="http://schemas.microsoft.com/office/powerpoint/2010/main" val="653366362"/>
      </p:ext>
    </p:extLst>
  </p:cSld>
  <p:clrMapOvr>
    <a:masterClrMapping/>
  </p:clrMapOvr>
  <p:transition spd="slow" advClick="0" advTm="15000">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a:prstGeom prst="rect">
            <a:avLst/>
          </a:prstGeom>
        </p:spPr>
        <p:txBody>
          <a:bodyP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27 November 2019</a:t>
            </a:r>
            <a:endParaRPr lang="en-US" dirty="0"/>
          </a:p>
        </p:txBody>
      </p:sp>
      <p:sp>
        <p:nvSpPr>
          <p:cNvPr id="4" name="Footer Placeholder 3"/>
          <p:cNvSpPr>
            <a:spLocks noGrp="1"/>
          </p:cNvSpPr>
          <p:nvPr>
            <p:ph type="ftr" sz="quarter" idx="11"/>
          </p:nvPr>
        </p:nvSpPr>
        <p:spPr>
          <a:prstGeom prst="rect">
            <a:avLst/>
          </a:prstGeom>
        </p:spPr>
        <p:txBody>
          <a:bodyP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Electronics for Particle Physics Discoveries, Sridhara Dasu, Wisconsin</a:t>
            </a:r>
            <a:endParaRPr lang="en-US" dirty="0"/>
          </a:p>
        </p:txBody>
      </p:sp>
      <p:sp>
        <p:nvSpPr>
          <p:cNvPr id="5" name="Slide Number Placeholder 4"/>
          <p:cNvSpPr>
            <a:spLocks noGrp="1"/>
          </p:cNvSpPr>
          <p:nvPr>
            <p:ph type="sldNum" sz="quarter" idx="12"/>
          </p:nvPr>
        </p:nvSpPr>
        <p:spPr/>
        <p:txBody>
          <a:bodyPr/>
          <a:lstStyle/>
          <a:p>
            <a:fld id="{AB3C1F1C-F708-3F4B-8ECB-6D467F0718B5}" type="slidenum">
              <a:rPr lang="en-US" smtClean="0"/>
              <a:pPr/>
              <a:t>44</a:t>
            </a:fld>
            <a:endParaRPr lang="en-US" dirty="0"/>
          </a:p>
        </p:txBody>
      </p:sp>
      <p:sp>
        <p:nvSpPr>
          <p:cNvPr id="2" name="Title 1"/>
          <p:cNvSpPr>
            <a:spLocks noGrp="1"/>
          </p:cNvSpPr>
          <p:nvPr>
            <p:ph type="title"/>
          </p:nvPr>
        </p:nvSpPr>
        <p:spPr/>
        <p:txBody>
          <a:bodyPr/>
          <a:lstStyle/>
          <a:p>
            <a:pPr>
              <a:defRPr/>
            </a:pPr>
            <a:r>
              <a:rPr lang="en-US" dirty="0"/>
              <a:t>Tau </a:t>
            </a:r>
            <a:r>
              <a:rPr lang="en-US" dirty="0" err="1"/>
              <a:t>Algorthm</a:t>
            </a:r>
            <a:endParaRPr lang="en-US" dirty="0"/>
          </a:p>
        </p:txBody>
      </p:sp>
      <p:sp>
        <p:nvSpPr>
          <p:cNvPr id="26626" name="Content Placeholder 2"/>
          <p:cNvSpPr>
            <a:spLocks noGrp="1"/>
          </p:cNvSpPr>
          <p:nvPr>
            <p:ph idx="4294967295"/>
          </p:nvPr>
        </p:nvSpPr>
        <p:spPr>
          <a:xfrm>
            <a:off x="0" y="1030288"/>
            <a:ext cx="6240463" cy="5456237"/>
          </a:xfrm>
        </p:spPr>
        <p:txBody>
          <a:bodyPr>
            <a:normAutofit/>
          </a:bodyPr>
          <a:lstStyle/>
          <a:p>
            <a:r>
              <a:rPr lang="en-US" dirty="0">
                <a:latin typeface="Helvetica" charset="0"/>
                <a:ea typeface="ＭＳ Ｐゴシック" charset="0"/>
                <a:cs typeface="ＭＳ Ｐゴシック" charset="0"/>
              </a:rPr>
              <a:t>Clustering, shape, and position</a:t>
            </a:r>
          </a:p>
          <a:p>
            <a:pPr lvl="1"/>
            <a:r>
              <a:rPr lang="en-US" dirty="0">
                <a:latin typeface="Helvetica" charset="0"/>
                <a:ea typeface="ＭＳ Ｐゴシック" charset="0"/>
                <a:sym typeface="Helvetica Light" charset="0"/>
              </a:rPr>
              <a:t>Very similar to e/</a:t>
            </a:r>
            <a:r>
              <a:rPr lang="en-US" dirty="0" err="1">
                <a:latin typeface="Helvetica" charset="0"/>
                <a:ea typeface="ＭＳ Ｐゴシック" charset="0"/>
                <a:sym typeface="Helvetica Light" charset="0"/>
              </a:rPr>
              <a:t>γ</a:t>
            </a:r>
            <a:r>
              <a:rPr lang="en-US" dirty="0">
                <a:latin typeface="Helvetica" charset="0"/>
                <a:ea typeface="ＭＳ Ｐゴシック" charset="0"/>
                <a:sym typeface="Helvetica Light" charset="0"/>
              </a:rPr>
              <a:t> — </a:t>
            </a:r>
            <a:r>
              <a:rPr lang="en-US" dirty="0" err="1">
                <a:latin typeface="Helvetica" charset="0"/>
                <a:ea typeface="ＭＳ Ｐゴシック" charset="0"/>
                <a:sym typeface="Helvetica Light" charset="0"/>
              </a:rPr>
              <a:t>optimised</a:t>
            </a:r>
            <a:r>
              <a:rPr lang="en-US" dirty="0">
                <a:latin typeface="Helvetica" charset="0"/>
                <a:ea typeface="ＭＳ Ｐゴシック" charset="0"/>
                <a:sym typeface="Helvetica Light" charset="0"/>
              </a:rPr>
              <a:t> for </a:t>
            </a:r>
            <a:r>
              <a:rPr lang="en-US" dirty="0" err="1">
                <a:latin typeface="Helvetica" charset="0"/>
                <a:ea typeface="ＭＳ Ｐゴシック" charset="0"/>
                <a:sym typeface="Helvetica Light" charset="0"/>
              </a:rPr>
              <a:t>τ</a:t>
            </a:r>
            <a:endParaRPr lang="en-US" dirty="0">
              <a:latin typeface="Helvetica" charset="0"/>
              <a:ea typeface="ＭＳ Ｐゴシック" charset="0"/>
            </a:endParaRPr>
          </a:p>
          <a:p>
            <a:r>
              <a:rPr lang="en-US" dirty="0">
                <a:latin typeface="Helvetica" charset="0"/>
                <a:ea typeface="ＭＳ Ｐゴシック" charset="0"/>
                <a:cs typeface="ＭＳ Ｐゴシック" charset="0"/>
              </a:rPr>
              <a:t>Merging</a:t>
            </a:r>
          </a:p>
          <a:p>
            <a:pPr lvl="1"/>
            <a:r>
              <a:rPr lang="en-US" dirty="0">
                <a:latin typeface="Helvetica" charset="0"/>
                <a:ea typeface="ＭＳ Ｐゴシック" charset="0"/>
                <a:sym typeface="Helvetica Light" charset="0"/>
              </a:rPr>
              <a:t>Merge </a:t>
            </a:r>
            <a:r>
              <a:rPr lang="en-US" dirty="0" err="1">
                <a:latin typeface="Helvetica" charset="0"/>
                <a:ea typeface="ＭＳ Ｐゴシック" charset="0"/>
                <a:sym typeface="Helvetica Light" charset="0"/>
              </a:rPr>
              <a:t>neighbouring</a:t>
            </a:r>
            <a:r>
              <a:rPr lang="en-US" dirty="0">
                <a:latin typeface="Helvetica" charset="0"/>
                <a:ea typeface="ＭＳ Ｐゴシック" charset="0"/>
                <a:sym typeface="Helvetica Light" charset="0"/>
              </a:rPr>
              <a:t> clusters (~15% of clusters)
Recover multi-prong </a:t>
            </a:r>
            <a:r>
              <a:rPr lang="en-US" dirty="0" err="1">
                <a:latin typeface="Helvetica" charset="0"/>
                <a:ea typeface="ＭＳ Ｐゴシック" charset="0"/>
                <a:sym typeface="Helvetica Light" charset="0"/>
              </a:rPr>
              <a:t>τ</a:t>
            </a:r>
            <a:r>
              <a:rPr lang="en-US" dirty="0">
                <a:latin typeface="Helvetica" charset="0"/>
                <a:ea typeface="ＭＳ Ｐゴシック" charset="0"/>
                <a:sym typeface="Helvetica Light" charset="0"/>
              </a:rPr>
              <a:t> decays </a:t>
            </a:r>
            <a:endParaRPr lang="en-US" dirty="0">
              <a:latin typeface="Helvetica" charset="0"/>
              <a:ea typeface="ＭＳ Ｐゴシック" charset="0"/>
            </a:endParaRPr>
          </a:p>
          <a:p>
            <a:r>
              <a:rPr lang="en-US" dirty="0">
                <a:latin typeface="Helvetica" charset="0"/>
                <a:ea typeface="ＭＳ Ｐゴシック" charset="0"/>
                <a:cs typeface="ＭＳ Ｐゴシック" charset="0"/>
              </a:rPr>
              <a:t>Calibration</a:t>
            </a:r>
          </a:p>
          <a:p>
            <a:pPr lvl="1"/>
            <a:r>
              <a:rPr lang="en-US" dirty="0" err="1">
                <a:latin typeface="Helvetica" charset="0"/>
                <a:ea typeface="ＭＳ Ｐゴシック" charset="0"/>
              </a:rPr>
              <a:t>τ</a:t>
            </a:r>
            <a:r>
              <a:rPr lang="en-US" dirty="0">
                <a:latin typeface="Helvetica" charset="0"/>
                <a:ea typeface="ＭＳ Ｐゴシック" charset="0"/>
              </a:rPr>
              <a:t> cluster energy calibrated as function of E</a:t>
            </a:r>
            <a:r>
              <a:rPr lang="en-US" baseline="-6000" dirty="0">
                <a:latin typeface="Helvetica" charset="0"/>
                <a:ea typeface="ＭＳ Ｐゴシック" charset="0"/>
              </a:rPr>
              <a:t>T</a:t>
            </a:r>
            <a:r>
              <a:rPr lang="en-US" dirty="0">
                <a:latin typeface="Helvetica" charset="0"/>
                <a:ea typeface="ＭＳ Ｐゴシック" charset="0"/>
              </a:rPr>
              <a:t>, </a:t>
            </a:r>
            <a:r>
              <a:rPr lang="en-US" dirty="0" err="1">
                <a:latin typeface="Helvetica" charset="0"/>
                <a:ea typeface="ＭＳ Ｐゴシック" charset="0"/>
              </a:rPr>
              <a:t>η</a:t>
            </a:r>
            <a:r>
              <a:rPr lang="en-US" dirty="0">
                <a:latin typeface="Helvetica" charset="0"/>
                <a:ea typeface="ＭＳ Ｐゴシック" charset="0"/>
              </a:rPr>
              <a:t>, merging and EM fraction</a:t>
            </a:r>
          </a:p>
          <a:p>
            <a:r>
              <a:rPr lang="en-US" dirty="0">
                <a:latin typeface="Helvetica" charset="0"/>
                <a:ea typeface="ＭＳ Ｐゴシック" charset="0"/>
                <a:cs typeface="ＭＳ Ｐゴシック" charset="0"/>
              </a:rPr>
              <a:t>Isolation</a:t>
            </a:r>
          </a:p>
          <a:p>
            <a:pPr lvl="1"/>
            <a:r>
              <a:rPr lang="en-US" dirty="0">
                <a:latin typeface="Helvetica" charset="0"/>
                <a:ea typeface="ＭＳ Ｐゴシック" charset="0"/>
                <a:sym typeface="Helvetica Light" charset="0"/>
              </a:rPr>
              <a:t>Very similar to e/</a:t>
            </a:r>
            <a:r>
              <a:rPr lang="en-US" dirty="0" err="1">
                <a:latin typeface="Helvetica" charset="0"/>
                <a:ea typeface="ＭＳ Ｐゴシック" charset="0"/>
                <a:sym typeface="Helvetica Light" charset="0"/>
              </a:rPr>
              <a:t>γ</a:t>
            </a:r>
            <a:r>
              <a:rPr lang="en-US" dirty="0">
                <a:latin typeface="Helvetica" charset="0"/>
                <a:ea typeface="ＭＳ Ｐゴシック" charset="0"/>
                <a:sym typeface="Helvetica Light" charset="0"/>
              </a:rPr>
              <a:t> — </a:t>
            </a:r>
            <a:r>
              <a:rPr lang="en-US" dirty="0" err="1">
                <a:latin typeface="Helvetica" charset="0"/>
                <a:ea typeface="ＭＳ Ｐゴシック" charset="0"/>
                <a:sym typeface="Helvetica Light" charset="0"/>
              </a:rPr>
              <a:t>optimised</a:t>
            </a:r>
            <a:r>
              <a:rPr lang="en-US" dirty="0">
                <a:latin typeface="Helvetica" charset="0"/>
                <a:ea typeface="ＭＳ Ｐゴシック" charset="0"/>
                <a:sym typeface="Helvetica Light" charset="0"/>
              </a:rPr>
              <a:t> for tau including merging as input – two working points</a:t>
            </a:r>
            <a:endParaRPr lang="en-US" dirty="0">
              <a:latin typeface="Helvetica" charset="0"/>
              <a:ea typeface="ＭＳ Ｐゴシック" charset="0"/>
            </a:endParaRPr>
          </a:p>
        </p:txBody>
      </p:sp>
      <p:pic>
        <p:nvPicPr>
          <p:cNvPr id="26627" name="tauIso.pdf"/>
          <p:cNvPicPr>
            <a:picLocks noChangeAspect="1"/>
          </p:cNvPicPr>
          <p:nvPr/>
        </p:nvPicPr>
        <p:blipFill>
          <a:blip r:embed="rId2">
            <a:extLst>
              <a:ext uri="{28A0092B-C50C-407E-A947-70E740481C1C}">
                <a14:useLocalDpi xmlns:a14="http://schemas.microsoft.com/office/drawing/2010/main" val="0"/>
              </a:ext>
            </a:extLst>
          </a:blip>
          <a:srcRect l="23477" t="29001" r="21043" b="28310"/>
          <a:stretch>
            <a:fillRect/>
          </a:stretch>
        </p:blipFill>
        <p:spPr bwMode="auto">
          <a:xfrm>
            <a:off x="6251575" y="3084513"/>
            <a:ext cx="3000375" cy="326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pic>
        <p:nvPicPr>
          <p:cNvPr id="26628" name="tauCluster.pdf"/>
          <p:cNvPicPr>
            <a:picLocks noChangeAspect="1"/>
          </p:cNvPicPr>
          <p:nvPr/>
        </p:nvPicPr>
        <p:blipFill>
          <a:blip r:embed="rId3">
            <a:extLst>
              <a:ext uri="{28A0092B-C50C-407E-A947-70E740481C1C}">
                <a14:useLocalDpi xmlns:a14="http://schemas.microsoft.com/office/drawing/2010/main" val="0"/>
              </a:ext>
            </a:extLst>
          </a:blip>
          <a:srcRect l="33997" t="39700" r="33954" b="41032"/>
          <a:stretch>
            <a:fillRect/>
          </a:stretch>
        </p:blipFill>
        <p:spPr bwMode="auto">
          <a:xfrm>
            <a:off x="6559550" y="1270000"/>
            <a:ext cx="2147888"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2640046549"/>
      </p:ext>
    </p:extLst>
  </p:cSld>
  <p:clrMapOvr>
    <a:masterClrMapping/>
  </p:clrMapOvr>
  <p:transition spd="slow" advClick="0" advTm="15000">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a:prstGeom prst="rect">
            <a:avLst/>
          </a:prstGeom>
        </p:spPr>
        <p:txBody>
          <a:bodyP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27 November 2019</a:t>
            </a:r>
            <a:endParaRPr lang="en-US" dirty="0"/>
          </a:p>
        </p:txBody>
      </p:sp>
      <p:sp>
        <p:nvSpPr>
          <p:cNvPr id="4" name="Footer Placeholder 3"/>
          <p:cNvSpPr>
            <a:spLocks noGrp="1"/>
          </p:cNvSpPr>
          <p:nvPr>
            <p:ph type="ftr" sz="quarter" idx="11"/>
          </p:nvPr>
        </p:nvSpPr>
        <p:spPr>
          <a:prstGeom prst="rect">
            <a:avLst/>
          </a:prstGeom>
        </p:spPr>
        <p:txBody>
          <a:bodyP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Electronics for Particle Physics Discoveries, Sridhara Dasu, Wisconsin</a:t>
            </a:r>
            <a:endParaRPr lang="en-US" dirty="0"/>
          </a:p>
        </p:txBody>
      </p:sp>
      <p:sp>
        <p:nvSpPr>
          <p:cNvPr id="5" name="Slide Number Placeholder 4"/>
          <p:cNvSpPr>
            <a:spLocks noGrp="1"/>
          </p:cNvSpPr>
          <p:nvPr>
            <p:ph type="sldNum" sz="quarter" idx="12"/>
          </p:nvPr>
        </p:nvSpPr>
        <p:spPr/>
        <p:txBody>
          <a:bodyPr/>
          <a:lstStyle/>
          <a:p>
            <a:fld id="{AB3C1F1C-F708-3F4B-8ECB-6D467F0718B5}" type="slidenum">
              <a:rPr lang="en-US" smtClean="0"/>
              <a:pPr/>
              <a:t>45</a:t>
            </a:fld>
            <a:endParaRPr lang="en-US" dirty="0"/>
          </a:p>
        </p:txBody>
      </p:sp>
      <p:sp>
        <p:nvSpPr>
          <p:cNvPr id="2" name="Title 1"/>
          <p:cNvSpPr>
            <a:spLocks noGrp="1"/>
          </p:cNvSpPr>
          <p:nvPr>
            <p:ph type="title"/>
          </p:nvPr>
        </p:nvSpPr>
        <p:spPr/>
        <p:txBody>
          <a:bodyPr/>
          <a:lstStyle/>
          <a:p>
            <a:pPr>
              <a:defRPr/>
            </a:pPr>
            <a:r>
              <a:rPr lang="en-US" dirty="0"/>
              <a:t>Jet Algorithm</a:t>
            </a:r>
          </a:p>
        </p:txBody>
      </p:sp>
      <p:sp>
        <p:nvSpPr>
          <p:cNvPr id="27650" name="Content Placeholder 2"/>
          <p:cNvSpPr>
            <a:spLocks noGrp="1"/>
          </p:cNvSpPr>
          <p:nvPr>
            <p:ph idx="4294967295"/>
          </p:nvPr>
        </p:nvSpPr>
        <p:spPr>
          <a:xfrm>
            <a:off x="0" y="715963"/>
            <a:ext cx="8331200" cy="5684837"/>
          </a:xfrm>
        </p:spPr>
        <p:txBody>
          <a:bodyPr>
            <a:normAutofit/>
          </a:bodyPr>
          <a:lstStyle/>
          <a:p>
            <a:r>
              <a:rPr lang="en-US" sz="2400">
                <a:latin typeface="Helvetica" charset="0"/>
                <a:ea typeface="ＭＳ Ｐゴシック" charset="0"/>
                <a:cs typeface="ＭＳ Ｐゴシック" charset="0"/>
              </a:rPr>
              <a:t>Input Granularity</a:t>
            </a:r>
          </a:p>
          <a:p>
            <a:pPr lvl="1"/>
            <a:r>
              <a:rPr lang="en-US" sz="2000">
                <a:latin typeface="Helvetica" charset="0"/>
                <a:ea typeface="ＭＳ Ｐゴシック" charset="0"/>
                <a:sym typeface="Helvetica Light" charset="0"/>
              </a:rPr>
              <a:t>Access to higher granularity inputs than Run I</a:t>
            </a:r>
            <a:endParaRPr lang="en-US" sz="2000">
              <a:latin typeface="Helvetica" charset="0"/>
              <a:ea typeface="ＭＳ Ｐゴシック" charset="0"/>
            </a:endParaRPr>
          </a:p>
          <a:p>
            <a:r>
              <a:rPr lang="en-US" sz="2400">
                <a:latin typeface="Helvetica" charset="0"/>
                <a:ea typeface="ＭＳ Ｐゴシック" charset="0"/>
                <a:cs typeface="ＭＳ Ｐゴシック" charset="0"/>
              </a:rPr>
              <a:t>Sliding window jet algorithm</a:t>
            </a:r>
          </a:p>
          <a:p>
            <a:pPr lvl="1"/>
            <a:r>
              <a:rPr lang="en-US" sz="2000">
                <a:latin typeface="Helvetica" charset="0"/>
                <a:ea typeface="ＭＳ Ｐゴシック" charset="0"/>
                <a:sym typeface="Helvetica Light" charset="0"/>
              </a:rPr>
              <a:t>Search for seed energy above threshold
Apply veto mask to remove duplicates
Sum 9x9 trigger towers to approximate R=0.4 used offline</a:t>
            </a:r>
            <a:endParaRPr lang="en-US" sz="2000">
              <a:latin typeface="Helvetica" charset="0"/>
              <a:ea typeface="ＭＳ Ｐゴシック" charset="0"/>
            </a:endParaRPr>
          </a:p>
          <a:p>
            <a:r>
              <a:rPr lang="en-US" sz="2400">
                <a:latin typeface="Helvetica" charset="0"/>
                <a:ea typeface="ＭＳ Ｐゴシック" charset="0"/>
                <a:cs typeface="ＭＳ Ｐゴシック" charset="0"/>
              </a:rPr>
              <a:t>Pile-Up Subtraction</a:t>
            </a:r>
          </a:p>
          <a:p>
            <a:pPr lvl="1"/>
            <a:r>
              <a:rPr lang="en-US" sz="2000">
                <a:latin typeface="Helvetica" charset="0"/>
                <a:ea typeface="ＭＳ Ｐゴシック" charset="0"/>
                <a:sym typeface="Helvetica Light" charset="0"/>
              </a:rPr>
              <a:t>Consider four areas around jet window
Subtract sum of energy in lowest three from jet energy</a:t>
            </a:r>
            <a:endParaRPr lang="en-US" sz="2000">
              <a:latin typeface="Helvetica" charset="0"/>
              <a:ea typeface="ＭＳ Ｐゴシック" charset="0"/>
            </a:endParaRPr>
          </a:p>
          <a:p>
            <a:r>
              <a:rPr lang="en-US" sz="2400">
                <a:latin typeface="Helvetica" charset="0"/>
                <a:ea typeface="ＭＳ Ｐゴシック" charset="0"/>
                <a:cs typeface="ＭＳ Ｐゴシック" charset="0"/>
              </a:rPr>
              <a:t>Calibration</a:t>
            </a:r>
          </a:p>
          <a:p>
            <a:pPr lvl="1"/>
            <a:r>
              <a:rPr lang="en-US" sz="2000">
                <a:latin typeface="Helvetica" charset="0"/>
                <a:ea typeface="ＭＳ Ｐゴシック" charset="0"/>
              </a:rPr>
              <a:t>Correct jet energies as a function of jet E</a:t>
            </a:r>
            <a:r>
              <a:rPr lang="en-US" sz="2000" baseline="-6000">
                <a:latin typeface="Helvetica" charset="0"/>
                <a:ea typeface="ＭＳ Ｐゴシック" charset="0"/>
              </a:rPr>
              <a:t>T</a:t>
            </a:r>
            <a:r>
              <a:rPr lang="en-US" sz="2000">
                <a:latin typeface="Helvetica" charset="0"/>
                <a:ea typeface="ＭＳ Ｐゴシック" charset="0"/>
              </a:rPr>
              <a:t> and η</a:t>
            </a:r>
          </a:p>
        </p:txBody>
      </p:sp>
      <p:grpSp>
        <p:nvGrpSpPr>
          <p:cNvPr id="27651" name="Group 162"/>
          <p:cNvGrpSpPr>
            <a:grpSpLocks noChangeAspect="1"/>
          </p:cNvGrpSpPr>
          <p:nvPr/>
        </p:nvGrpSpPr>
        <p:grpSpPr bwMode="auto">
          <a:xfrm>
            <a:off x="6267450" y="2540000"/>
            <a:ext cx="2433638" cy="2579688"/>
            <a:chOff x="0" y="0"/>
            <a:chExt cx="4121380" cy="4368283"/>
          </a:xfrm>
        </p:grpSpPr>
        <p:pic>
          <p:nvPicPr>
            <p:cNvPr id="27655" name="chunkyDonut.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21381" cy="43682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pic>
          <p:nvPicPr>
            <p:cNvPr id="27656" name="JetAlgo.pdf"/>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871433" y="929323"/>
              <a:ext cx="2378514" cy="24055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grpSp>
      <p:sp>
        <p:nvSpPr>
          <p:cNvPr id="11" name="TextBox 10"/>
          <p:cNvSpPr txBox="1"/>
          <p:nvPr/>
        </p:nvSpPr>
        <p:spPr>
          <a:xfrm>
            <a:off x="6257925" y="1830388"/>
            <a:ext cx="2449513" cy="708025"/>
          </a:xfrm>
          <a:prstGeom prst="rect">
            <a:avLst/>
          </a:prstGeom>
          <a:noFill/>
        </p:spPr>
        <p:txBody>
          <a:bodyPr>
            <a:spAutoFit/>
          </a:bodyPr>
          <a:lstStyle/>
          <a:p>
            <a:pPr algn="ctr">
              <a:defRPr/>
            </a:pPr>
            <a:r>
              <a:rPr lang="en-US" sz="2000" dirty="0">
                <a:solidFill>
                  <a:srgbClr val="FF00FF"/>
                </a:solidFill>
                <a:latin typeface="+mn-lt"/>
              </a:rPr>
              <a:t>Pile-up Subtraction Areas</a:t>
            </a:r>
          </a:p>
        </p:txBody>
      </p:sp>
      <p:sp>
        <p:nvSpPr>
          <p:cNvPr id="12" name="TextBox 11"/>
          <p:cNvSpPr txBox="1"/>
          <p:nvPr/>
        </p:nvSpPr>
        <p:spPr>
          <a:xfrm>
            <a:off x="6726238" y="5191125"/>
            <a:ext cx="1604962" cy="401638"/>
          </a:xfrm>
          <a:prstGeom prst="rect">
            <a:avLst/>
          </a:prstGeom>
          <a:noFill/>
        </p:spPr>
        <p:txBody>
          <a:bodyPr wrap="none">
            <a:spAutoFit/>
          </a:bodyPr>
          <a:lstStyle/>
          <a:p>
            <a:pPr>
              <a:defRPr/>
            </a:pPr>
            <a:r>
              <a:rPr lang="en-US" sz="2000" dirty="0">
                <a:solidFill>
                  <a:srgbClr val="7EA147"/>
                </a:solidFill>
                <a:latin typeface="+mn-lt"/>
              </a:rPr>
              <a:t>Seed Tower</a:t>
            </a:r>
          </a:p>
        </p:txBody>
      </p:sp>
      <p:sp>
        <p:nvSpPr>
          <p:cNvPr id="13" name="TextBox 12"/>
          <p:cNvSpPr txBox="1"/>
          <p:nvPr/>
        </p:nvSpPr>
        <p:spPr>
          <a:xfrm>
            <a:off x="6783388" y="5789613"/>
            <a:ext cx="1439862" cy="400050"/>
          </a:xfrm>
          <a:prstGeom prst="rect">
            <a:avLst/>
          </a:prstGeom>
          <a:noFill/>
        </p:spPr>
        <p:txBody>
          <a:bodyPr wrap="none">
            <a:spAutoFit/>
          </a:bodyPr>
          <a:lstStyle/>
          <a:p>
            <a:pPr>
              <a:defRPr/>
            </a:pPr>
            <a:r>
              <a:rPr lang="en-US" sz="2000" dirty="0">
                <a:solidFill>
                  <a:srgbClr val="400080"/>
                </a:solidFill>
                <a:latin typeface="+mn-lt"/>
              </a:rPr>
              <a:t>Veto</a:t>
            </a:r>
            <a:r>
              <a:rPr lang="en-US" sz="2000" dirty="0">
                <a:solidFill>
                  <a:srgbClr val="7EA147"/>
                </a:solidFill>
                <a:latin typeface="+mn-lt"/>
              </a:rPr>
              <a:t> </a:t>
            </a:r>
            <a:r>
              <a:rPr lang="en-US" sz="2000" dirty="0">
                <a:solidFill>
                  <a:srgbClr val="66CCFF"/>
                </a:solidFill>
                <a:latin typeface="+mn-lt"/>
              </a:rPr>
              <a:t>Mask</a:t>
            </a:r>
          </a:p>
        </p:txBody>
      </p:sp>
    </p:spTree>
    <p:extLst>
      <p:ext uri="{BB962C8B-B14F-4D97-AF65-F5344CB8AC3E}">
        <p14:creationId xmlns:p14="http://schemas.microsoft.com/office/powerpoint/2010/main" val="2770825806"/>
      </p:ext>
    </p:extLst>
  </p:cSld>
  <p:clrMapOvr>
    <a:masterClrMapping/>
  </p:clrMapOvr>
  <p:transition spd="slow" advClick="0" advTm="15000">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prstGeom prst="rect">
            <a:avLst/>
          </a:prstGeom>
        </p:spPr>
        <p:txBody>
          <a:bodyP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27 November 2019</a:t>
            </a:r>
            <a:endParaRPr lang="en-US" dirty="0"/>
          </a:p>
        </p:txBody>
      </p:sp>
      <p:sp>
        <p:nvSpPr>
          <p:cNvPr id="5" name="Footer Placeholder 4"/>
          <p:cNvSpPr>
            <a:spLocks noGrp="1"/>
          </p:cNvSpPr>
          <p:nvPr>
            <p:ph type="ftr" sz="quarter" idx="11"/>
          </p:nvPr>
        </p:nvSpPr>
        <p:spPr>
          <a:prstGeom prst="rect">
            <a:avLst/>
          </a:prstGeom>
        </p:spPr>
        <p:txBody>
          <a:bodyP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Electronics for Particle Physics Discoveries, Sridhara Dasu, Wisconsin</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46</a:t>
            </a:fld>
            <a:endParaRPr lang="en-US" dirty="0"/>
          </a:p>
        </p:txBody>
      </p:sp>
      <p:sp>
        <p:nvSpPr>
          <p:cNvPr id="2" name="Title 1"/>
          <p:cNvSpPr>
            <a:spLocks noGrp="1"/>
          </p:cNvSpPr>
          <p:nvPr>
            <p:ph type="title"/>
          </p:nvPr>
        </p:nvSpPr>
        <p:spPr/>
        <p:txBody>
          <a:bodyPr/>
          <a:lstStyle/>
          <a:p>
            <a:pPr>
              <a:defRPr/>
            </a:pPr>
            <a:r>
              <a:rPr lang="en-US" dirty="0"/>
              <a:t>e/</a:t>
            </a:r>
            <a:r>
              <a:rPr lang="en-US" dirty="0">
                <a:latin typeface="Symbol" charset="2"/>
                <a:cs typeface="Symbol" charset="2"/>
              </a:rPr>
              <a:t>g</a:t>
            </a:r>
            <a:r>
              <a:rPr lang="en-US" dirty="0"/>
              <a:t> Performance</a:t>
            </a:r>
          </a:p>
        </p:txBody>
      </p:sp>
      <p:sp>
        <p:nvSpPr>
          <p:cNvPr id="16386" name="Content Placeholder 2"/>
          <p:cNvSpPr>
            <a:spLocks noGrp="1"/>
          </p:cNvSpPr>
          <p:nvPr>
            <p:ph idx="4294967295"/>
          </p:nvPr>
        </p:nvSpPr>
        <p:spPr>
          <a:xfrm>
            <a:off x="0" y="890588"/>
            <a:ext cx="8228013" cy="5456237"/>
          </a:xfrm>
        </p:spPr>
        <p:txBody>
          <a:bodyPr>
            <a:normAutofit/>
          </a:bodyPr>
          <a:lstStyle/>
          <a:p>
            <a:r>
              <a:rPr lang="en-US" sz="2000" dirty="0">
                <a:latin typeface="Helvetica" charset="0"/>
                <a:ea typeface="ＭＳ Ｐゴシック" charset="0"/>
                <a:cs typeface="ＭＳ Ｐゴシック" charset="0"/>
              </a:rPr>
              <a:t>Efficiency for single e/</a:t>
            </a:r>
            <a:r>
              <a:rPr lang="en-US" sz="2000" dirty="0">
                <a:latin typeface="Symbol" charset="0"/>
                <a:ea typeface="ＭＳ Ｐゴシック" charset="0"/>
                <a:cs typeface="Symbol" charset="0"/>
              </a:rPr>
              <a:t>g</a:t>
            </a:r>
            <a:r>
              <a:rPr lang="en-US" sz="2000" dirty="0">
                <a:latin typeface="Helvetica" charset="0"/>
                <a:ea typeface="ＭＳ Ｐゴシック" charset="0"/>
                <a:cs typeface="ＭＳ Ｐゴシック" charset="0"/>
              </a:rPr>
              <a:t> with E</a:t>
            </a:r>
            <a:r>
              <a:rPr lang="en-US" sz="2000" baseline="-25000" dirty="0">
                <a:latin typeface="Helvetica" charset="0"/>
                <a:ea typeface="ＭＳ Ｐゴシック" charset="0"/>
                <a:cs typeface="ＭＳ Ｐゴシック" charset="0"/>
              </a:rPr>
              <a:t>T</a:t>
            </a:r>
            <a:r>
              <a:rPr lang="en-US" sz="2000" dirty="0">
                <a:latin typeface="Helvetica" charset="0"/>
                <a:ea typeface="ＭＳ Ｐゴシック" charset="0"/>
                <a:cs typeface="ＭＳ Ｐゴシック" charset="0"/>
              </a:rPr>
              <a:t> &gt; L1 threshold </a:t>
            </a:r>
            <a:r>
              <a:rPr lang="en-US" sz="2000" dirty="0" err="1">
                <a:latin typeface="Helvetica" charset="0"/>
                <a:ea typeface="ＭＳ Ｐゴシック" charset="0"/>
                <a:cs typeface="ＭＳ Ｐゴシック" charset="0"/>
              </a:rPr>
              <a:t>vs</a:t>
            </a:r>
            <a:r>
              <a:rPr lang="en-US" sz="2000" dirty="0">
                <a:latin typeface="Helvetica" charset="0"/>
                <a:ea typeface="ＭＳ Ｐゴシック" charset="0"/>
                <a:cs typeface="ＭＳ Ｐゴシック" charset="0"/>
              </a:rPr>
              <a:t> offline E</a:t>
            </a:r>
            <a:r>
              <a:rPr lang="en-US" sz="2000" baseline="-25000" dirty="0">
                <a:latin typeface="Helvetica" charset="0"/>
                <a:ea typeface="ＭＳ Ｐゴシック" charset="0"/>
                <a:cs typeface="ＭＳ Ｐゴシック" charset="0"/>
              </a:rPr>
              <a:t>T</a:t>
            </a:r>
          </a:p>
          <a:p>
            <a:pPr lvl="1"/>
            <a:r>
              <a:rPr lang="en-US" sz="1800" dirty="0">
                <a:latin typeface="Helvetica" charset="0"/>
                <a:ea typeface="ＭＳ Ｐゴシック" charset="0"/>
                <a:cs typeface="ＭＳ Ｐゴシック" charset="0"/>
              </a:rPr>
              <a:t>Tag and probe method with </a:t>
            </a:r>
            <a:r>
              <a:rPr lang="en-US" sz="1800" dirty="0" err="1">
                <a:latin typeface="Helvetica" charset="0"/>
                <a:ea typeface="ＭＳ Ｐゴシック" charset="0"/>
                <a:cs typeface="ＭＳ Ｐゴシック" charset="0"/>
              </a:rPr>
              <a:t>Z</a:t>
            </a:r>
            <a:r>
              <a:rPr lang="en-US" sz="1800" dirty="0" err="1">
                <a:latin typeface="Helvetica" charset="0"/>
                <a:ea typeface="ＭＳ Ｐゴシック" charset="0"/>
                <a:sym typeface="Symbol" charset="0"/>
              </a:rPr>
              <a:t></a:t>
            </a:r>
            <a:r>
              <a:rPr lang="en-US" sz="1800" dirty="0" err="1">
                <a:latin typeface="Helvetica" charset="0"/>
                <a:ea typeface="ＭＳ Ｐゴシック" charset="0"/>
                <a:cs typeface="ＭＳ Ｐゴシック" charset="0"/>
              </a:rPr>
              <a:t>ee</a:t>
            </a:r>
            <a:r>
              <a:rPr lang="en-US" sz="1800" dirty="0">
                <a:latin typeface="Helvetica" charset="0"/>
                <a:ea typeface="ＭＳ Ｐゴシック" charset="0"/>
                <a:cs typeface="ＭＳ Ｐゴシック" charset="0"/>
              </a:rPr>
              <a:t> dataset</a:t>
            </a:r>
          </a:p>
          <a:p>
            <a:pPr lvl="1"/>
            <a:r>
              <a:rPr lang="en-US" sz="1800" dirty="0">
                <a:latin typeface="Helvetica" charset="0"/>
                <a:ea typeface="ＭＳ Ｐゴシック" charset="0"/>
                <a:cs typeface="ＭＳ Ｐゴシック" charset="0"/>
              </a:rPr>
              <a:t>As LHC conditions change, isolation adapted</a:t>
            </a:r>
          </a:p>
          <a:p>
            <a:pPr lvl="1"/>
            <a:r>
              <a:rPr lang="en-US" sz="1800" dirty="0">
                <a:latin typeface="Helvetica" charset="0"/>
                <a:ea typeface="ＭＳ Ｐゴシック" charset="0"/>
                <a:cs typeface="ＭＳ Ｐゴシック" charset="0"/>
              </a:rPr>
              <a:t>Isolated e/</a:t>
            </a:r>
            <a:r>
              <a:rPr lang="en-US" sz="1800" dirty="0">
                <a:latin typeface="Symbol" charset="0"/>
                <a:ea typeface="ＭＳ Ｐゴシック" charset="0"/>
                <a:cs typeface="Symbol" charset="0"/>
              </a:rPr>
              <a:t>g</a:t>
            </a:r>
            <a:r>
              <a:rPr lang="en-US" sz="1800" dirty="0">
                <a:latin typeface="Helvetica" charset="0"/>
                <a:ea typeface="ＭＳ Ｐゴシック" charset="0"/>
                <a:cs typeface="ＭＳ Ｐゴシック" charset="0"/>
              </a:rPr>
              <a:t> reduces rate with modest reduction in efficiency</a:t>
            </a:r>
          </a:p>
          <a:p>
            <a:pPr lvl="2"/>
            <a:r>
              <a:rPr lang="en-US" sz="1800" dirty="0">
                <a:latin typeface="Helvetica" charset="0"/>
                <a:ea typeface="ＭＳ Ｐゴシック" charset="0"/>
                <a:cs typeface="ＭＳ Ｐゴシック" charset="0"/>
              </a:rPr>
              <a:t>Combined with higher-threshold non-</a:t>
            </a:r>
            <a:r>
              <a:rPr lang="en-US" sz="1800" dirty="0" err="1">
                <a:latin typeface="Helvetica" charset="0"/>
                <a:ea typeface="ＭＳ Ｐゴシック" charset="0"/>
                <a:cs typeface="ＭＳ Ｐゴシック" charset="0"/>
              </a:rPr>
              <a:t>iso</a:t>
            </a:r>
            <a:r>
              <a:rPr lang="en-US" sz="1800" dirty="0">
                <a:latin typeface="Helvetica" charset="0"/>
                <a:ea typeface="ＭＳ Ｐゴシック" charset="0"/>
                <a:cs typeface="ＭＳ Ｐゴシック" charset="0"/>
              </a:rPr>
              <a:t> triggers</a:t>
            </a:r>
          </a:p>
          <a:p>
            <a:pPr lvl="1"/>
            <a:endParaRPr lang="en-US" sz="1800" dirty="0">
              <a:latin typeface="Helvetica" charset="0"/>
              <a:ea typeface="ＭＳ Ｐゴシック" charset="0"/>
              <a:cs typeface="ＭＳ Ｐゴシック" charset="0"/>
            </a:endParaRPr>
          </a:p>
        </p:txBody>
      </p:sp>
      <p:pic>
        <p:nvPicPr>
          <p:cNvPr id="16387" name="Picture 3" descr="position_phi_CurrentUpgrade_EB.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188" y="4622926"/>
            <a:ext cx="1946275" cy="1887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8" name="Picture 4" descr="position_eta_CurrentUpgrade_E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2425" y="2578226"/>
            <a:ext cx="1949450" cy="189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46313" y="2849562"/>
            <a:ext cx="3597275" cy="3451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0"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49900" y="2846387"/>
            <a:ext cx="3594100" cy="344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7265988" y="3863975"/>
            <a:ext cx="1246187" cy="339725"/>
          </a:xfrm>
          <a:prstGeom prst="rect">
            <a:avLst/>
          </a:prstGeom>
          <a:noFill/>
        </p:spPr>
        <p:txBody>
          <a:bodyPr wrap="none">
            <a:spAutoFit/>
          </a:bodyPr>
          <a:lstStyle/>
          <a:p>
            <a:pPr>
              <a:defRPr/>
            </a:pPr>
            <a:r>
              <a:rPr lang="en-US" sz="1600" b="0" dirty="0">
                <a:latin typeface="+mn-lt"/>
              </a:rPr>
              <a:t>Isolated e/</a:t>
            </a:r>
            <a:r>
              <a:rPr lang="en-US" sz="1600" b="0" dirty="0">
                <a:latin typeface="Symbol" charset="2"/>
                <a:cs typeface="Symbol" charset="2"/>
              </a:rPr>
              <a:t>g</a:t>
            </a:r>
          </a:p>
        </p:txBody>
      </p:sp>
      <p:sp>
        <p:nvSpPr>
          <p:cNvPr id="3" name="TextBox 2"/>
          <p:cNvSpPr txBox="1"/>
          <p:nvPr/>
        </p:nvSpPr>
        <p:spPr>
          <a:xfrm>
            <a:off x="115888" y="4210294"/>
            <a:ext cx="2185987" cy="830263"/>
          </a:xfrm>
          <a:prstGeom prst="rect">
            <a:avLst/>
          </a:prstGeom>
          <a:noFill/>
        </p:spPr>
        <p:txBody>
          <a:bodyPr wrap="none">
            <a:spAutoFit/>
          </a:bodyPr>
          <a:lstStyle/>
          <a:p>
            <a:pPr algn="ctr">
              <a:defRPr/>
            </a:pPr>
            <a:r>
              <a:rPr lang="en-US" b="0" dirty="0">
                <a:solidFill>
                  <a:srgbClr val="0000FF"/>
                </a:solidFill>
                <a:latin typeface="+mn-lt"/>
              </a:rPr>
              <a:t>Better Position </a:t>
            </a:r>
            <a:br>
              <a:rPr lang="en-US" b="0" dirty="0">
                <a:solidFill>
                  <a:srgbClr val="0000FF"/>
                </a:solidFill>
                <a:latin typeface="+mn-lt"/>
              </a:rPr>
            </a:br>
            <a:r>
              <a:rPr lang="en-US" b="0" dirty="0">
                <a:solidFill>
                  <a:srgbClr val="0000FF"/>
                </a:solidFill>
                <a:latin typeface="+mn-lt"/>
              </a:rPr>
              <a:t>Resolution</a:t>
            </a:r>
          </a:p>
        </p:txBody>
      </p:sp>
      <p:sp>
        <p:nvSpPr>
          <p:cNvPr id="10" name="TextBox 9"/>
          <p:cNvSpPr txBox="1"/>
          <p:nvPr/>
        </p:nvSpPr>
        <p:spPr>
          <a:xfrm>
            <a:off x="3810000" y="3897163"/>
            <a:ext cx="1660525" cy="338138"/>
          </a:xfrm>
          <a:prstGeom prst="rect">
            <a:avLst/>
          </a:prstGeom>
          <a:noFill/>
        </p:spPr>
        <p:txBody>
          <a:bodyPr wrap="none">
            <a:spAutoFit/>
          </a:bodyPr>
          <a:lstStyle/>
          <a:p>
            <a:pPr>
              <a:defRPr/>
            </a:pPr>
            <a:r>
              <a:rPr lang="en-US" sz="1600" b="0" dirty="0">
                <a:latin typeface="+mn-lt"/>
              </a:rPr>
              <a:t>Non-Isolated e/</a:t>
            </a:r>
            <a:r>
              <a:rPr lang="en-US" sz="1600" b="0" dirty="0">
                <a:latin typeface="Symbol" charset="2"/>
                <a:cs typeface="Symbol" charset="2"/>
              </a:rPr>
              <a:t>g</a:t>
            </a:r>
          </a:p>
        </p:txBody>
      </p:sp>
    </p:spTree>
    <p:extLst>
      <p:ext uri="{BB962C8B-B14F-4D97-AF65-F5344CB8AC3E}">
        <p14:creationId xmlns:p14="http://schemas.microsoft.com/office/powerpoint/2010/main" val="3758787972"/>
      </p:ext>
    </p:extLst>
  </p:cSld>
  <p:clrMapOvr>
    <a:masterClrMapping/>
  </p:clrMapOvr>
  <p:transition spd="slow" advClick="0" advTm="15000">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a:prstGeom prst="rect">
            <a:avLst/>
          </a:prstGeom>
        </p:spPr>
        <p:txBody>
          <a:bodyP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27 November 2019</a:t>
            </a:r>
            <a:endParaRPr lang="en-US" dirty="0"/>
          </a:p>
        </p:txBody>
      </p:sp>
      <p:sp>
        <p:nvSpPr>
          <p:cNvPr id="4" name="Footer Placeholder 3"/>
          <p:cNvSpPr>
            <a:spLocks noGrp="1"/>
          </p:cNvSpPr>
          <p:nvPr>
            <p:ph type="ftr" sz="quarter" idx="11"/>
          </p:nvPr>
        </p:nvSpPr>
        <p:spPr>
          <a:prstGeom prst="rect">
            <a:avLst/>
          </a:prstGeom>
        </p:spPr>
        <p:txBody>
          <a:bodyP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Electronics for Particle Physics Discoveries, Sridhara Dasu, Wisconsin</a:t>
            </a:r>
            <a:endParaRPr lang="en-US" dirty="0"/>
          </a:p>
        </p:txBody>
      </p:sp>
      <p:sp>
        <p:nvSpPr>
          <p:cNvPr id="5" name="Slide Number Placeholder 4"/>
          <p:cNvSpPr>
            <a:spLocks noGrp="1"/>
          </p:cNvSpPr>
          <p:nvPr>
            <p:ph type="sldNum" sz="quarter" idx="12"/>
          </p:nvPr>
        </p:nvSpPr>
        <p:spPr/>
        <p:txBody>
          <a:bodyPr/>
          <a:lstStyle/>
          <a:p>
            <a:fld id="{AB3C1F1C-F708-3F4B-8ECB-6D467F0718B5}" type="slidenum">
              <a:rPr lang="en-US" smtClean="0"/>
              <a:pPr/>
              <a:t>47</a:t>
            </a:fld>
            <a:endParaRPr lang="en-US" dirty="0"/>
          </a:p>
        </p:txBody>
      </p:sp>
      <p:sp>
        <p:nvSpPr>
          <p:cNvPr id="2" name="Title 1"/>
          <p:cNvSpPr>
            <a:spLocks noGrp="1"/>
          </p:cNvSpPr>
          <p:nvPr>
            <p:ph type="title"/>
          </p:nvPr>
        </p:nvSpPr>
        <p:spPr/>
        <p:txBody>
          <a:bodyPr/>
          <a:lstStyle/>
          <a:p>
            <a:pPr>
              <a:defRPr/>
            </a:pPr>
            <a:r>
              <a:rPr lang="en-US" dirty="0"/>
              <a:t>Tau Performance</a:t>
            </a:r>
          </a:p>
        </p:txBody>
      </p:sp>
      <p:sp>
        <p:nvSpPr>
          <p:cNvPr id="17410" name="Content Placeholder 2"/>
          <p:cNvSpPr>
            <a:spLocks noGrp="1"/>
          </p:cNvSpPr>
          <p:nvPr>
            <p:ph idx="4294967295"/>
          </p:nvPr>
        </p:nvSpPr>
        <p:spPr>
          <a:xfrm>
            <a:off x="0" y="715963"/>
            <a:ext cx="8331200" cy="5684837"/>
          </a:xfrm>
        </p:spPr>
        <p:txBody>
          <a:bodyPr>
            <a:normAutofit/>
          </a:bodyPr>
          <a:lstStyle/>
          <a:p>
            <a:r>
              <a:rPr lang="en-US" sz="2000">
                <a:latin typeface="Helvetica" charset="0"/>
                <a:ea typeface="ＭＳ Ｐゴシック" charset="0"/>
                <a:cs typeface="ＭＳ Ｐゴシック" charset="0"/>
              </a:rPr>
              <a:t>Efficiency for a single tau for E</a:t>
            </a:r>
            <a:r>
              <a:rPr lang="en-US" sz="2000" baseline="-25000">
                <a:latin typeface="Helvetica" charset="0"/>
                <a:ea typeface="ＭＳ Ｐゴシック" charset="0"/>
                <a:cs typeface="ＭＳ Ｐゴシック" charset="0"/>
              </a:rPr>
              <a:t>T</a:t>
            </a:r>
            <a:r>
              <a:rPr lang="en-US" sz="2000">
                <a:latin typeface="Helvetica" charset="0"/>
                <a:ea typeface="ＭＳ Ｐゴシック" charset="0"/>
                <a:cs typeface="ＭＳ Ｐゴシック" charset="0"/>
              </a:rPr>
              <a:t>&gt; L1 threshold vs offline tau p</a:t>
            </a:r>
            <a:r>
              <a:rPr lang="en-US" sz="2000" baseline="-25000">
                <a:latin typeface="Helvetica" charset="0"/>
                <a:ea typeface="ＭＳ Ｐゴシック" charset="0"/>
                <a:cs typeface="ＭＳ Ｐゴシック" charset="0"/>
              </a:rPr>
              <a:t>T</a:t>
            </a:r>
          </a:p>
          <a:p>
            <a:pPr lvl="1"/>
            <a:r>
              <a:rPr lang="en-US" sz="1800">
                <a:latin typeface="Helvetica" charset="0"/>
                <a:ea typeface="ＭＳ Ｐゴシック" charset="0"/>
                <a:cs typeface="ＭＳ Ｐゴシック" charset="0"/>
              </a:rPr>
              <a:t>Tag and probe for Z</a:t>
            </a:r>
            <a:r>
              <a:rPr lang="en-US" sz="1800">
                <a:latin typeface="Helvetica" charset="0"/>
                <a:ea typeface="ＭＳ Ｐゴシック" charset="0"/>
                <a:sym typeface="Symbol" charset="0"/>
              </a:rPr>
              <a:t></a:t>
            </a:r>
            <a:r>
              <a:rPr lang="en-US" sz="1800">
                <a:latin typeface="Symbol" charset="0"/>
                <a:ea typeface="ＭＳ Ｐゴシック" charset="0"/>
                <a:cs typeface="Symbol" charset="0"/>
                <a:sym typeface="Symbol" charset="0"/>
              </a:rPr>
              <a:t>mt</a:t>
            </a:r>
            <a:r>
              <a:rPr lang="en-US" sz="1800">
                <a:latin typeface="Helvetica" charset="0"/>
                <a:ea typeface="ＭＳ Ｐゴシック" charset="0"/>
                <a:cs typeface="ＭＳ Ｐゴシック" charset="0"/>
              </a:rPr>
              <a:t> </a:t>
            </a:r>
          </a:p>
          <a:p>
            <a:pPr lvl="1"/>
            <a:r>
              <a:rPr lang="en-US" sz="1800">
                <a:latin typeface="Helvetica" charset="0"/>
                <a:ea typeface="ＭＳ Ｐゴシック" charset="0"/>
                <a:cs typeface="ＭＳ Ｐゴシック" charset="0"/>
              </a:rPr>
              <a:t>Adapt isolation as LHC conditions change</a:t>
            </a:r>
          </a:p>
          <a:p>
            <a:pPr lvl="1"/>
            <a:r>
              <a:rPr lang="en-US" sz="1800">
                <a:latin typeface="Helvetica" charset="0"/>
                <a:ea typeface="ＭＳ Ｐゴシック" charset="0"/>
                <a:cs typeface="ＭＳ Ｐゴシック" charset="0"/>
              </a:rPr>
              <a:t>Isolated reduces rate with modest impact on efficiency</a:t>
            </a:r>
          </a:p>
          <a:p>
            <a:pPr lvl="2"/>
            <a:r>
              <a:rPr lang="en-US" sz="1800">
                <a:latin typeface="Helvetica" charset="0"/>
                <a:ea typeface="ＭＳ Ｐゴシック" charset="0"/>
                <a:cs typeface="ＭＳ Ｐゴシック" charset="0"/>
              </a:rPr>
              <a:t>Can be combined with higher-threshold relaxed tau trigger</a:t>
            </a:r>
          </a:p>
        </p:txBody>
      </p:sp>
      <p:pic>
        <p:nvPicPr>
          <p:cNvPr id="17411" name="Picture 2" descr="Tau_Turnon_Data_Iso_plot_ICHEP.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59757" y="2869990"/>
            <a:ext cx="3787775" cy="3673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2" name="Picture 3" descr="Tau_Turnon_Data_Inclusive_plot_ICHEP.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9407" y="2869990"/>
            <a:ext cx="3790950" cy="3676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6533019" y="4014577"/>
            <a:ext cx="1246188" cy="339725"/>
          </a:xfrm>
          <a:prstGeom prst="rect">
            <a:avLst/>
          </a:prstGeom>
          <a:noFill/>
        </p:spPr>
        <p:txBody>
          <a:bodyPr wrap="none">
            <a:spAutoFit/>
          </a:bodyPr>
          <a:lstStyle/>
          <a:p>
            <a:pPr>
              <a:defRPr/>
            </a:pPr>
            <a:r>
              <a:rPr lang="en-US" sz="1600" b="0" dirty="0">
                <a:latin typeface="+mn-lt"/>
              </a:rPr>
              <a:t>Isolated tau</a:t>
            </a:r>
            <a:endParaRPr lang="en-US" sz="1600" b="0" dirty="0">
              <a:latin typeface="Symbol" charset="2"/>
              <a:cs typeface="Symbol" charset="2"/>
            </a:endParaRPr>
          </a:p>
        </p:txBody>
      </p:sp>
      <p:sp>
        <p:nvSpPr>
          <p:cNvPr id="7" name="TextBox 6"/>
          <p:cNvSpPr txBox="1"/>
          <p:nvPr/>
        </p:nvSpPr>
        <p:spPr>
          <a:xfrm>
            <a:off x="2348369" y="4019340"/>
            <a:ext cx="1279525" cy="338137"/>
          </a:xfrm>
          <a:prstGeom prst="rect">
            <a:avLst/>
          </a:prstGeom>
          <a:noFill/>
        </p:spPr>
        <p:txBody>
          <a:bodyPr wrap="none">
            <a:spAutoFit/>
          </a:bodyPr>
          <a:lstStyle/>
          <a:p>
            <a:pPr>
              <a:defRPr/>
            </a:pPr>
            <a:r>
              <a:rPr lang="en-US" sz="1600" b="0" dirty="0">
                <a:latin typeface="+mn-lt"/>
              </a:rPr>
              <a:t>Relaxed tau</a:t>
            </a:r>
            <a:endParaRPr lang="en-US" sz="1600" b="0" dirty="0">
              <a:latin typeface="Symbol" charset="2"/>
              <a:cs typeface="Symbol" charset="2"/>
            </a:endParaRPr>
          </a:p>
        </p:txBody>
      </p:sp>
    </p:spTree>
    <p:extLst>
      <p:ext uri="{BB962C8B-B14F-4D97-AF65-F5344CB8AC3E}">
        <p14:creationId xmlns:p14="http://schemas.microsoft.com/office/powerpoint/2010/main" val="3638585508"/>
      </p:ext>
    </p:extLst>
  </p:cSld>
  <p:clrMapOvr>
    <a:masterClrMapping/>
  </p:clrMapOvr>
  <p:transition spd="slow" advClick="0" advTm="15000">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a:prstGeom prst="rect">
            <a:avLst/>
          </a:prstGeom>
        </p:spPr>
        <p:txBody>
          <a:bodyP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27 November 2019</a:t>
            </a:r>
            <a:endParaRPr lang="en-US" dirty="0"/>
          </a:p>
        </p:txBody>
      </p:sp>
      <p:sp>
        <p:nvSpPr>
          <p:cNvPr id="4" name="Footer Placeholder 3"/>
          <p:cNvSpPr>
            <a:spLocks noGrp="1"/>
          </p:cNvSpPr>
          <p:nvPr>
            <p:ph type="ftr" sz="quarter" idx="11"/>
          </p:nvPr>
        </p:nvSpPr>
        <p:spPr>
          <a:prstGeom prst="rect">
            <a:avLst/>
          </a:prstGeom>
        </p:spPr>
        <p:txBody>
          <a:bodyP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Electronics for Particle Physics Discoveries, Sridhara Dasu, Wisconsin</a:t>
            </a:r>
            <a:endParaRPr lang="en-US" dirty="0"/>
          </a:p>
        </p:txBody>
      </p:sp>
      <p:sp>
        <p:nvSpPr>
          <p:cNvPr id="5" name="Slide Number Placeholder 4"/>
          <p:cNvSpPr>
            <a:spLocks noGrp="1"/>
          </p:cNvSpPr>
          <p:nvPr>
            <p:ph type="sldNum" sz="quarter" idx="12"/>
          </p:nvPr>
        </p:nvSpPr>
        <p:spPr/>
        <p:txBody>
          <a:bodyPr/>
          <a:lstStyle/>
          <a:p>
            <a:fld id="{AB3C1F1C-F708-3F4B-8ECB-6D467F0718B5}" type="slidenum">
              <a:rPr lang="en-US" smtClean="0"/>
              <a:pPr/>
              <a:t>48</a:t>
            </a:fld>
            <a:endParaRPr lang="en-US" dirty="0"/>
          </a:p>
        </p:txBody>
      </p:sp>
      <p:sp>
        <p:nvSpPr>
          <p:cNvPr id="2" name="Title 1"/>
          <p:cNvSpPr>
            <a:spLocks noGrp="1"/>
          </p:cNvSpPr>
          <p:nvPr>
            <p:ph type="title"/>
          </p:nvPr>
        </p:nvSpPr>
        <p:spPr/>
        <p:txBody>
          <a:bodyPr/>
          <a:lstStyle/>
          <a:p>
            <a:pPr>
              <a:defRPr/>
            </a:pPr>
            <a:r>
              <a:rPr lang="en-US" dirty="0"/>
              <a:t>Jet Performance</a:t>
            </a:r>
          </a:p>
        </p:txBody>
      </p:sp>
      <p:sp>
        <p:nvSpPr>
          <p:cNvPr id="18434" name="Content Placeholder 2"/>
          <p:cNvSpPr>
            <a:spLocks noGrp="1"/>
          </p:cNvSpPr>
          <p:nvPr>
            <p:ph idx="4294967295"/>
          </p:nvPr>
        </p:nvSpPr>
        <p:spPr>
          <a:xfrm>
            <a:off x="0" y="4476750"/>
            <a:ext cx="5719763" cy="1947863"/>
          </a:xfrm>
        </p:spPr>
        <p:txBody>
          <a:bodyPr>
            <a:normAutofit lnSpcReduction="10000"/>
          </a:bodyPr>
          <a:lstStyle/>
          <a:p>
            <a:r>
              <a:rPr lang="en-US" sz="2000" dirty="0">
                <a:latin typeface="Helvetica" charset="0"/>
                <a:ea typeface="ＭＳ Ｐゴシック" charset="0"/>
                <a:cs typeface="ＭＳ Ｐゴシック" charset="0"/>
              </a:rPr>
              <a:t>Level-1 jets are matched to offline jets </a:t>
            </a:r>
            <a:br>
              <a:rPr lang="en-US" sz="2000" dirty="0">
                <a:latin typeface="Helvetica" charset="0"/>
                <a:ea typeface="ＭＳ Ｐゴシック" charset="0"/>
                <a:cs typeface="ＭＳ Ｐゴシック" charset="0"/>
              </a:rPr>
            </a:br>
            <a:r>
              <a:rPr lang="en-US" sz="2000" dirty="0">
                <a:latin typeface="Helvetica" charset="0"/>
                <a:ea typeface="ＭＳ Ｐゴシック" charset="0"/>
                <a:cs typeface="ＭＳ Ｐゴシック" charset="0"/>
              </a:rPr>
              <a:t>(</a:t>
            </a:r>
            <a:r>
              <a:rPr lang="en-US" sz="1800" dirty="0">
                <a:latin typeface="Symbol" charset="0"/>
                <a:ea typeface="ＭＳ Ｐゴシック" charset="0"/>
                <a:cs typeface="Symbol" charset="0"/>
              </a:rPr>
              <a:t>D</a:t>
            </a:r>
            <a:r>
              <a:rPr lang="en-US" sz="1800" dirty="0">
                <a:latin typeface="Helvetica" charset="0"/>
                <a:ea typeface="ＭＳ Ｐゴシック" charset="0"/>
                <a:cs typeface="ＭＳ Ｐゴシック" charset="0"/>
              </a:rPr>
              <a:t>R &lt; 0.25) </a:t>
            </a:r>
          </a:p>
          <a:p>
            <a:pPr lvl="1"/>
            <a:r>
              <a:rPr lang="en-US" sz="1800" dirty="0">
                <a:latin typeface="Helvetica" charset="0"/>
                <a:ea typeface="ＭＳ Ｐゴシック" charset="0"/>
                <a:cs typeface="ＭＳ Ｐゴシック" charset="0"/>
              </a:rPr>
              <a:t>Single </a:t>
            </a:r>
            <a:r>
              <a:rPr lang="en-US" sz="1800" dirty="0" err="1">
                <a:latin typeface="Helvetica" charset="0"/>
                <a:ea typeface="ＭＳ Ｐゴシック" charset="0"/>
                <a:cs typeface="ＭＳ Ｐゴシック" charset="0"/>
              </a:rPr>
              <a:t>muon</a:t>
            </a:r>
            <a:r>
              <a:rPr lang="en-US" sz="1800" dirty="0">
                <a:latin typeface="Helvetica" charset="0"/>
                <a:ea typeface="ＭＳ Ｐゴシック" charset="0"/>
                <a:cs typeface="ＭＳ Ｐゴシック" charset="0"/>
              </a:rPr>
              <a:t> data sample (unbiased)</a:t>
            </a:r>
          </a:p>
          <a:p>
            <a:pPr lvl="1"/>
            <a:r>
              <a:rPr lang="en-US" sz="1800" dirty="0">
                <a:latin typeface="Helvetica" charset="0"/>
                <a:ea typeface="ＭＳ Ｐゴシック" charset="0"/>
                <a:cs typeface="ＭＳ Ｐゴシック" charset="0"/>
              </a:rPr>
              <a:t>Sharp turn on for different L1 Jet E</a:t>
            </a:r>
            <a:r>
              <a:rPr lang="en-US" sz="1800" baseline="-25000" dirty="0">
                <a:latin typeface="Helvetica" charset="0"/>
                <a:ea typeface="ＭＳ Ｐゴシック" charset="0"/>
                <a:cs typeface="ＭＳ Ｐゴシック" charset="0"/>
              </a:rPr>
              <a:t>T</a:t>
            </a:r>
            <a:r>
              <a:rPr lang="en-US" sz="1800" dirty="0">
                <a:latin typeface="Helvetica" charset="0"/>
                <a:ea typeface="ＭＳ Ｐゴシック" charset="0"/>
                <a:cs typeface="ＭＳ Ｐゴシック" charset="0"/>
              </a:rPr>
              <a:t> (upper left)</a:t>
            </a:r>
          </a:p>
          <a:p>
            <a:pPr lvl="1"/>
            <a:r>
              <a:rPr lang="en-US" sz="1800" dirty="0">
                <a:latin typeface="Helvetica" charset="0"/>
                <a:ea typeface="ＭＳ Ｐゴシック" charset="0"/>
                <a:cs typeface="ＭＳ Ｐゴシック" charset="0"/>
              </a:rPr>
              <a:t>No pile up dependence (upper right)</a:t>
            </a:r>
          </a:p>
          <a:p>
            <a:pPr lvl="1"/>
            <a:r>
              <a:rPr lang="en-US" sz="1800" dirty="0">
                <a:latin typeface="Helvetica" charset="0"/>
                <a:ea typeface="ＭＳ Ｐゴシック" charset="0"/>
                <a:cs typeface="ＭＳ Ｐゴシック" charset="0"/>
              </a:rPr>
              <a:t>Good resolution (right)</a:t>
            </a:r>
          </a:p>
          <a:p>
            <a:endParaRPr lang="en-US" sz="2000" dirty="0">
              <a:latin typeface="Helvetica" charset="0"/>
              <a:ea typeface="ＭＳ Ｐゴシック" charset="0"/>
              <a:cs typeface="ＭＳ Ｐゴシック" charset="0"/>
            </a:endParaRPr>
          </a:p>
        </p:txBody>
      </p:sp>
      <p:pic>
        <p:nvPicPr>
          <p:cNvPr id="18435" name="Picture 2" descr="effs_recoJetEt_l1JetEtSeeds_barrel-endcap.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8275" y="1060450"/>
            <a:ext cx="4375150" cy="313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6" name="Picture 3" descr="effs_recoJetEt_l1JetEtSeeds_puBins_seed12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8838" y="1062038"/>
            <a:ext cx="4371975" cy="313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7" name="Picture 4" descr="res_jetEt_over_l1JetEt_barrel-endcap_puBin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38850" y="4356100"/>
            <a:ext cx="28702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3329593"/>
      </p:ext>
    </p:extLst>
  </p:cSld>
  <p:clrMapOvr>
    <a:masterClrMapping/>
  </p:clrMapOvr>
  <p:transition spd="slow" advClick="0" advTm="15000">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Design Considerations – Phase 2</a:t>
            </a:r>
          </a:p>
        </p:txBody>
      </p:sp>
      <p:sp>
        <p:nvSpPr>
          <p:cNvPr id="3" name="Date Placeholder 2">
            <a:extLst>
              <a:ext uri="{FF2B5EF4-FFF2-40B4-BE49-F238E27FC236}">
                <a16:creationId xmlns:a16="http://schemas.microsoft.com/office/drawing/2014/main" id="{B4EBEFA8-4BE3-4747-9449-B8A3AB0AD951}"/>
              </a:ext>
            </a:extLst>
          </p:cNvPr>
          <p:cNvSpPr>
            <a:spLocks noGrp="1"/>
          </p:cNvSpPr>
          <p:nvPr>
            <p:ph type="dt" sz="half" idx="10"/>
          </p:nvPr>
        </p:nvSpPr>
        <p:spPr>
          <a:xfrm>
            <a:off x="0" y="6623210"/>
            <a:ext cx="1028700" cy="234790"/>
          </a:xfrm>
        </p:spPr>
        <p:txBody>
          <a:bodyPr/>
          <a:lstStyle/>
          <a:p>
            <a:r>
              <a:rPr lang="en-US"/>
              <a:t>27 November 2019</a:t>
            </a:r>
          </a:p>
        </p:txBody>
      </p:sp>
      <p:sp>
        <p:nvSpPr>
          <p:cNvPr id="5" name="Footer Placeholder 4">
            <a:extLst>
              <a:ext uri="{FF2B5EF4-FFF2-40B4-BE49-F238E27FC236}">
                <a16:creationId xmlns:a16="http://schemas.microsoft.com/office/drawing/2014/main" id="{E7778AB9-7848-4E08-9B30-0DAE9D39ABAC}"/>
              </a:ext>
            </a:extLst>
          </p:cNvPr>
          <p:cNvSpPr>
            <a:spLocks noGrp="1"/>
          </p:cNvSpPr>
          <p:nvPr>
            <p:ph type="ftr" sz="quarter" idx="11"/>
          </p:nvPr>
        </p:nvSpPr>
        <p:spPr>
          <a:xfrm>
            <a:off x="1092308" y="6629398"/>
            <a:ext cx="7211833" cy="222277"/>
          </a:xfrm>
        </p:spPr>
        <p:txBody>
          <a:bodyPr/>
          <a:lstStyle/>
          <a:p>
            <a:r>
              <a:rPr lang="en-US"/>
              <a:t>Electronics for Particle Physics Discoveries, Sridhara Dasu, Wisconsin</a:t>
            </a:r>
            <a:endParaRPr lang="en-US" dirty="0"/>
          </a:p>
        </p:txBody>
      </p:sp>
      <p:sp>
        <p:nvSpPr>
          <p:cNvPr id="6" name="Slide Number Placeholder 5">
            <a:extLst>
              <a:ext uri="{FF2B5EF4-FFF2-40B4-BE49-F238E27FC236}">
                <a16:creationId xmlns:a16="http://schemas.microsoft.com/office/drawing/2014/main" id="{2BE33AEB-DBA2-4280-AE29-DA5D9EE6D054}"/>
              </a:ext>
            </a:extLst>
          </p:cNvPr>
          <p:cNvSpPr>
            <a:spLocks noGrp="1"/>
          </p:cNvSpPr>
          <p:nvPr>
            <p:ph type="sldNum" sz="quarter" idx="12"/>
          </p:nvPr>
        </p:nvSpPr>
        <p:spPr>
          <a:xfrm>
            <a:off x="8332966" y="6629399"/>
            <a:ext cx="811033" cy="222277"/>
          </a:xfrm>
        </p:spPr>
        <p:txBody>
          <a:bodyPr/>
          <a:lstStyle/>
          <a:p>
            <a:fld id="{B56C67BE-0234-4D76-8D6F-4502085CFD7D}" type="slidenum">
              <a:rPr lang="en-US" smtClean="0"/>
              <a:t>49</a:t>
            </a:fld>
            <a:endParaRPr lang="en-US"/>
          </a:p>
        </p:txBody>
      </p:sp>
      <p:sp>
        <p:nvSpPr>
          <p:cNvPr id="8" name="Content Placeholder 7">
            <a:extLst>
              <a:ext uri="{FF2B5EF4-FFF2-40B4-BE49-F238E27FC236}">
                <a16:creationId xmlns:a16="http://schemas.microsoft.com/office/drawing/2014/main" id="{DD052B9E-D384-426B-880B-474328E990DF}"/>
              </a:ext>
            </a:extLst>
          </p:cNvPr>
          <p:cNvSpPr>
            <a:spLocks noGrp="1"/>
          </p:cNvSpPr>
          <p:nvPr>
            <p:ph idx="1"/>
          </p:nvPr>
        </p:nvSpPr>
        <p:spPr/>
        <p:txBody>
          <a:bodyPr>
            <a:normAutofit fontScale="92500" lnSpcReduction="20000"/>
          </a:bodyPr>
          <a:lstStyle/>
          <a:p>
            <a:r>
              <a:rPr lang="en-GB" dirty="0"/>
              <a:t>Start with a tiled multi-layer architecture where:</a:t>
            </a:r>
          </a:p>
          <a:p>
            <a:pPr lvl="1"/>
            <a:r>
              <a:rPr lang="en-GB" dirty="0"/>
              <a:t>Regional Layer partitions the detector and forms regional clusters, local cluster–track matching ...</a:t>
            </a:r>
          </a:p>
          <a:p>
            <a:pPr lvl="1"/>
            <a:r>
              <a:rPr lang="en-GB" dirty="0"/>
              <a:t>Global Layer identifies and creates detector-wide triggerable objects (e.g. electrons, jets, MET, …)</a:t>
            </a:r>
          </a:p>
          <a:p>
            <a:pPr lvl="1"/>
            <a:r>
              <a:rPr lang="en-GB" dirty="0"/>
              <a:t>Possibility to expand by adding additional layers or more cards to a certain layer.</a:t>
            </a:r>
          </a:p>
          <a:p>
            <a:r>
              <a:rPr lang="en-GB" dirty="0"/>
              <a:t>Use high-end Xilinx FPGAs</a:t>
            </a:r>
          </a:p>
          <a:p>
            <a:pPr lvl="1"/>
            <a:r>
              <a:rPr lang="en-GB" dirty="0"/>
              <a:t>Example: Xilinx </a:t>
            </a:r>
            <a:r>
              <a:rPr lang="en-GB" dirty="0" err="1"/>
              <a:t>Ultrascale</a:t>
            </a:r>
            <a:r>
              <a:rPr lang="en-GB" dirty="0"/>
              <a:t> Plus VU9P FPGA</a:t>
            </a:r>
          </a:p>
          <a:p>
            <a:pPr lvl="1"/>
            <a:r>
              <a:rPr lang="en-GB" dirty="0"/>
              <a:t>&gt;2.5 M logic cells, &gt;100 28-Gbps links, &gt;75 Mb BRAM, … etc.</a:t>
            </a:r>
          </a:p>
          <a:p>
            <a:pPr lvl="1"/>
            <a:r>
              <a:rPr lang="en-GB" dirty="0"/>
              <a:t>Support services using ZYNQ SOC with embedded </a:t>
            </a:r>
            <a:r>
              <a:rPr lang="en-GB" dirty="0" err="1"/>
              <a:t>unix</a:t>
            </a:r>
            <a:r>
              <a:rPr lang="en-GB" dirty="0"/>
              <a:t>, etc</a:t>
            </a:r>
          </a:p>
          <a:p>
            <a:pPr lvl="1"/>
            <a:r>
              <a:rPr lang="en-GB" dirty="0"/>
              <a:t>Modern support tools for high-level synthesis, etc</a:t>
            </a:r>
          </a:p>
          <a:p>
            <a:r>
              <a:rPr lang="en-GB" dirty="0"/>
              <a:t>Infrastructure based on ATCA</a:t>
            </a:r>
          </a:p>
          <a:p>
            <a:pPr lvl="1"/>
            <a:r>
              <a:rPr lang="en-GB" dirty="0"/>
              <a:t>Industry standard</a:t>
            </a:r>
          </a:p>
          <a:p>
            <a:pPr lvl="1"/>
            <a:r>
              <a:rPr lang="en-US" dirty="0"/>
              <a:t>What are the specific requirements on this part of the WBS, how do they drive the design.  Can include physics motivation if not already discussed in L2 talk (or if more details are needed), add another slide as needed.</a:t>
            </a:r>
          </a:p>
          <a:p>
            <a:pPr lvl="1"/>
            <a:r>
              <a:rPr lang="en-US" dirty="0"/>
              <a:t>You should refer to your requirements document</a:t>
            </a:r>
          </a:p>
          <a:p>
            <a:endParaRPr lang="en-US" dirty="0"/>
          </a:p>
        </p:txBody>
      </p:sp>
    </p:spTree>
    <p:extLst>
      <p:ext uri="{BB962C8B-B14F-4D97-AF65-F5344CB8AC3E}">
        <p14:creationId xmlns:p14="http://schemas.microsoft.com/office/powerpoint/2010/main" val="2893775991"/>
      </p:ext>
    </p:extLst>
  </p:cSld>
  <p:clrMapOvr>
    <a:masterClrMapping/>
  </p:clrMapOvr>
  <p:transition spd="slow" advClick="0" advTm="15000">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27 November 2019</a:t>
            </a:r>
            <a:endParaRPr lang="en-US" dirty="0"/>
          </a:p>
        </p:txBody>
      </p:sp>
      <p:sp>
        <p:nvSpPr>
          <p:cNvPr id="5" name="Footer Placeholder 4"/>
          <p:cNvSpPr>
            <a:spLocks noGrp="1"/>
          </p:cNvSpPr>
          <p:nvPr>
            <p:ph type="ftr" sz="quarter" idx="11"/>
          </p:nvPr>
        </p:nvSpPr>
        <p:spPr/>
        <p:txBody>
          <a:bodyPr/>
          <a:lstStyle/>
          <a:p>
            <a:r>
              <a:rPr lang="en-US"/>
              <a:t>Electronics for Particle Physics Discoveries, Sridhara Dasu, Wisconsin</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5</a:t>
            </a:fld>
            <a:endParaRPr lang="en-US" dirty="0"/>
          </a:p>
        </p:txBody>
      </p:sp>
      <p:sp>
        <p:nvSpPr>
          <p:cNvPr id="2" name="Title 1"/>
          <p:cNvSpPr>
            <a:spLocks noGrp="1"/>
          </p:cNvSpPr>
          <p:nvPr>
            <p:ph type="title"/>
          </p:nvPr>
        </p:nvSpPr>
        <p:spPr>
          <a:xfrm>
            <a:off x="-1" y="8256"/>
            <a:ext cx="7839307" cy="845736"/>
          </a:xfrm>
        </p:spPr>
        <p:txBody>
          <a:bodyPr>
            <a:normAutofit/>
          </a:bodyPr>
          <a:lstStyle/>
          <a:p>
            <a:r>
              <a:rPr lang="en-US" sz="2800" dirty="0"/>
              <a:t>Trigger Task </a:t>
            </a:r>
            <a:r>
              <a:rPr lang="mr-IN" sz="2800" dirty="0"/>
              <a:t>–</a:t>
            </a:r>
            <a:r>
              <a:rPr lang="en-US" sz="2800" dirty="0"/>
              <a:t> Complex Decision in few </a:t>
            </a:r>
            <a:r>
              <a:rPr lang="en-US" sz="2800" dirty="0" err="1">
                <a:latin typeface="Symbol" charset="2"/>
                <a:cs typeface="Symbol" charset="2"/>
              </a:rPr>
              <a:t>m</a:t>
            </a:r>
            <a:r>
              <a:rPr lang="en-US" sz="2800" dirty="0" err="1"/>
              <a:t>s</a:t>
            </a:r>
            <a:endParaRPr lang="en-US" sz="2800" dirty="0"/>
          </a:p>
        </p:txBody>
      </p:sp>
      <p:pic>
        <p:nvPicPr>
          <p:cNvPr id="18435" name="Picture 3" descr="triggerfunction.pn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74343" y="780475"/>
            <a:ext cx="8839200" cy="5529142"/>
          </a:xfrm>
          <a:prstGeom prst="rect">
            <a:avLst/>
          </a:prstGeom>
          <a:noFill/>
          <a:ln w="9525">
            <a:noFill/>
            <a:miter lim="800000"/>
            <a:headEnd/>
            <a:tailEnd/>
          </a:ln>
        </p:spPr>
      </p:pic>
    </p:spTree>
    <p:extLst>
      <p:ext uri="{BB962C8B-B14F-4D97-AF65-F5344CB8AC3E}">
        <p14:creationId xmlns:p14="http://schemas.microsoft.com/office/powerpoint/2010/main" val="1667220365"/>
      </p:ext>
    </p:extLst>
  </p:cSld>
  <p:clrMapOvr>
    <a:masterClrMapping/>
  </p:clrMapOvr>
  <p:transition spd="slow" advClick="0" advTm="15000">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2"/>
          <p:cNvSpPr/>
          <p:nvPr/>
        </p:nvSpPr>
        <p:spPr>
          <a:xfrm>
            <a:off x="3109342" y="2890521"/>
            <a:ext cx="1266160" cy="1500256"/>
          </a:xfrm>
          <a:prstGeom prst="rect">
            <a:avLst/>
          </a:prstGeom>
          <a:solidFill>
            <a:schemeClr val="accent1">
              <a:lumMod val="20000"/>
              <a:lumOff val="80000"/>
            </a:schemeClr>
          </a:solidFill>
          <a:ln w="25400">
            <a:solidFill>
              <a:srgbClr val="85888D"/>
            </a:solidFill>
            <a:miter lim="400000"/>
          </a:ln>
        </p:spPr>
        <p:txBody>
          <a:bodyPr lIns="35719" tIns="35719" rIns="35719" bIns="35719" anchor="ctr"/>
          <a:lstStyle/>
          <a:p>
            <a:pPr algn="ctr">
              <a:defRPr sz="2400">
                <a:latin typeface="+mn-lt"/>
                <a:ea typeface="+mn-ea"/>
                <a:cs typeface="+mn-cs"/>
                <a:sym typeface="Helvetica Light"/>
              </a:defRPr>
            </a:pPr>
            <a:endParaRPr sz="1687"/>
          </a:p>
        </p:txBody>
      </p:sp>
      <p:sp>
        <p:nvSpPr>
          <p:cNvPr id="3" name="Title 2"/>
          <p:cNvSpPr>
            <a:spLocks noGrp="1"/>
          </p:cNvSpPr>
          <p:nvPr>
            <p:ph type="title"/>
          </p:nvPr>
        </p:nvSpPr>
        <p:spPr/>
        <p:txBody>
          <a:bodyPr>
            <a:normAutofit/>
          </a:bodyPr>
          <a:lstStyle/>
          <a:p>
            <a:r>
              <a:rPr lang="en-US" dirty="0" err="1"/>
              <a:t>Calo</a:t>
            </a:r>
            <a:r>
              <a:rPr lang="en-US" dirty="0"/>
              <a:t> &amp; </a:t>
            </a:r>
            <a:r>
              <a:rPr lang="en-US" dirty="0" err="1"/>
              <a:t>Corr</a:t>
            </a:r>
            <a:r>
              <a:rPr lang="en-US" dirty="0"/>
              <a:t> Trigger Deliverables</a:t>
            </a:r>
          </a:p>
        </p:txBody>
      </p:sp>
      <p:sp>
        <p:nvSpPr>
          <p:cNvPr id="4" name="Shape 87"/>
          <p:cNvSpPr/>
          <p:nvPr/>
        </p:nvSpPr>
        <p:spPr>
          <a:xfrm>
            <a:off x="4661890" y="1245349"/>
            <a:ext cx="1238644" cy="487468"/>
          </a:xfrm>
          <a:prstGeom prst="rect">
            <a:avLst/>
          </a:prstGeom>
          <a:solidFill>
            <a:schemeClr val="accent6">
              <a:lumMod val="60000"/>
              <a:lumOff val="40000"/>
            </a:schemeClr>
          </a:solidFill>
          <a:ln w="25400">
            <a:solidFill>
              <a:srgbClr val="85888D"/>
            </a:solidFill>
            <a:miter lim="400000"/>
          </a:ln>
        </p:spPr>
        <p:txBody>
          <a:bodyPr lIns="35719" tIns="35719" rIns="35719" bIns="35719" anchor="ctr"/>
          <a:lstStyle/>
          <a:p>
            <a:pPr algn="ctr">
              <a:defRPr sz="2400">
                <a:latin typeface="+mn-lt"/>
                <a:ea typeface="+mn-ea"/>
                <a:cs typeface="+mn-cs"/>
                <a:sym typeface="Helvetica Light"/>
              </a:defRPr>
            </a:pPr>
            <a:endParaRPr sz="1687"/>
          </a:p>
        </p:txBody>
      </p:sp>
      <p:sp>
        <p:nvSpPr>
          <p:cNvPr id="6" name="Shape 89"/>
          <p:cNvSpPr/>
          <p:nvPr/>
        </p:nvSpPr>
        <p:spPr>
          <a:xfrm>
            <a:off x="6519250" y="1245349"/>
            <a:ext cx="1365141" cy="497380"/>
          </a:xfrm>
          <a:prstGeom prst="rect">
            <a:avLst/>
          </a:prstGeom>
          <a:solidFill>
            <a:srgbClr val="FFFFFF"/>
          </a:solidFill>
          <a:ln w="25400">
            <a:solidFill>
              <a:srgbClr val="85888D"/>
            </a:solidFill>
            <a:miter lim="400000"/>
          </a:ln>
        </p:spPr>
        <p:txBody>
          <a:bodyPr lIns="35719" tIns="35719" rIns="35719" bIns="35719" anchor="ctr"/>
          <a:lstStyle/>
          <a:p>
            <a:pPr algn="ctr">
              <a:defRPr sz="2400">
                <a:latin typeface="+mn-lt"/>
                <a:ea typeface="+mn-ea"/>
                <a:cs typeface="+mn-cs"/>
                <a:sym typeface="Helvetica Light"/>
              </a:defRPr>
            </a:pPr>
            <a:endParaRPr sz="1687"/>
          </a:p>
        </p:txBody>
      </p:sp>
      <p:sp>
        <p:nvSpPr>
          <p:cNvPr id="9" name="Shape 93"/>
          <p:cNvSpPr/>
          <p:nvPr/>
        </p:nvSpPr>
        <p:spPr>
          <a:xfrm>
            <a:off x="3159569" y="1221483"/>
            <a:ext cx="1271400" cy="550578"/>
          </a:xfrm>
          <a:prstGeom prst="rect">
            <a:avLst/>
          </a:prstGeom>
          <a:solidFill>
            <a:schemeClr val="accent6">
              <a:lumMod val="60000"/>
              <a:lumOff val="40000"/>
            </a:schemeClr>
          </a:solidFill>
          <a:ln w="25400">
            <a:solidFill>
              <a:srgbClr val="85888D"/>
            </a:solidFill>
            <a:miter lim="400000"/>
          </a:ln>
        </p:spPr>
        <p:txBody>
          <a:bodyPr lIns="35719" tIns="35719" rIns="35719" bIns="35719" anchor="ctr"/>
          <a:lstStyle/>
          <a:p>
            <a:pPr algn="ctr">
              <a:defRPr sz="2400">
                <a:latin typeface="+mn-lt"/>
                <a:ea typeface="+mn-ea"/>
                <a:cs typeface="+mn-cs"/>
                <a:sym typeface="Helvetica Light"/>
              </a:defRPr>
            </a:pPr>
            <a:endParaRPr sz="1687"/>
          </a:p>
        </p:txBody>
      </p:sp>
      <p:sp>
        <p:nvSpPr>
          <p:cNvPr id="12" name="Shape 96"/>
          <p:cNvSpPr/>
          <p:nvPr/>
        </p:nvSpPr>
        <p:spPr>
          <a:xfrm>
            <a:off x="477572" y="1999313"/>
            <a:ext cx="538145" cy="415815"/>
          </a:xfrm>
          <a:prstGeom prst="rect">
            <a:avLst/>
          </a:prstGeom>
          <a:solidFill>
            <a:schemeClr val="bg1"/>
          </a:solidFill>
          <a:ln w="25400">
            <a:solidFill>
              <a:srgbClr val="85888D"/>
            </a:solidFill>
            <a:miter lim="400000"/>
          </a:ln>
        </p:spPr>
        <p:txBody>
          <a:bodyPr lIns="35719" tIns="35719" rIns="35719" bIns="35719" anchor="ctr"/>
          <a:lstStyle/>
          <a:p>
            <a:pPr algn="ctr">
              <a:defRPr sz="2400">
                <a:latin typeface="+mn-lt"/>
                <a:ea typeface="+mn-ea"/>
                <a:cs typeface="+mn-cs"/>
                <a:sym typeface="Helvetica Light"/>
              </a:defRPr>
            </a:pPr>
            <a:endParaRPr sz="1687"/>
          </a:p>
        </p:txBody>
      </p:sp>
      <p:sp>
        <p:nvSpPr>
          <p:cNvPr id="15" name="Shape 100"/>
          <p:cNvSpPr/>
          <p:nvPr/>
        </p:nvSpPr>
        <p:spPr>
          <a:xfrm>
            <a:off x="1561429" y="2895286"/>
            <a:ext cx="1339493" cy="665399"/>
          </a:xfrm>
          <a:prstGeom prst="rect">
            <a:avLst/>
          </a:prstGeom>
          <a:solidFill>
            <a:schemeClr val="accent1">
              <a:lumMod val="75000"/>
            </a:schemeClr>
          </a:solidFill>
          <a:ln w="25400">
            <a:solidFill>
              <a:srgbClr val="85888D"/>
            </a:solidFill>
            <a:miter lim="400000"/>
          </a:ln>
        </p:spPr>
        <p:txBody>
          <a:bodyPr lIns="35719" tIns="35719" rIns="35719" bIns="35719" anchor="ctr"/>
          <a:lstStyle/>
          <a:p>
            <a:pPr algn="ctr">
              <a:defRPr sz="2400">
                <a:latin typeface="+mn-lt"/>
                <a:ea typeface="+mn-ea"/>
                <a:cs typeface="+mn-cs"/>
                <a:sym typeface="Helvetica Light"/>
              </a:defRPr>
            </a:pPr>
            <a:endParaRPr sz="1687"/>
          </a:p>
        </p:txBody>
      </p:sp>
      <p:sp>
        <p:nvSpPr>
          <p:cNvPr id="16" name="Shape 101"/>
          <p:cNvSpPr/>
          <p:nvPr/>
        </p:nvSpPr>
        <p:spPr>
          <a:xfrm>
            <a:off x="3264895" y="1229838"/>
            <a:ext cx="1065036" cy="46172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1800">
                <a:latin typeface="Helvetica Neue Light"/>
                <a:ea typeface="Helvetica Neue Light"/>
                <a:cs typeface="Helvetica Neue Light"/>
                <a:sym typeface="Helvetica Neue Light"/>
              </a:defRPr>
            </a:lvl1pPr>
          </a:lstStyle>
          <a:p>
            <a:pPr algn="ctr"/>
            <a:r>
              <a:rPr lang="en-US" sz="1266" dirty="0"/>
              <a:t>Outer Tracker</a:t>
            </a:r>
          </a:p>
          <a:p>
            <a:pPr algn="ctr"/>
            <a:r>
              <a:rPr lang="en-US" sz="1266" dirty="0"/>
              <a:t>Detector</a:t>
            </a:r>
            <a:endParaRPr sz="1266" dirty="0"/>
          </a:p>
        </p:txBody>
      </p:sp>
      <p:sp>
        <p:nvSpPr>
          <p:cNvPr id="19" name="Shape 104"/>
          <p:cNvSpPr/>
          <p:nvPr/>
        </p:nvSpPr>
        <p:spPr>
          <a:xfrm>
            <a:off x="6746503" y="1227445"/>
            <a:ext cx="1000275" cy="46172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1800">
                <a:latin typeface="Helvetica Neue Light"/>
                <a:ea typeface="Helvetica Neue Light"/>
                <a:cs typeface="Helvetica Neue Light"/>
                <a:sym typeface="Helvetica Neue Light"/>
              </a:defRPr>
            </a:lvl1pPr>
          </a:lstStyle>
          <a:p>
            <a:pPr algn="ctr"/>
            <a:r>
              <a:rPr lang="en-US" sz="1266" dirty="0"/>
              <a:t>Barrel Muon </a:t>
            </a:r>
          </a:p>
          <a:p>
            <a:pPr algn="ctr"/>
            <a:r>
              <a:rPr lang="en-US" sz="1266" dirty="0"/>
              <a:t>System</a:t>
            </a:r>
            <a:endParaRPr sz="1266" dirty="0"/>
          </a:p>
        </p:txBody>
      </p:sp>
      <p:sp>
        <p:nvSpPr>
          <p:cNvPr id="21" name="Shape 106"/>
          <p:cNvSpPr/>
          <p:nvPr/>
        </p:nvSpPr>
        <p:spPr>
          <a:xfrm>
            <a:off x="4692333" y="1227445"/>
            <a:ext cx="1070807" cy="46172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1800">
                <a:latin typeface="Helvetica Neue Light"/>
                <a:ea typeface="Helvetica Neue Light"/>
                <a:cs typeface="Helvetica Neue Light"/>
                <a:sym typeface="Helvetica Neue Light"/>
              </a:defRPr>
            </a:lvl1pPr>
          </a:lstStyle>
          <a:p>
            <a:pPr algn="ctr"/>
            <a:r>
              <a:rPr sz="1266" dirty="0"/>
              <a:t>E</a:t>
            </a:r>
            <a:r>
              <a:rPr lang="en-US" sz="1266" dirty="0"/>
              <a:t>ndcap </a:t>
            </a:r>
            <a:r>
              <a:rPr sz="1266" dirty="0"/>
              <a:t>M</a:t>
            </a:r>
            <a:r>
              <a:rPr lang="en-US" sz="1266" dirty="0"/>
              <a:t>uon</a:t>
            </a:r>
          </a:p>
          <a:p>
            <a:pPr algn="ctr"/>
            <a:r>
              <a:rPr lang="en-US" sz="1266" dirty="0"/>
              <a:t>System</a:t>
            </a:r>
            <a:endParaRPr sz="1266" dirty="0"/>
          </a:p>
        </p:txBody>
      </p:sp>
      <p:sp>
        <p:nvSpPr>
          <p:cNvPr id="22" name="Shape 107"/>
          <p:cNvSpPr/>
          <p:nvPr/>
        </p:nvSpPr>
        <p:spPr>
          <a:xfrm>
            <a:off x="3374550" y="2952200"/>
            <a:ext cx="580672" cy="46172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1800">
                <a:latin typeface="Helvetica Neue Light"/>
                <a:ea typeface="Helvetica Neue Light"/>
                <a:cs typeface="Helvetica Neue Light"/>
                <a:sym typeface="Helvetica Neue Light"/>
              </a:defRPr>
            </a:lvl1pPr>
          </a:lstStyle>
          <a:p>
            <a:pPr algn="ctr"/>
            <a:r>
              <a:rPr sz="1266" dirty="0"/>
              <a:t>T</a:t>
            </a:r>
            <a:r>
              <a:rPr lang="en-US" sz="1266" dirty="0"/>
              <a:t>rack</a:t>
            </a:r>
          </a:p>
          <a:p>
            <a:pPr algn="ctr"/>
            <a:r>
              <a:rPr lang="en-US" sz="1266" dirty="0"/>
              <a:t>Trigger</a:t>
            </a:r>
            <a:endParaRPr sz="1266" dirty="0"/>
          </a:p>
        </p:txBody>
      </p:sp>
      <p:sp>
        <p:nvSpPr>
          <p:cNvPr id="23" name="Shape 108"/>
          <p:cNvSpPr/>
          <p:nvPr/>
        </p:nvSpPr>
        <p:spPr>
          <a:xfrm>
            <a:off x="476057" y="2098331"/>
            <a:ext cx="561052" cy="26693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1800">
                <a:latin typeface="Helvetica Neue Light"/>
                <a:ea typeface="Helvetica Neue Light"/>
                <a:cs typeface="Helvetica Neue Light"/>
                <a:sym typeface="Helvetica Neue Light"/>
              </a:defRPr>
            </a:lvl1pPr>
          </a:lstStyle>
          <a:p>
            <a:r>
              <a:rPr lang="en-US" sz="1266" dirty="0"/>
              <a:t>CE</a:t>
            </a:r>
            <a:r>
              <a:rPr sz="1266" dirty="0"/>
              <a:t> BE</a:t>
            </a:r>
          </a:p>
        </p:txBody>
      </p:sp>
      <p:sp>
        <p:nvSpPr>
          <p:cNvPr id="25" name="Shape 110"/>
          <p:cNvSpPr/>
          <p:nvPr/>
        </p:nvSpPr>
        <p:spPr>
          <a:xfrm>
            <a:off x="6692083" y="2912698"/>
            <a:ext cx="1166314" cy="677169"/>
          </a:xfrm>
          <a:prstGeom prst="rect">
            <a:avLst/>
          </a:prstGeom>
          <a:solidFill>
            <a:schemeClr val="accent1">
              <a:lumMod val="20000"/>
              <a:lumOff val="80000"/>
            </a:schemeClr>
          </a:solidFill>
          <a:ln w="25400">
            <a:solidFill>
              <a:srgbClr val="85888D"/>
            </a:solidFill>
            <a:miter lim="400000"/>
          </a:ln>
        </p:spPr>
        <p:txBody>
          <a:bodyPr lIns="35719" tIns="35719" rIns="35719" bIns="35719" anchor="ctr"/>
          <a:lstStyle/>
          <a:p>
            <a:pPr algn="ctr">
              <a:defRPr sz="2400">
                <a:latin typeface="+mn-lt"/>
                <a:ea typeface="+mn-ea"/>
                <a:cs typeface="+mn-cs"/>
                <a:sym typeface="Helvetica Light"/>
              </a:defRPr>
            </a:pPr>
            <a:endParaRPr sz="1687"/>
          </a:p>
        </p:txBody>
      </p:sp>
      <p:sp>
        <p:nvSpPr>
          <p:cNvPr id="26" name="Shape 112"/>
          <p:cNvSpPr/>
          <p:nvPr/>
        </p:nvSpPr>
        <p:spPr>
          <a:xfrm>
            <a:off x="4681655" y="2917811"/>
            <a:ext cx="1230917" cy="672056"/>
          </a:xfrm>
          <a:prstGeom prst="rect">
            <a:avLst/>
          </a:prstGeom>
          <a:solidFill>
            <a:schemeClr val="accent1">
              <a:lumMod val="20000"/>
              <a:lumOff val="80000"/>
            </a:schemeClr>
          </a:solidFill>
          <a:ln w="25400">
            <a:solidFill>
              <a:srgbClr val="85888D"/>
            </a:solidFill>
            <a:miter lim="400000"/>
          </a:ln>
        </p:spPr>
        <p:txBody>
          <a:bodyPr lIns="35719" tIns="35719" rIns="35719" bIns="35719" anchor="ctr"/>
          <a:lstStyle/>
          <a:p>
            <a:pPr algn="ctr">
              <a:defRPr sz="2400">
                <a:latin typeface="+mn-lt"/>
                <a:ea typeface="+mn-ea"/>
                <a:cs typeface="+mn-cs"/>
                <a:sym typeface="Helvetica Light"/>
              </a:defRPr>
            </a:pPr>
            <a:endParaRPr sz="1687"/>
          </a:p>
        </p:txBody>
      </p:sp>
      <p:sp>
        <p:nvSpPr>
          <p:cNvPr id="28" name="Shape 114"/>
          <p:cNvSpPr/>
          <p:nvPr/>
        </p:nvSpPr>
        <p:spPr>
          <a:xfrm>
            <a:off x="2644913" y="4896582"/>
            <a:ext cx="2142442" cy="511355"/>
          </a:xfrm>
          <a:prstGeom prst="rect">
            <a:avLst/>
          </a:prstGeom>
          <a:solidFill>
            <a:schemeClr val="accent1">
              <a:lumMod val="75000"/>
            </a:schemeClr>
          </a:solidFill>
          <a:ln w="25400">
            <a:solidFill>
              <a:srgbClr val="85888D"/>
            </a:solidFill>
            <a:miter lim="400000"/>
          </a:ln>
        </p:spPr>
        <p:txBody>
          <a:bodyPr lIns="35719" tIns="35719" rIns="35719" bIns="35719" anchor="ctr"/>
          <a:lstStyle/>
          <a:p>
            <a:pPr algn="ctr">
              <a:defRPr sz="2400">
                <a:latin typeface="+mn-lt"/>
                <a:ea typeface="+mn-ea"/>
                <a:cs typeface="+mn-cs"/>
                <a:sym typeface="Helvetica Light"/>
              </a:defRPr>
            </a:pPr>
            <a:endParaRPr sz="1687"/>
          </a:p>
        </p:txBody>
      </p:sp>
      <p:sp>
        <p:nvSpPr>
          <p:cNvPr id="29" name="Shape 115"/>
          <p:cNvSpPr/>
          <p:nvPr/>
        </p:nvSpPr>
        <p:spPr>
          <a:xfrm>
            <a:off x="2652422" y="5850496"/>
            <a:ext cx="2547899" cy="511355"/>
          </a:xfrm>
          <a:prstGeom prst="rect">
            <a:avLst/>
          </a:prstGeom>
          <a:solidFill>
            <a:schemeClr val="bg1"/>
          </a:solidFill>
          <a:ln w="25400">
            <a:solidFill>
              <a:srgbClr val="85888D"/>
            </a:solidFill>
            <a:miter lim="400000"/>
          </a:ln>
        </p:spPr>
        <p:txBody>
          <a:bodyPr lIns="35719" tIns="35719" rIns="35719" bIns="35719" anchor="ctr"/>
          <a:lstStyle/>
          <a:p>
            <a:pPr algn="ctr">
              <a:defRPr sz="2400">
                <a:latin typeface="+mn-lt"/>
                <a:ea typeface="+mn-ea"/>
                <a:cs typeface="+mn-cs"/>
                <a:sym typeface="Helvetica Light"/>
              </a:defRPr>
            </a:pPr>
            <a:endParaRPr sz="1687"/>
          </a:p>
        </p:txBody>
      </p:sp>
      <p:sp>
        <p:nvSpPr>
          <p:cNvPr id="32" name="Shape 121"/>
          <p:cNvSpPr/>
          <p:nvPr/>
        </p:nvSpPr>
        <p:spPr>
          <a:xfrm>
            <a:off x="4870989" y="1995994"/>
            <a:ext cx="654143" cy="327528"/>
          </a:xfrm>
          <a:prstGeom prst="rect">
            <a:avLst/>
          </a:prstGeom>
          <a:solidFill>
            <a:schemeClr val="accent6">
              <a:lumMod val="60000"/>
              <a:lumOff val="40000"/>
            </a:schemeClr>
          </a:solidFill>
          <a:ln w="25400">
            <a:solidFill>
              <a:srgbClr val="85888D"/>
            </a:solidFill>
            <a:miter lim="400000"/>
          </a:ln>
        </p:spPr>
        <p:txBody>
          <a:bodyPr lIns="35719" tIns="35719" rIns="35719" bIns="35719" anchor="ctr"/>
          <a:lstStyle/>
          <a:p>
            <a:pPr algn="ctr">
              <a:defRPr sz="2400">
                <a:latin typeface="+mn-lt"/>
                <a:ea typeface="+mn-ea"/>
                <a:cs typeface="+mn-cs"/>
                <a:sym typeface="Helvetica Light"/>
              </a:defRPr>
            </a:pPr>
            <a:endParaRPr sz="1687"/>
          </a:p>
        </p:txBody>
      </p:sp>
      <p:sp>
        <p:nvSpPr>
          <p:cNvPr id="33" name="Shape 122"/>
          <p:cNvSpPr/>
          <p:nvPr/>
        </p:nvSpPr>
        <p:spPr>
          <a:xfrm>
            <a:off x="6927742" y="2008583"/>
            <a:ext cx="654143" cy="327527"/>
          </a:xfrm>
          <a:prstGeom prst="rect">
            <a:avLst/>
          </a:prstGeom>
          <a:solidFill>
            <a:srgbClr val="FFFFFF"/>
          </a:solidFill>
          <a:ln w="25400">
            <a:solidFill>
              <a:srgbClr val="85888D"/>
            </a:solidFill>
            <a:miter lim="400000"/>
          </a:ln>
        </p:spPr>
        <p:txBody>
          <a:bodyPr lIns="35719" tIns="35719" rIns="35719" bIns="35719" anchor="ctr"/>
          <a:lstStyle/>
          <a:p>
            <a:pPr algn="ctr">
              <a:defRPr sz="2400">
                <a:latin typeface="+mn-lt"/>
                <a:ea typeface="+mn-ea"/>
                <a:cs typeface="+mn-cs"/>
                <a:sym typeface="Helvetica Light"/>
              </a:defRPr>
            </a:pPr>
            <a:endParaRPr sz="1687"/>
          </a:p>
        </p:txBody>
      </p:sp>
      <p:sp>
        <p:nvSpPr>
          <p:cNvPr id="34" name="Shape 123"/>
          <p:cNvSpPr/>
          <p:nvPr/>
        </p:nvSpPr>
        <p:spPr>
          <a:xfrm>
            <a:off x="6914422" y="2026512"/>
            <a:ext cx="695704" cy="26693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1800">
                <a:latin typeface="Helvetica Neue Light"/>
                <a:ea typeface="Helvetica Neue Light"/>
                <a:cs typeface="Helvetica Neue Light"/>
                <a:sym typeface="Helvetica Neue Light"/>
              </a:defRPr>
            </a:lvl1pPr>
          </a:lstStyle>
          <a:p>
            <a:r>
              <a:rPr lang="en-US" sz="1266" dirty="0"/>
              <a:t>BMU</a:t>
            </a:r>
            <a:r>
              <a:rPr sz="1266" dirty="0"/>
              <a:t> BE</a:t>
            </a:r>
          </a:p>
        </p:txBody>
      </p:sp>
      <p:sp>
        <p:nvSpPr>
          <p:cNvPr id="36" name="Shape 125"/>
          <p:cNvSpPr/>
          <p:nvPr/>
        </p:nvSpPr>
        <p:spPr>
          <a:xfrm>
            <a:off x="4852948" y="2023924"/>
            <a:ext cx="695704" cy="26693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1800">
                <a:latin typeface="Helvetica Neue Light"/>
                <a:ea typeface="Helvetica Neue Light"/>
                <a:cs typeface="Helvetica Neue Light"/>
                <a:sym typeface="Helvetica Neue Light"/>
              </a:defRPr>
            </a:lvl1pPr>
          </a:lstStyle>
          <a:p>
            <a:r>
              <a:rPr sz="1266"/>
              <a:t>EMU BE</a:t>
            </a:r>
          </a:p>
        </p:txBody>
      </p:sp>
      <p:sp>
        <p:nvSpPr>
          <p:cNvPr id="41" name="Shape 130"/>
          <p:cNvSpPr/>
          <p:nvPr/>
        </p:nvSpPr>
        <p:spPr>
          <a:xfrm>
            <a:off x="1714812" y="2893062"/>
            <a:ext cx="999313" cy="46172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1800">
                <a:latin typeface="Helvetica Neue Light"/>
                <a:ea typeface="Helvetica Neue Light"/>
                <a:cs typeface="Helvetica Neue Light"/>
                <a:sym typeface="Helvetica Neue Light"/>
              </a:defRPr>
            </a:lvl1pPr>
          </a:lstStyle>
          <a:p>
            <a:pPr algn="ctr"/>
            <a:r>
              <a:rPr sz="1266" b="1" dirty="0">
                <a:solidFill>
                  <a:schemeClr val="bg1"/>
                </a:solidFill>
              </a:rPr>
              <a:t>Barrel Calo </a:t>
            </a:r>
            <a:endParaRPr lang="en-US" sz="1266" b="1" dirty="0">
              <a:solidFill>
                <a:schemeClr val="bg1"/>
              </a:solidFill>
            </a:endParaRPr>
          </a:p>
          <a:p>
            <a:pPr algn="ctr"/>
            <a:r>
              <a:rPr sz="1266" b="1" dirty="0">
                <a:solidFill>
                  <a:schemeClr val="bg1"/>
                </a:solidFill>
              </a:rPr>
              <a:t>Trigger </a:t>
            </a:r>
            <a:r>
              <a:rPr lang="en-US" sz="1266" b="1" dirty="0">
                <a:solidFill>
                  <a:schemeClr val="bg1"/>
                </a:solidFill>
              </a:rPr>
              <a:t>RCT</a:t>
            </a:r>
            <a:endParaRPr sz="1266" b="1" dirty="0">
              <a:solidFill>
                <a:schemeClr val="bg1"/>
              </a:solidFill>
            </a:endParaRPr>
          </a:p>
        </p:txBody>
      </p:sp>
      <p:sp>
        <p:nvSpPr>
          <p:cNvPr id="43" name="Shape 132"/>
          <p:cNvSpPr/>
          <p:nvPr/>
        </p:nvSpPr>
        <p:spPr>
          <a:xfrm>
            <a:off x="2637629" y="4904629"/>
            <a:ext cx="2068516" cy="26693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1800">
                <a:latin typeface="Helvetica Neue Light"/>
                <a:ea typeface="Helvetica Neue Light"/>
                <a:cs typeface="Helvetica Neue Light"/>
                <a:sym typeface="Helvetica Neue Light"/>
              </a:defRPr>
            </a:lvl1pPr>
          </a:lstStyle>
          <a:p>
            <a:r>
              <a:rPr sz="1266" b="1" dirty="0">
                <a:solidFill>
                  <a:schemeClr val="bg1"/>
                </a:solidFill>
              </a:rPr>
              <a:t>Correlator Trigger Layer-1</a:t>
            </a:r>
          </a:p>
        </p:txBody>
      </p:sp>
      <p:sp>
        <p:nvSpPr>
          <p:cNvPr id="44" name="Shape 133"/>
          <p:cNvSpPr/>
          <p:nvPr/>
        </p:nvSpPr>
        <p:spPr>
          <a:xfrm>
            <a:off x="2657316" y="5875649"/>
            <a:ext cx="2543005" cy="266933"/>
          </a:xfrm>
          <a:prstGeom prst="rect">
            <a:avLst/>
          </a:prstGeom>
          <a:noFill/>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1800">
                <a:latin typeface="Helvetica Neue Light"/>
                <a:ea typeface="Helvetica Neue Light"/>
                <a:cs typeface="Helvetica Neue Light"/>
                <a:sym typeface="Helvetica Neue Light"/>
              </a:defRPr>
            </a:lvl1pPr>
          </a:lstStyle>
          <a:p>
            <a:r>
              <a:rPr sz="1266" dirty="0"/>
              <a:t>Correlator</a:t>
            </a:r>
            <a:r>
              <a:rPr lang="en-US" sz="1266" dirty="0"/>
              <a:t> / Global</a:t>
            </a:r>
            <a:r>
              <a:rPr sz="1266" dirty="0"/>
              <a:t> Trigger Layer-2</a:t>
            </a:r>
          </a:p>
        </p:txBody>
      </p:sp>
      <p:sp>
        <p:nvSpPr>
          <p:cNvPr id="45" name="Shape 134"/>
          <p:cNvSpPr/>
          <p:nvPr/>
        </p:nvSpPr>
        <p:spPr>
          <a:xfrm>
            <a:off x="6692083" y="2927141"/>
            <a:ext cx="1020152" cy="46172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1800">
                <a:latin typeface="Helvetica Neue Light"/>
                <a:ea typeface="Helvetica Neue Light"/>
                <a:cs typeface="Helvetica Neue Light"/>
                <a:sym typeface="Helvetica Neue Light"/>
              </a:defRPr>
            </a:lvl1pPr>
          </a:lstStyle>
          <a:p>
            <a:pPr algn="ctr"/>
            <a:r>
              <a:rPr sz="1266" dirty="0"/>
              <a:t>B</a:t>
            </a:r>
            <a:r>
              <a:rPr lang="en-US" sz="1266" dirty="0"/>
              <a:t>arrel Muon</a:t>
            </a:r>
          </a:p>
          <a:p>
            <a:pPr algn="ctr"/>
            <a:r>
              <a:rPr sz="1266" dirty="0"/>
              <a:t> Tr</a:t>
            </a:r>
            <a:r>
              <a:rPr lang="en-US" sz="1266" dirty="0"/>
              <a:t>ack Finder</a:t>
            </a:r>
            <a:endParaRPr sz="1266" dirty="0"/>
          </a:p>
        </p:txBody>
      </p:sp>
      <p:sp>
        <p:nvSpPr>
          <p:cNvPr id="46" name="Shape 137"/>
          <p:cNvSpPr/>
          <p:nvPr/>
        </p:nvSpPr>
        <p:spPr>
          <a:xfrm>
            <a:off x="4736536" y="2910203"/>
            <a:ext cx="1070806" cy="46172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1800">
                <a:latin typeface="Helvetica Neue Light"/>
                <a:ea typeface="Helvetica Neue Light"/>
                <a:cs typeface="Helvetica Neue Light"/>
                <a:sym typeface="Helvetica Neue Light"/>
              </a:defRPr>
            </a:lvl1pPr>
          </a:lstStyle>
          <a:p>
            <a:pPr algn="ctr"/>
            <a:r>
              <a:rPr sz="1266" dirty="0"/>
              <a:t>E</a:t>
            </a:r>
            <a:r>
              <a:rPr lang="en-US" sz="1266" dirty="0"/>
              <a:t>ndcap Muon</a:t>
            </a:r>
          </a:p>
          <a:p>
            <a:pPr algn="ctr"/>
            <a:r>
              <a:rPr sz="1266" dirty="0"/>
              <a:t> Tr</a:t>
            </a:r>
            <a:r>
              <a:rPr lang="en-US" sz="1266" dirty="0"/>
              <a:t>ack Finder</a:t>
            </a:r>
            <a:endParaRPr sz="1266" dirty="0"/>
          </a:p>
        </p:txBody>
      </p:sp>
      <p:sp>
        <p:nvSpPr>
          <p:cNvPr id="50" name="Shape 143"/>
          <p:cNvSpPr/>
          <p:nvPr/>
        </p:nvSpPr>
        <p:spPr>
          <a:xfrm>
            <a:off x="2180455" y="3560685"/>
            <a:ext cx="0" cy="169905"/>
          </a:xfrm>
          <a:prstGeom prst="line">
            <a:avLst/>
          </a:prstGeom>
          <a:ln w="25400">
            <a:solidFill>
              <a:srgbClr val="000000"/>
            </a:solidFill>
            <a:miter lim="400000"/>
            <a:tailEnd type="stealth"/>
          </a:ln>
        </p:spPr>
        <p:txBody>
          <a:bodyPr lIns="35719" tIns="35719" rIns="35719" bIns="35719" anchor="ctr"/>
          <a:lstStyle/>
          <a:p>
            <a:pPr algn="ctr">
              <a:defRPr sz="2400">
                <a:latin typeface="+mn-lt"/>
                <a:ea typeface="+mn-ea"/>
                <a:cs typeface="+mn-cs"/>
                <a:sym typeface="Helvetica Light"/>
              </a:defRPr>
            </a:pPr>
            <a:endParaRPr sz="1687"/>
          </a:p>
        </p:txBody>
      </p:sp>
      <p:sp>
        <p:nvSpPr>
          <p:cNvPr id="51" name="Shape 144"/>
          <p:cNvSpPr/>
          <p:nvPr/>
        </p:nvSpPr>
        <p:spPr>
          <a:xfrm>
            <a:off x="3725496" y="4356026"/>
            <a:ext cx="1" cy="508501"/>
          </a:xfrm>
          <a:prstGeom prst="line">
            <a:avLst/>
          </a:prstGeom>
          <a:ln w="25400">
            <a:solidFill>
              <a:srgbClr val="000000"/>
            </a:solidFill>
            <a:miter lim="400000"/>
            <a:tailEnd type="stealth"/>
          </a:ln>
        </p:spPr>
        <p:txBody>
          <a:bodyPr lIns="35719" tIns="35719" rIns="35719" bIns="35719" anchor="ctr"/>
          <a:lstStyle/>
          <a:p>
            <a:pPr algn="ctr">
              <a:defRPr sz="2400">
                <a:latin typeface="+mn-lt"/>
                <a:ea typeface="+mn-ea"/>
                <a:cs typeface="+mn-cs"/>
                <a:sym typeface="Helvetica Light"/>
              </a:defRPr>
            </a:pPr>
            <a:endParaRPr sz="1687"/>
          </a:p>
        </p:txBody>
      </p:sp>
      <p:sp>
        <p:nvSpPr>
          <p:cNvPr id="52" name="Shape 145"/>
          <p:cNvSpPr/>
          <p:nvPr/>
        </p:nvSpPr>
        <p:spPr>
          <a:xfrm>
            <a:off x="3720159" y="5403223"/>
            <a:ext cx="1" cy="453393"/>
          </a:xfrm>
          <a:prstGeom prst="line">
            <a:avLst/>
          </a:prstGeom>
          <a:ln w="25400">
            <a:solidFill>
              <a:srgbClr val="000000"/>
            </a:solidFill>
            <a:miter lim="400000"/>
            <a:tailEnd type="stealth"/>
          </a:ln>
        </p:spPr>
        <p:txBody>
          <a:bodyPr lIns="35719" tIns="35719" rIns="35719" bIns="35719" anchor="ctr"/>
          <a:lstStyle/>
          <a:p>
            <a:pPr algn="ctr">
              <a:defRPr sz="2400">
                <a:latin typeface="+mn-lt"/>
                <a:ea typeface="+mn-ea"/>
                <a:cs typeface="+mn-cs"/>
                <a:sym typeface="Helvetica Light"/>
              </a:defRPr>
            </a:pPr>
            <a:endParaRPr sz="1687"/>
          </a:p>
        </p:txBody>
      </p:sp>
      <p:sp>
        <p:nvSpPr>
          <p:cNvPr id="55" name="Shape 148"/>
          <p:cNvSpPr/>
          <p:nvPr/>
        </p:nvSpPr>
        <p:spPr>
          <a:xfrm>
            <a:off x="904661" y="5599718"/>
            <a:ext cx="1699184" cy="65652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1800">
                <a:latin typeface="Helvetica Neue Medium"/>
                <a:ea typeface="Helvetica Neue Medium"/>
                <a:cs typeface="Helvetica Neue Medium"/>
                <a:sym typeface="Helvetica Neue Medium"/>
              </a:defRPr>
            </a:lvl1pPr>
          </a:lstStyle>
          <a:p>
            <a:r>
              <a:rPr lang="en-US" sz="1266" dirty="0"/>
              <a:t>BE+L1</a:t>
            </a:r>
            <a:r>
              <a:rPr sz="1266" dirty="0"/>
              <a:t> System</a:t>
            </a:r>
            <a:r>
              <a:rPr lang="en-US" sz="1266" dirty="0"/>
              <a:t>:</a:t>
            </a:r>
          </a:p>
          <a:p>
            <a:r>
              <a:rPr lang="en-US" sz="1266" b="1" dirty="0"/>
              <a:t>40,000 kHz </a:t>
            </a:r>
            <a:r>
              <a:rPr lang="en-US" sz="1266" dirty="0"/>
              <a:t>event data</a:t>
            </a:r>
          </a:p>
          <a:p>
            <a:r>
              <a:rPr lang="en-US" sz="1266" dirty="0"/>
              <a:t>processing</a:t>
            </a:r>
            <a:endParaRPr sz="1266" dirty="0"/>
          </a:p>
        </p:txBody>
      </p:sp>
      <p:sp>
        <p:nvSpPr>
          <p:cNvPr id="56" name="Shape 150"/>
          <p:cNvSpPr/>
          <p:nvPr/>
        </p:nvSpPr>
        <p:spPr>
          <a:xfrm>
            <a:off x="4505818" y="3597475"/>
            <a:ext cx="744131" cy="130386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9107"/>
                </a:lnTo>
                <a:lnTo>
                  <a:pt x="0" y="9107"/>
                </a:lnTo>
                <a:lnTo>
                  <a:pt x="0" y="21600"/>
                </a:lnTo>
              </a:path>
            </a:pathLst>
          </a:custGeom>
          <a:ln w="25400">
            <a:solidFill>
              <a:srgbClr val="000000"/>
            </a:solidFill>
            <a:miter lim="400000"/>
            <a:tailEnd type="stealth"/>
          </a:ln>
        </p:spPr>
        <p:txBody>
          <a:bodyPr lIns="35719" tIns="35719" rIns="35719" bIns="35719" anchor="ctr"/>
          <a:lstStyle/>
          <a:p>
            <a:pPr algn="ctr">
              <a:defRPr sz="2400">
                <a:latin typeface="+mn-lt"/>
                <a:ea typeface="+mn-ea"/>
                <a:cs typeface="+mn-cs"/>
                <a:sym typeface="Helvetica Light"/>
              </a:defRPr>
            </a:pPr>
            <a:endParaRPr sz="1687"/>
          </a:p>
        </p:txBody>
      </p:sp>
      <p:sp>
        <p:nvSpPr>
          <p:cNvPr id="57" name="Shape 152"/>
          <p:cNvSpPr/>
          <p:nvPr/>
        </p:nvSpPr>
        <p:spPr>
          <a:xfrm>
            <a:off x="4794638" y="3604310"/>
            <a:ext cx="2474904" cy="164426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cubicBezTo>
                  <a:pt x="18000" y="21600"/>
                  <a:pt x="14400" y="21600"/>
                  <a:pt x="10800" y="21600"/>
                </a:cubicBezTo>
                <a:cubicBezTo>
                  <a:pt x="7200" y="21600"/>
                  <a:pt x="3600" y="21600"/>
                  <a:pt x="0" y="21600"/>
                </a:cubicBezTo>
              </a:path>
            </a:pathLst>
          </a:custGeom>
          <a:ln w="25400">
            <a:solidFill>
              <a:srgbClr val="000000"/>
            </a:solidFill>
            <a:miter lim="400000"/>
            <a:tailEnd type="stealth"/>
          </a:ln>
        </p:spPr>
        <p:txBody>
          <a:bodyPr lIns="35719" tIns="35719" rIns="35719" bIns="35719" anchor="ctr"/>
          <a:lstStyle/>
          <a:p>
            <a:pPr algn="ctr">
              <a:defRPr sz="2400">
                <a:latin typeface="+mn-lt"/>
                <a:ea typeface="+mn-ea"/>
                <a:cs typeface="+mn-cs"/>
                <a:sym typeface="Helvetica Light"/>
              </a:defRPr>
            </a:pPr>
            <a:endParaRPr sz="1687"/>
          </a:p>
        </p:txBody>
      </p:sp>
      <p:sp>
        <p:nvSpPr>
          <p:cNvPr id="58" name="Shape 153"/>
          <p:cNvSpPr/>
          <p:nvPr/>
        </p:nvSpPr>
        <p:spPr>
          <a:xfrm>
            <a:off x="731271" y="2423175"/>
            <a:ext cx="1915477" cy="27075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25400">
            <a:solidFill>
              <a:srgbClr val="000000"/>
            </a:solidFill>
            <a:miter lim="400000"/>
            <a:tailEnd type="stealth"/>
          </a:ln>
        </p:spPr>
        <p:txBody>
          <a:bodyPr lIns="35719" tIns="35719" rIns="35719" bIns="35719" anchor="ctr"/>
          <a:lstStyle/>
          <a:p>
            <a:pPr algn="ctr">
              <a:defRPr sz="2400">
                <a:latin typeface="+mn-lt"/>
                <a:ea typeface="+mn-ea"/>
                <a:cs typeface="+mn-cs"/>
                <a:sym typeface="Helvetica Light"/>
              </a:defRPr>
            </a:pPr>
            <a:endParaRPr sz="1687"/>
          </a:p>
        </p:txBody>
      </p:sp>
      <p:sp>
        <p:nvSpPr>
          <p:cNvPr id="59" name="Shape 154"/>
          <p:cNvSpPr/>
          <p:nvPr/>
        </p:nvSpPr>
        <p:spPr>
          <a:xfrm>
            <a:off x="2180455" y="4413202"/>
            <a:ext cx="714043" cy="48688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9107"/>
                </a:lnTo>
                <a:lnTo>
                  <a:pt x="21600" y="9107"/>
                </a:lnTo>
                <a:lnTo>
                  <a:pt x="21600" y="21600"/>
                </a:lnTo>
              </a:path>
            </a:pathLst>
          </a:custGeom>
          <a:ln w="25400">
            <a:solidFill>
              <a:srgbClr val="000000"/>
            </a:solidFill>
            <a:miter lim="400000"/>
            <a:tailEnd type="stealth"/>
          </a:ln>
        </p:spPr>
        <p:txBody>
          <a:bodyPr lIns="35719" tIns="35719" rIns="35719" bIns="35719" anchor="ctr"/>
          <a:lstStyle/>
          <a:p>
            <a:pPr algn="ctr">
              <a:defRPr sz="2400">
                <a:latin typeface="+mn-lt"/>
                <a:ea typeface="+mn-ea"/>
                <a:cs typeface="+mn-cs"/>
                <a:sym typeface="Helvetica Light"/>
              </a:defRPr>
            </a:pPr>
            <a:endParaRPr sz="1687"/>
          </a:p>
        </p:txBody>
      </p:sp>
      <p:sp>
        <p:nvSpPr>
          <p:cNvPr id="65" name="Shape 162"/>
          <p:cNvSpPr/>
          <p:nvPr/>
        </p:nvSpPr>
        <p:spPr>
          <a:xfrm>
            <a:off x="7255298" y="2342786"/>
            <a:ext cx="1" cy="572265"/>
          </a:xfrm>
          <a:prstGeom prst="line">
            <a:avLst/>
          </a:prstGeom>
          <a:ln w="25400">
            <a:solidFill>
              <a:srgbClr val="000000"/>
            </a:solidFill>
            <a:miter lim="400000"/>
            <a:tailEnd type="stealth"/>
          </a:ln>
        </p:spPr>
        <p:txBody>
          <a:bodyPr lIns="35719" tIns="35719" rIns="35719" bIns="35719" anchor="ctr"/>
          <a:lstStyle/>
          <a:p>
            <a:pPr algn="ctr">
              <a:defRPr sz="2400">
                <a:latin typeface="+mn-lt"/>
                <a:ea typeface="+mn-ea"/>
                <a:cs typeface="+mn-cs"/>
                <a:sym typeface="Helvetica Light"/>
              </a:defRPr>
            </a:pPr>
            <a:endParaRPr sz="1687"/>
          </a:p>
        </p:txBody>
      </p:sp>
      <p:sp>
        <p:nvSpPr>
          <p:cNvPr id="69" name="Shape 166"/>
          <p:cNvSpPr/>
          <p:nvPr/>
        </p:nvSpPr>
        <p:spPr>
          <a:xfrm>
            <a:off x="5188468" y="2328744"/>
            <a:ext cx="1" cy="572265"/>
          </a:xfrm>
          <a:prstGeom prst="line">
            <a:avLst/>
          </a:prstGeom>
          <a:ln w="25400">
            <a:solidFill>
              <a:srgbClr val="000000"/>
            </a:solidFill>
            <a:miter lim="400000"/>
            <a:tailEnd type="stealth"/>
          </a:ln>
        </p:spPr>
        <p:txBody>
          <a:bodyPr lIns="35719" tIns="35719" rIns="35719" bIns="35719" anchor="ctr"/>
          <a:lstStyle/>
          <a:p>
            <a:pPr algn="ctr">
              <a:defRPr sz="2400">
                <a:latin typeface="+mn-lt"/>
                <a:ea typeface="+mn-ea"/>
                <a:cs typeface="+mn-cs"/>
                <a:sym typeface="Helvetica Light"/>
              </a:defRPr>
            </a:pPr>
            <a:endParaRPr sz="1687"/>
          </a:p>
        </p:txBody>
      </p:sp>
      <p:sp>
        <p:nvSpPr>
          <p:cNvPr id="72" name="Shape 169"/>
          <p:cNvSpPr/>
          <p:nvPr/>
        </p:nvSpPr>
        <p:spPr>
          <a:xfrm>
            <a:off x="1816893" y="3293806"/>
            <a:ext cx="727123" cy="26693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1800"/>
            </a:lvl1pPr>
          </a:lstStyle>
          <a:p>
            <a:r>
              <a:rPr lang="en-US" sz="1266" dirty="0">
                <a:solidFill>
                  <a:schemeClr val="bg1"/>
                </a:solidFill>
              </a:rPr>
              <a:t>24</a:t>
            </a:r>
            <a:r>
              <a:rPr sz="1266" dirty="0">
                <a:solidFill>
                  <a:schemeClr val="bg1"/>
                </a:solidFill>
              </a:rPr>
              <a:t> Boards</a:t>
            </a:r>
          </a:p>
        </p:txBody>
      </p:sp>
      <p:sp>
        <p:nvSpPr>
          <p:cNvPr id="74" name="Shape 171"/>
          <p:cNvSpPr/>
          <p:nvPr/>
        </p:nvSpPr>
        <p:spPr>
          <a:xfrm>
            <a:off x="3382924" y="5132808"/>
            <a:ext cx="999634" cy="26693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1800"/>
            </a:lvl1pPr>
          </a:lstStyle>
          <a:p>
            <a:r>
              <a:rPr sz="1266" dirty="0"/>
              <a:t> </a:t>
            </a:r>
            <a:r>
              <a:rPr lang="en-US" sz="1266" dirty="0">
                <a:solidFill>
                  <a:schemeClr val="bg1"/>
                </a:solidFill>
              </a:rPr>
              <a:t>36 + 6 </a:t>
            </a:r>
            <a:r>
              <a:rPr sz="1266" dirty="0">
                <a:solidFill>
                  <a:schemeClr val="bg1"/>
                </a:solidFill>
              </a:rPr>
              <a:t>Boards</a:t>
            </a:r>
          </a:p>
        </p:txBody>
      </p:sp>
      <p:sp>
        <p:nvSpPr>
          <p:cNvPr id="75" name="Shape 172"/>
          <p:cNvSpPr/>
          <p:nvPr/>
        </p:nvSpPr>
        <p:spPr>
          <a:xfrm>
            <a:off x="3327875" y="6094743"/>
            <a:ext cx="858569" cy="26693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1800"/>
            </a:lvl1pPr>
          </a:lstStyle>
          <a:p>
            <a:r>
              <a:rPr lang="en-US" sz="1266" dirty="0"/>
              <a:t>5-10 </a:t>
            </a:r>
            <a:r>
              <a:rPr sz="1266" dirty="0"/>
              <a:t>Boards</a:t>
            </a:r>
          </a:p>
        </p:txBody>
      </p:sp>
      <p:sp>
        <p:nvSpPr>
          <p:cNvPr id="82" name="Shape 185"/>
          <p:cNvSpPr/>
          <p:nvPr/>
        </p:nvSpPr>
        <p:spPr>
          <a:xfrm>
            <a:off x="7257896" y="1753406"/>
            <a:ext cx="1" cy="250103"/>
          </a:xfrm>
          <a:prstGeom prst="line">
            <a:avLst/>
          </a:prstGeom>
          <a:ln w="25400">
            <a:solidFill>
              <a:srgbClr val="000000"/>
            </a:solidFill>
            <a:miter lim="400000"/>
            <a:tailEnd type="stealth"/>
          </a:ln>
        </p:spPr>
        <p:txBody>
          <a:bodyPr lIns="35719" tIns="35719" rIns="35719" bIns="35719" anchor="ctr"/>
          <a:lstStyle/>
          <a:p>
            <a:pPr algn="ctr">
              <a:defRPr sz="2400">
                <a:latin typeface="+mn-lt"/>
                <a:ea typeface="+mn-ea"/>
                <a:cs typeface="+mn-cs"/>
                <a:sym typeface="Helvetica Light"/>
              </a:defRPr>
            </a:pPr>
            <a:endParaRPr sz="1687"/>
          </a:p>
        </p:txBody>
      </p:sp>
      <p:sp>
        <p:nvSpPr>
          <p:cNvPr id="84" name="Shape 187"/>
          <p:cNvSpPr/>
          <p:nvPr/>
        </p:nvSpPr>
        <p:spPr>
          <a:xfrm>
            <a:off x="5191457" y="1738380"/>
            <a:ext cx="1" cy="250103"/>
          </a:xfrm>
          <a:prstGeom prst="line">
            <a:avLst/>
          </a:prstGeom>
          <a:ln w="25400">
            <a:solidFill>
              <a:srgbClr val="000000"/>
            </a:solidFill>
            <a:miter lim="400000"/>
            <a:tailEnd type="stealth"/>
          </a:ln>
        </p:spPr>
        <p:txBody>
          <a:bodyPr lIns="35719" tIns="35719" rIns="35719" bIns="35719" anchor="ctr"/>
          <a:lstStyle/>
          <a:p>
            <a:pPr algn="ctr">
              <a:defRPr sz="2400">
                <a:latin typeface="+mn-lt"/>
                <a:ea typeface="+mn-ea"/>
                <a:cs typeface="+mn-cs"/>
                <a:sym typeface="Helvetica Light"/>
              </a:defRPr>
            </a:pPr>
            <a:endParaRPr sz="1687"/>
          </a:p>
        </p:txBody>
      </p:sp>
      <p:sp>
        <p:nvSpPr>
          <p:cNvPr id="86" name="Shape 189"/>
          <p:cNvSpPr/>
          <p:nvPr/>
        </p:nvSpPr>
        <p:spPr>
          <a:xfrm>
            <a:off x="3454629" y="3469816"/>
            <a:ext cx="523541" cy="65652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1800"/>
            </a:lvl1pPr>
          </a:lstStyle>
          <a:p>
            <a:pPr algn="ctr"/>
            <a:r>
              <a:rPr lang="en-US" sz="1266" dirty="0"/>
              <a:t>162</a:t>
            </a:r>
          </a:p>
          <a:p>
            <a:pPr algn="ctr"/>
            <a:r>
              <a:rPr lang="en-US" sz="1266" dirty="0"/>
              <a:t>boards</a:t>
            </a:r>
          </a:p>
          <a:p>
            <a:endParaRPr sz="1266" dirty="0"/>
          </a:p>
        </p:txBody>
      </p:sp>
      <p:sp>
        <p:nvSpPr>
          <p:cNvPr id="87" name="Shape 190"/>
          <p:cNvSpPr/>
          <p:nvPr/>
        </p:nvSpPr>
        <p:spPr>
          <a:xfrm>
            <a:off x="731271" y="1744423"/>
            <a:ext cx="1" cy="259763"/>
          </a:xfrm>
          <a:prstGeom prst="line">
            <a:avLst/>
          </a:prstGeom>
          <a:ln w="25400">
            <a:solidFill>
              <a:srgbClr val="000000"/>
            </a:solidFill>
            <a:miter lim="400000"/>
            <a:tailEnd type="stealth"/>
          </a:ln>
        </p:spPr>
        <p:txBody>
          <a:bodyPr lIns="35719" tIns="35719" rIns="35719" bIns="35719" anchor="ctr"/>
          <a:lstStyle/>
          <a:p>
            <a:pPr algn="ctr">
              <a:defRPr sz="2400">
                <a:latin typeface="+mn-lt"/>
                <a:ea typeface="+mn-ea"/>
                <a:cs typeface="+mn-cs"/>
                <a:sym typeface="Helvetica Light"/>
              </a:defRPr>
            </a:pPr>
            <a:endParaRPr sz="1687"/>
          </a:p>
        </p:txBody>
      </p:sp>
      <p:sp>
        <p:nvSpPr>
          <p:cNvPr id="88" name="Shape 191"/>
          <p:cNvSpPr/>
          <p:nvPr/>
        </p:nvSpPr>
        <p:spPr>
          <a:xfrm>
            <a:off x="3698010" y="1772061"/>
            <a:ext cx="0" cy="201350"/>
          </a:xfrm>
          <a:prstGeom prst="line">
            <a:avLst/>
          </a:prstGeom>
          <a:ln w="25400">
            <a:solidFill>
              <a:srgbClr val="000000"/>
            </a:solidFill>
            <a:miter lim="400000"/>
            <a:tailEnd type="stealth"/>
          </a:ln>
        </p:spPr>
        <p:txBody>
          <a:bodyPr lIns="35719" tIns="35719" rIns="35719" bIns="35719" anchor="ctr"/>
          <a:lstStyle/>
          <a:p>
            <a:pPr algn="ctr">
              <a:defRPr sz="2400">
                <a:latin typeface="+mn-lt"/>
                <a:ea typeface="+mn-ea"/>
                <a:cs typeface="+mn-cs"/>
                <a:sym typeface="Helvetica Light"/>
              </a:defRPr>
            </a:pPr>
            <a:endParaRPr sz="1687"/>
          </a:p>
        </p:txBody>
      </p:sp>
      <p:sp>
        <p:nvSpPr>
          <p:cNvPr id="100" name="TextBox 99"/>
          <p:cNvSpPr txBox="1"/>
          <p:nvPr/>
        </p:nvSpPr>
        <p:spPr>
          <a:xfrm>
            <a:off x="4964865" y="5514526"/>
            <a:ext cx="1272849" cy="307777"/>
          </a:xfrm>
          <a:prstGeom prst="rect">
            <a:avLst/>
          </a:prstGeom>
          <a:noFill/>
        </p:spPr>
        <p:txBody>
          <a:bodyPr wrap="none" rtlCol="0">
            <a:spAutoFit/>
          </a:bodyPr>
          <a:lstStyle/>
          <a:p>
            <a:r>
              <a:rPr lang="en-US" sz="1400" b="1" dirty="0"/>
              <a:t>750 kHz </a:t>
            </a:r>
            <a:r>
              <a:rPr lang="en-US" sz="1400" dirty="0"/>
              <a:t>To HLT</a:t>
            </a:r>
          </a:p>
        </p:txBody>
      </p:sp>
      <p:sp>
        <p:nvSpPr>
          <p:cNvPr id="102" name="Shape 110"/>
          <p:cNvSpPr/>
          <p:nvPr/>
        </p:nvSpPr>
        <p:spPr>
          <a:xfrm>
            <a:off x="6221970" y="5605633"/>
            <a:ext cx="1630740" cy="835543"/>
          </a:xfrm>
          <a:prstGeom prst="rect">
            <a:avLst/>
          </a:prstGeom>
          <a:solidFill>
            <a:schemeClr val="accent1">
              <a:lumMod val="75000"/>
            </a:schemeClr>
          </a:solidFill>
          <a:ln w="25400">
            <a:solidFill>
              <a:srgbClr val="85888D"/>
            </a:solidFill>
            <a:miter lim="400000"/>
          </a:ln>
        </p:spPr>
        <p:txBody>
          <a:bodyPr lIns="35719" tIns="35719" rIns="35719" bIns="35719" anchor="ctr"/>
          <a:lstStyle/>
          <a:p>
            <a:pPr algn="ctr">
              <a:defRPr sz="2400">
                <a:latin typeface="+mn-lt"/>
                <a:ea typeface="+mn-ea"/>
                <a:cs typeface="+mn-cs"/>
                <a:sym typeface="Helvetica Light"/>
              </a:defRPr>
            </a:pPr>
            <a:endParaRPr sz="1687" dirty="0"/>
          </a:p>
        </p:txBody>
      </p:sp>
      <p:sp>
        <p:nvSpPr>
          <p:cNvPr id="103" name="Shape 134"/>
          <p:cNvSpPr/>
          <p:nvPr/>
        </p:nvSpPr>
        <p:spPr>
          <a:xfrm>
            <a:off x="6364546" y="5563232"/>
            <a:ext cx="1403398" cy="26693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1800">
                <a:latin typeface="Helvetica Neue Light"/>
                <a:ea typeface="Helvetica Neue Light"/>
                <a:cs typeface="Helvetica Neue Light"/>
                <a:sym typeface="Helvetica Neue Light"/>
              </a:defRPr>
            </a:lvl1pPr>
          </a:lstStyle>
          <a:p>
            <a:r>
              <a:rPr lang="en-US" sz="1266" b="1" dirty="0">
                <a:solidFill>
                  <a:schemeClr val="bg1"/>
                </a:solidFill>
              </a:rPr>
              <a:t>DAQ/HLT System</a:t>
            </a:r>
          </a:p>
        </p:txBody>
      </p:sp>
      <p:sp>
        <p:nvSpPr>
          <p:cNvPr id="112" name="Shape 177"/>
          <p:cNvSpPr/>
          <p:nvPr/>
        </p:nvSpPr>
        <p:spPr>
          <a:xfrm>
            <a:off x="6421855" y="5721300"/>
            <a:ext cx="1202638" cy="65652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1800"/>
            </a:lvl1pPr>
          </a:lstStyle>
          <a:p>
            <a:r>
              <a:rPr lang="en-US" sz="1266" dirty="0">
                <a:solidFill>
                  <a:schemeClr val="bg1"/>
                </a:solidFill>
              </a:rPr>
              <a:t>Event Builder</a:t>
            </a:r>
          </a:p>
          <a:p>
            <a:r>
              <a:rPr lang="en-US" sz="1266" dirty="0">
                <a:solidFill>
                  <a:schemeClr val="bg1"/>
                </a:solidFill>
              </a:rPr>
              <a:t>HLT</a:t>
            </a:r>
          </a:p>
          <a:p>
            <a:r>
              <a:rPr lang="en-US" sz="1266" u="sng" dirty="0">
                <a:solidFill>
                  <a:schemeClr val="bg1"/>
                </a:solidFill>
              </a:rPr>
              <a:t>Storage Manager</a:t>
            </a:r>
          </a:p>
        </p:txBody>
      </p:sp>
      <p:sp>
        <p:nvSpPr>
          <p:cNvPr id="113" name="Right Arrow 112"/>
          <p:cNvSpPr/>
          <p:nvPr/>
        </p:nvSpPr>
        <p:spPr>
          <a:xfrm>
            <a:off x="5200320" y="5804810"/>
            <a:ext cx="982017" cy="484632"/>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ight Arrow 113"/>
          <p:cNvSpPr/>
          <p:nvPr/>
        </p:nvSpPr>
        <p:spPr>
          <a:xfrm>
            <a:off x="7867326" y="5821294"/>
            <a:ext cx="986298" cy="484632"/>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p:cNvSpPr txBox="1"/>
          <p:nvPr/>
        </p:nvSpPr>
        <p:spPr>
          <a:xfrm>
            <a:off x="7885196" y="5376602"/>
            <a:ext cx="885114" cy="523220"/>
          </a:xfrm>
          <a:prstGeom prst="rect">
            <a:avLst/>
          </a:prstGeom>
          <a:noFill/>
        </p:spPr>
        <p:txBody>
          <a:bodyPr wrap="none" rtlCol="0">
            <a:spAutoFit/>
          </a:bodyPr>
          <a:lstStyle/>
          <a:p>
            <a:r>
              <a:rPr lang="en-US" sz="1400" b="1" dirty="0"/>
              <a:t>7.5 kHz </a:t>
            </a:r>
          </a:p>
          <a:p>
            <a:r>
              <a:rPr lang="en-US" sz="1400" dirty="0"/>
              <a:t>To Offline</a:t>
            </a:r>
          </a:p>
        </p:txBody>
      </p:sp>
      <p:sp>
        <p:nvSpPr>
          <p:cNvPr id="99" name="Shape 94"/>
          <p:cNvSpPr/>
          <p:nvPr/>
        </p:nvSpPr>
        <p:spPr>
          <a:xfrm>
            <a:off x="3115437" y="1981607"/>
            <a:ext cx="1293148" cy="511423"/>
          </a:xfrm>
          <a:prstGeom prst="rect">
            <a:avLst/>
          </a:prstGeom>
          <a:solidFill>
            <a:srgbClr val="FFFFFF"/>
          </a:solidFill>
          <a:ln w="25400">
            <a:solidFill>
              <a:srgbClr val="85888D"/>
            </a:solidFill>
            <a:miter lim="400000"/>
          </a:ln>
        </p:spPr>
        <p:txBody>
          <a:bodyPr lIns="35719" tIns="35719" rIns="35719" bIns="35719" anchor="ctr"/>
          <a:lstStyle/>
          <a:p>
            <a:pPr algn="ctr">
              <a:defRPr sz="2400">
                <a:latin typeface="+mn-lt"/>
                <a:ea typeface="+mn-ea"/>
                <a:cs typeface="+mn-cs"/>
                <a:sym typeface="Helvetica Light"/>
              </a:defRPr>
            </a:pPr>
            <a:r>
              <a:rPr lang="en-US" sz="1270" dirty="0"/>
              <a:t>DTC: Outer Tracker BE</a:t>
            </a:r>
            <a:endParaRPr sz="1270" dirty="0"/>
          </a:p>
        </p:txBody>
      </p:sp>
      <p:sp>
        <p:nvSpPr>
          <p:cNvPr id="101" name="Shape 190"/>
          <p:cNvSpPr/>
          <p:nvPr/>
        </p:nvSpPr>
        <p:spPr>
          <a:xfrm>
            <a:off x="3680825" y="2493030"/>
            <a:ext cx="0" cy="377479"/>
          </a:xfrm>
          <a:prstGeom prst="line">
            <a:avLst/>
          </a:prstGeom>
          <a:ln w="25400">
            <a:solidFill>
              <a:srgbClr val="000000"/>
            </a:solidFill>
            <a:miter lim="400000"/>
            <a:tailEnd type="stealth"/>
          </a:ln>
        </p:spPr>
        <p:txBody>
          <a:bodyPr lIns="35719" tIns="35719" rIns="35719" bIns="35719" anchor="ctr"/>
          <a:lstStyle/>
          <a:p>
            <a:pPr algn="ctr">
              <a:defRPr sz="2400">
                <a:latin typeface="+mn-lt"/>
                <a:ea typeface="+mn-ea"/>
                <a:cs typeface="+mn-cs"/>
                <a:sym typeface="Helvetica Light"/>
              </a:defRPr>
            </a:pPr>
            <a:endParaRPr sz="1687"/>
          </a:p>
        </p:txBody>
      </p:sp>
      <p:sp>
        <p:nvSpPr>
          <p:cNvPr id="118" name="Shape 166"/>
          <p:cNvSpPr/>
          <p:nvPr/>
        </p:nvSpPr>
        <p:spPr>
          <a:xfrm flipH="1">
            <a:off x="5221124" y="2345304"/>
            <a:ext cx="2048418" cy="536706"/>
          </a:xfrm>
          <a:prstGeom prst="line">
            <a:avLst/>
          </a:prstGeom>
          <a:ln w="15875">
            <a:solidFill>
              <a:srgbClr val="000000"/>
            </a:solidFill>
            <a:miter lim="400000"/>
            <a:tailEnd type="stealth"/>
          </a:ln>
        </p:spPr>
        <p:txBody>
          <a:bodyPr lIns="35719" tIns="35719" rIns="35719" bIns="35719" anchor="ctr"/>
          <a:lstStyle/>
          <a:p>
            <a:pPr algn="ctr">
              <a:defRPr sz="2400">
                <a:latin typeface="+mn-lt"/>
                <a:ea typeface="+mn-ea"/>
                <a:cs typeface="+mn-cs"/>
                <a:sym typeface="Helvetica Light"/>
              </a:defRPr>
            </a:pPr>
            <a:endParaRPr sz="1687"/>
          </a:p>
        </p:txBody>
      </p:sp>
      <p:sp>
        <p:nvSpPr>
          <p:cNvPr id="120" name="Shape 87"/>
          <p:cNvSpPr/>
          <p:nvPr/>
        </p:nvSpPr>
        <p:spPr>
          <a:xfrm>
            <a:off x="137261" y="1229838"/>
            <a:ext cx="1238644" cy="487468"/>
          </a:xfrm>
          <a:prstGeom prst="rect">
            <a:avLst/>
          </a:prstGeom>
          <a:solidFill>
            <a:schemeClr val="accent6">
              <a:lumMod val="60000"/>
              <a:lumOff val="40000"/>
            </a:schemeClr>
          </a:solidFill>
          <a:ln w="25400">
            <a:solidFill>
              <a:srgbClr val="85888D"/>
            </a:solidFill>
            <a:miter lim="400000"/>
          </a:ln>
        </p:spPr>
        <p:txBody>
          <a:bodyPr lIns="35719" tIns="35719" rIns="35719" bIns="35719" anchor="ctr"/>
          <a:lstStyle/>
          <a:p>
            <a:pPr algn="ctr">
              <a:defRPr sz="2400">
                <a:latin typeface="+mn-lt"/>
                <a:ea typeface="+mn-ea"/>
                <a:cs typeface="+mn-cs"/>
                <a:sym typeface="Helvetica Light"/>
              </a:defRPr>
            </a:pPr>
            <a:r>
              <a:rPr lang="en-US" sz="1270" dirty="0"/>
              <a:t>Endcap Calorimeters</a:t>
            </a:r>
            <a:endParaRPr sz="1270" dirty="0"/>
          </a:p>
        </p:txBody>
      </p:sp>
      <p:sp>
        <p:nvSpPr>
          <p:cNvPr id="121" name="Shape 87"/>
          <p:cNvSpPr/>
          <p:nvPr/>
        </p:nvSpPr>
        <p:spPr>
          <a:xfrm>
            <a:off x="1644726" y="1265938"/>
            <a:ext cx="1238644" cy="487468"/>
          </a:xfrm>
          <a:prstGeom prst="rect">
            <a:avLst/>
          </a:prstGeom>
          <a:solidFill>
            <a:schemeClr val="accent6">
              <a:lumMod val="60000"/>
              <a:lumOff val="40000"/>
            </a:schemeClr>
          </a:solidFill>
          <a:ln w="25400">
            <a:solidFill>
              <a:srgbClr val="85888D"/>
            </a:solidFill>
            <a:miter lim="400000"/>
          </a:ln>
        </p:spPr>
        <p:txBody>
          <a:bodyPr lIns="35719" tIns="35719" rIns="35719" bIns="35719" anchor="ctr"/>
          <a:lstStyle/>
          <a:p>
            <a:pPr algn="ctr">
              <a:defRPr sz="2400">
                <a:latin typeface="+mn-lt"/>
                <a:ea typeface="+mn-ea"/>
                <a:cs typeface="+mn-cs"/>
                <a:sym typeface="Helvetica Light"/>
              </a:defRPr>
            </a:pPr>
            <a:r>
              <a:rPr lang="en-US" sz="1270" dirty="0"/>
              <a:t>Barrel Calorimeters</a:t>
            </a:r>
            <a:endParaRPr sz="1270" dirty="0"/>
          </a:p>
        </p:txBody>
      </p:sp>
      <p:sp>
        <p:nvSpPr>
          <p:cNvPr id="122" name="Shape 121"/>
          <p:cNvSpPr/>
          <p:nvPr/>
        </p:nvSpPr>
        <p:spPr>
          <a:xfrm>
            <a:off x="1631693" y="2087600"/>
            <a:ext cx="1251677" cy="327528"/>
          </a:xfrm>
          <a:prstGeom prst="rect">
            <a:avLst/>
          </a:prstGeom>
          <a:solidFill>
            <a:schemeClr val="accent6">
              <a:lumMod val="60000"/>
              <a:lumOff val="40000"/>
            </a:schemeClr>
          </a:solidFill>
          <a:ln w="25400">
            <a:solidFill>
              <a:srgbClr val="85888D"/>
            </a:solidFill>
            <a:miter lim="400000"/>
          </a:ln>
        </p:spPr>
        <p:txBody>
          <a:bodyPr lIns="35719" tIns="35719" rIns="35719" bIns="35719" anchor="ctr"/>
          <a:lstStyle/>
          <a:p>
            <a:pPr algn="ctr">
              <a:defRPr sz="2400">
                <a:latin typeface="+mn-lt"/>
                <a:ea typeface="+mn-ea"/>
                <a:cs typeface="+mn-cs"/>
                <a:sym typeface="Helvetica Light"/>
              </a:defRPr>
            </a:pPr>
            <a:r>
              <a:rPr lang="en-US" sz="1270" dirty="0"/>
              <a:t>EB/HB/HF BE</a:t>
            </a:r>
            <a:endParaRPr sz="1270" dirty="0"/>
          </a:p>
        </p:txBody>
      </p:sp>
      <p:sp>
        <p:nvSpPr>
          <p:cNvPr id="123" name="Shape 100"/>
          <p:cNvSpPr/>
          <p:nvPr/>
        </p:nvSpPr>
        <p:spPr>
          <a:xfrm>
            <a:off x="1563354" y="3730590"/>
            <a:ext cx="1339493" cy="665399"/>
          </a:xfrm>
          <a:prstGeom prst="rect">
            <a:avLst/>
          </a:prstGeom>
          <a:solidFill>
            <a:schemeClr val="accent1">
              <a:lumMod val="75000"/>
            </a:schemeClr>
          </a:solidFill>
          <a:ln w="25400">
            <a:solidFill>
              <a:srgbClr val="85888D"/>
            </a:solidFill>
            <a:miter lim="400000"/>
          </a:ln>
        </p:spPr>
        <p:txBody>
          <a:bodyPr lIns="35719" tIns="35719" rIns="35719" bIns="35719" anchor="ctr"/>
          <a:lstStyle/>
          <a:p>
            <a:pPr algn="ctr">
              <a:defRPr sz="2400">
                <a:latin typeface="+mn-lt"/>
                <a:ea typeface="+mn-ea"/>
                <a:cs typeface="+mn-cs"/>
                <a:sym typeface="Helvetica Light"/>
              </a:defRPr>
            </a:pPr>
            <a:endParaRPr sz="1687"/>
          </a:p>
        </p:txBody>
      </p:sp>
      <p:sp>
        <p:nvSpPr>
          <p:cNvPr id="124" name="Shape 130"/>
          <p:cNvSpPr/>
          <p:nvPr/>
        </p:nvSpPr>
        <p:spPr>
          <a:xfrm>
            <a:off x="1711929" y="3728366"/>
            <a:ext cx="1008931" cy="46172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1800">
                <a:latin typeface="Helvetica Neue Light"/>
                <a:ea typeface="Helvetica Neue Light"/>
                <a:cs typeface="Helvetica Neue Light"/>
                <a:sym typeface="Helvetica Neue Light"/>
              </a:defRPr>
            </a:lvl1pPr>
          </a:lstStyle>
          <a:p>
            <a:pPr algn="ctr"/>
            <a:r>
              <a:rPr sz="1266" b="1" dirty="0">
                <a:solidFill>
                  <a:schemeClr val="bg1"/>
                </a:solidFill>
              </a:rPr>
              <a:t>Barrel Calo </a:t>
            </a:r>
            <a:endParaRPr lang="en-US" sz="1266" b="1" dirty="0">
              <a:solidFill>
                <a:schemeClr val="bg1"/>
              </a:solidFill>
            </a:endParaRPr>
          </a:p>
          <a:p>
            <a:pPr algn="ctr"/>
            <a:r>
              <a:rPr sz="1266" b="1" dirty="0">
                <a:solidFill>
                  <a:schemeClr val="bg1"/>
                </a:solidFill>
              </a:rPr>
              <a:t>Trigger </a:t>
            </a:r>
            <a:r>
              <a:rPr lang="en-US" sz="1266" b="1" dirty="0">
                <a:solidFill>
                  <a:schemeClr val="bg1"/>
                </a:solidFill>
              </a:rPr>
              <a:t>GCT</a:t>
            </a:r>
            <a:endParaRPr sz="1266" b="1" dirty="0">
              <a:solidFill>
                <a:schemeClr val="bg1"/>
              </a:solidFill>
            </a:endParaRPr>
          </a:p>
        </p:txBody>
      </p:sp>
      <p:sp>
        <p:nvSpPr>
          <p:cNvPr id="125" name="Shape 169"/>
          <p:cNvSpPr/>
          <p:nvPr/>
        </p:nvSpPr>
        <p:spPr>
          <a:xfrm>
            <a:off x="1818818" y="4129110"/>
            <a:ext cx="881011" cy="26693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1800"/>
            </a:lvl1pPr>
          </a:lstStyle>
          <a:p>
            <a:r>
              <a:rPr lang="en-US" sz="1266" dirty="0">
                <a:solidFill>
                  <a:schemeClr val="bg1"/>
                </a:solidFill>
              </a:rPr>
              <a:t>9 + 1</a:t>
            </a:r>
            <a:r>
              <a:rPr sz="1266" dirty="0">
                <a:solidFill>
                  <a:schemeClr val="bg1"/>
                </a:solidFill>
              </a:rPr>
              <a:t> Boards</a:t>
            </a:r>
          </a:p>
        </p:txBody>
      </p:sp>
      <p:sp>
        <p:nvSpPr>
          <p:cNvPr id="126" name="Shape 190"/>
          <p:cNvSpPr/>
          <p:nvPr/>
        </p:nvSpPr>
        <p:spPr>
          <a:xfrm>
            <a:off x="2180455" y="2415128"/>
            <a:ext cx="0" cy="455381"/>
          </a:xfrm>
          <a:prstGeom prst="line">
            <a:avLst/>
          </a:prstGeom>
          <a:ln w="25400">
            <a:solidFill>
              <a:srgbClr val="000000"/>
            </a:solidFill>
            <a:miter lim="400000"/>
            <a:tailEnd type="stealth"/>
          </a:ln>
        </p:spPr>
        <p:txBody>
          <a:bodyPr lIns="35719" tIns="35719" rIns="35719" bIns="35719" anchor="ctr"/>
          <a:lstStyle/>
          <a:p>
            <a:pPr algn="ctr">
              <a:defRPr sz="2400">
                <a:latin typeface="+mn-lt"/>
                <a:ea typeface="+mn-ea"/>
                <a:cs typeface="+mn-cs"/>
                <a:sym typeface="Helvetica Light"/>
              </a:defRPr>
            </a:pPr>
            <a:endParaRPr sz="1687"/>
          </a:p>
        </p:txBody>
      </p:sp>
      <p:sp>
        <p:nvSpPr>
          <p:cNvPr id="127" name="Shape 187"/>
          <p:cNvSpPr/>
          <p:nvPr/>
        </p:nvSpPr>
        <p:spPr>
          <a:xfrm>
            <a:off x="2187378" y="1761788"/>
            <a:ext cx="0" cy="309095"/>
          </a:xfrm>
          <a:prstGeom prst="line">
            <a:avLst/>
          </a:prstGeom>
          <a:ln w="25400">
            <a:solidFill>
              <a:srgbClr val="000000"/>
            </a:solidFill>
            <a:miter lim="400000"/>
            <a:tailEnd type="stealth"/>
          </a:ln>
        </p:spPr>
        <p:txBody>
          <a:bodyPr lIns="35719" tIns="35719" rIns="35719" bIns="35719" anchor="ctr"/>
          <a:lstStyle/>
          <a:p>
            <a:pPr algn="ctr">
              <a:defRPr sz="2400">
                <a:latin typeface="+mn-lt"/>
                <a:ea typeface="+mn-ea"/>
                <a:cs typeface="+mn-cs"/>
                <a:sym typeface="Helvetica Light"/>
              </a:defRPr>
            </a:pPr>
            <a:endParaRPr sz="1687"/>
          </a:p>
        </p:txBody>
      </p:sp>
      <p:sp>
        <p:nvSpPr>
          <p:cNvPr id="128" name="Shape 189"/>
          <p:cNvSpPr/>
          <p:nvPr/>
        </p:nvSpPr>
        <p:spPr>
          <a:xfrm>
            <a:off x="4766302" y="3277651"/>
            <a:ext cx="954965" cy="461729"/>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spAutoFit/>
          </a:bodyPr>
          <a:lstStyle>
            <a:lvl1pPr>
              <a:defRPr sz="1800"/>
            </a:lvl1pPr>
          </a:lstStyle>
          <a:p>
            <a:pPr algn="ctr"/>
            <a:r>
              <a:rPr lang="en-US" sz="1266" dirty="0"/>
              <a:t>13 boards</a:t>
            </a:r>
          </a:p>
          <a:p>
            <a:endParaRPr sz="1266" dirty="0"/>
          </a:p>
        </p:txBody>
      </p:sp>
      <p:sp>
        <p:nvSpPr>
          <p:cNvPr id="129" name="Shape 189"/>
          <p:cNvSpPr/>
          <p:nvPr/>
        </p:nvSpPr>
        <p:spPr>
          <a:xfrm>
            <a:off x="6736067" y="3309986"/>
            <a:ext cx="1066950" cy="461729"/>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spAutoFit/>
          </a:bodyPr>
          <a:lstStyle>
            <a:lvl1pPr>
              <a:defRPr sz="1800"/>
            </a:lvl1pPr>
          </a:lstStyle>
          <a:p>
            <a:pPr algn="ctr"/>
            <a:r>
              <a:rPr lang="en-US" sz="1266" dirty="0"/>
              <a:t>6 boards</a:t>
            </a:r>
          </a:p>
          <a:p>
            <a:endParaRPr sz="1266" dirty="0"/>
          </a:p>
        </p:txBody>
      </p:sp>
      <p:sp>
        <p:nvSpPr>
          <p:cNvPr id="2" name="TextBox 1"/>
          <p:cNvSpPr txBox="1"/>
          <p:nvPr/>
        </p:nvSpPr>
        <p:spPr>
          <a:xfrm>
            <a:off x="8028990" y="1241969"/>
            <a:ext cx="994934" cy="523220"/>
          </a:xfrm>
          <a:prstGeom prst="rect">
            <a:avLst/>
          </a:prstGeom>
          <a:solidFill>
            <a:schemeClr val="accent6">
              <a:lumMod val="60000"/>
              <a:lumOff val="40000"/>
            </a:schemeClr>
          </a:solidFill>
          <a:ln w="19050">
            <a:solidFill>
              <a:schemeClr val="tx1">
                <a:lumMod val="50000"/>
                <a:lumOff val="50000"/>
              </a:schemeClr>
            </a:solidFill>
          </a:ln>
        </p:spPr>
        <p:txBody>
          <a:bodyPr wrap="square" rtlCol="0">
            <a:spAutoFit/>
          </a:bodyPr>
          <a:lstStyle/>
          <a:p>
            <a:r>
              <a:rPr lang="en-US" sz="1400" dirty="0"/>
              <a:t>Pixel Tracker</a:t>
            </a:r>
          </a:p>
        </p:txBody>
      </p:sp>
      <p:sp>
        <p:nvSpPr>
          <p:cNvPr id="73" name="TextBox 72"/>
          <p:cNvSpPr txBox="1"/>
          <p:nvPr/>
        </p:nvSpPr>
        <p:spPr>
          <a:xfrm>
            <a:off x="8028709" y="1863431"/>
            <a:ext cx="994934" cy="738664"/>
          </a:xfrm>
          <a:prstGeom prst="rect">
            <a:avLst/>
          </a:prstGeom>
          <a:solidFill>
            <a:schemeClr val="accent6">
              <a:lumMod val="60000"/>
              <a:lumOff val="40000"/>
            </a:schemeClr>
          </a:solidFill>
          <a:ln w="19050">
            <a:solidFill>
              <a:schemeClr val="tx1">
                <a:lumMod val="50000"/>
                <a:lumOff val="50000"/>
              </a:schemeClr>
            </a:solidFill>
          </a:ln>
        </p:spPr>
        <p:txBody>
          <a:bodyPr wrap="square" rtlCol="0">
            <a:spAutoFit/>
          </a:bodyPr>
          <a:lstStyle/>
          <a:p>
            <a:r>
              <a:rPr lang="en-US" sz="1400" dirty="0"/>
              <a:t>MIP Timing Detector</a:t>
            </a:r>
          </a:p>
        </p:txBody>
      </p:sp>
      <p:sp>
        <p:nvSpPr>
          <p:cNvPr id="77" name="TextBox 76">
            <a:extLst>
              <a:ext uri="{FF2B5EF4-FFF2-40B4-BE49-F238E27FC236}">
                <a16:creationId xmlns:a16="http://schemas.microsoft.com/office/drawing/2014/main" id="{E1566B61-7CA6-3A48-80D6-7A56177EDD46}"/>
              </a:ext>
            </a:extLst>
          </p:cNvPr>
          <p:cNvSpPr txBox="1"/>
          <p:nvPr/>
        </p:nvSpPr>
        <p:spPr>
          <a:xfrm>
            <a:off x="5367137" y="4101254"/>
            <a:ext cx="2525759" cy="1007086"/>
          </a:xfrm>
          <a:prstGeom prst="rect">
            <a:avLst/>
          </a:prstGeom>
          <a:noFill/>
        </p:spPr>
        <p:txBody>
          <a:bodyPr wrap="square" lIns="82945" tIns="41473" rIns="82945" bIns="41473" rtlCol="0">
            <a:spAutoFit/>
          </a:bodyPr>
          <a:lstStyle/>
          <a:p>
            <a:r>
              <a:rPr lang="en-US" sz="2000" b="1" dirty="0">
                <a:solidFill>
                  <a:srgbClr val="FF0000"/>
                </a:solidFill>
              </a:rPr>
              <a:t>Wisconsin : </a:t>
            </a:r>
            <a:br>
              <a:rPr lang="en-US" sz="2000" b="1" dirty="0">
                <a:solidFill>
                  <a:srgbClr val="FF0000"/>
                </a:solidFill>
              </a:rPr>
            </a:br>
            <a:r>
              <a:rPr lang="en-US" sz="2000" b="1" dirty="0" err="1">
                <a:solidFill>
                  <a:srgbClr val="FF0000"/>
                </a:solidFill>
              </a:rPr>
              <a:t>Calo</a:t>
            </a:r>
            <a:r>
              <a:rPr lang="en-US" sz="2000" b="1" dirty="0">
                <a:solidFill>
                  <a:srgbClr val="FF0000"/>
                </a:solidFill>
              </a:rPr>
              <a:t> RCT/GCT &amp; Correlator Layer-1</a:t>
            </a:r>
          </a:p>
        </p:txBody>
      </p:sp>
      <p:sp>
        <p:nvSpPr>
          <p:cNvPr id="78" name="Rounded Rectangle 77">
            <a:extLst>
              <a:ext uri="{FF2B5EF4-FFF2-40B4-BE49-F238E27FC236}">
                <a16:creationId xmlns:a16="http://schemas.microsoft.com/office/drawing/2014/main" id="{1FDD3F35-F193-D84B-9175-5B6127A83124}"/>
              </a:ext>
            </a:extLst>
          </p:cNvPr>
          <p:cNvSpPr/>
          <p:nvPr/>
        </p:nvSpPr>
        <p:spPr bwMode="auto">
          <a:xfrm>
            <a:off x="1465067" y="2672803"/>
            <a:ext cx="1504606" cy="2018577"/>
          </a:xfrm>
          <a:prstGeom prst="roundRect">
            <a:avLst/>
          </a:prstGeom>
          <a:noFill/>
          <a:ln w="38100" cap="flat" cmpd="sng" algn="ctr">
            <a:solidFill>
              <a:srgbClr val="FF0000"/>
            </a:solidFill>
            <a:prstDash val="dash"/>
            <a:round/>
            <a:headEnd type="none" w="med" len="med"/>
            <a:tailEnd type="none" w="med" len="med"/>
          </a:ln>
          <a:effectLst/>
        </p:spPr>
        <p:txBody>
          <a:bodyPr vert="horz" wrap="square" lIns="82945" tIns="41473" rIns="82945" bIns="41473" numCol="1" rtlCol="0" anchor="t" anchorCtr="0" compatLnSpc="1">
            <a:prstTxWarp prst="textNoShape">
              <a:avLst/>
            </a:prstTxWarp>
          </a:bodyPr>
          <a:lstStyle/>
          <a:p>
            <a:pPr defTabSz="829452" eaLnBrk="0" fontAlgn="base" hangingPunct="0">
              <a:spcBef>
                <a:spcPct val="0"/>
              </a:spcBef>
              <a:spcAft>
                <a:spcPct val="0"/>
              </a:spcAft>
            </a:pPr>
            <a:endParaRPr kumimoji="1" lang="en-US" sz="2200" b="1">
              <a:latin typeface="Arial" charset="0"/>
            </a:endParaRPr>
          </a:p>
        </p:txBody>
      </p:sp>
      <p:sp>
        <p:nvSpPr>
          <p:cNvPr id="79" name="Rounded Rectangle 78">
            <a:extLst>
              <a:ext uri="{FF2B5EF4-FFF2-40B4-BE49-F238E27FC236}">
                <a16:creationId xmlns:a16="http://schemas.microsoft.com/office/drawing/2014/main" id="{AC8D4D63-221F-B344-8A08-10C7606C4F32}"/>
              </a:ext>
            </a:extLst>
          </p:cNvPr>
          <p:cNvSpPr/>
          <p:nvPr/>
        </p:nvSpPr>
        <p:spPr bwMode="auto">
          <a:xfrm>
            <a:off x="2477932" y="4820433"/>
            <a:ext cx="2474904" cy="676193"/>
          </a:xfrm>
          <a:prstGeom prst="roundRect">
            <a:avLst/>
          </a:prstGeom>
          <a:noFill/>
          <a:ln w="38100" cap="flat" cmpd="sng" algn="ctr">
            <a:solidFill>
              <a:srgbClr val="FF0000"/>
            </a:solidFill>
            <a:prstDash val="dash"/>
            <a:round/>
            <a:headEnd type="none" w="med" len="med"/>
            <a:tailEnd type="none" w="med" len="med"/>
          </a:ln>
          <a:effectLst/>
        </p:spPr>
        <p:txBody>
          <a:bodyPr vert="horz" wrap="square" lIns="82945" tIns="41473" rIns="82945" bIns="41473" numCol="1" rtlCol="0" anchor="t" anchorCtr="0" compatLnSpc="1">
            <a:prstTxWarp prst="textNoShape">
              <a:avLst/>
            </a:prstTxWarp>
          </a:bodyPr>
          <a:lstStyle/>
          <a:p>
            <a:pPr defTabSz="829452" eaLnBrk="0" fontAlgn="base" hangingPunct="0">
              <a:spcBef>
                <a:spcPct val="0"/>
              </a:spcBef>
              <a:spcAft>
                <a:spcPct val="0"/>
              </a:spcAft>
            </a:pPr>
            <a:endParaRPr kumimoji="1" lang="en-US" sz="2200" b="1">
              <a:latin typeface="Arial" charset="0"/>
            </a:endParaRPr>
          </a:p>
        </p:txBody>
      </p:sp>
      <p:cxnSp>
        <p:nvCxnSpPr>
          <p:cNvPr id="7" name="Straight Arrow Connector 6">
            <a:extLst>
              <a:ext uri="{FF2B5EF4-FFF2-40B4-BE49-F238E27FC236}">
                <a16:creationId xmlns:a16="http://schemas.microsoft.com/office/drawing/2014/main" id="{B1B8C9DA-EDA3-5340-95D6-1711ECC84296}"/>
              </a:ext>
            </a:extLst>
          </p:cNvPr>
          <p:cNvCxnSpPr>
            <a:cxnSpLocks/>
            <a:endCxn id="123" idx="1"/>
          </p:cNvCxnSpPr>
          <p:nvPr/>
        </p:nvCxnSpPr>
        <p:spPr>
          <a:xfrm>
            <a:off x="731271" y="4063290"/>
            <a:ext cx="83208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3F53AC80-1C43-014F-9E84-F442B7C9E429}"/>
              </a:ext>
            </a:extLst>
          </p:cNvPr>
          <p:cNvSpPr>
            <a:spLocks noGrp="1"/>
          </p:cNvSpPr>
          <p:nvPr>
            <p:ph type="dt" sz="half" idx="10"/>
          </p:nvPr>
        </p:nvSpPr>
        <p:spPr/>
        <p:txBody>
          <a:bodyPr/>
          <a:lstStyle/>
          <a:p>
            <a:r>
              <a:rPr lang="en-US"/>
              <a:t>27 November 2019</a:t>
            </a:r>
          </a:p>
        </p:txBody>
      </p:sp>
      <p:sp>
        <p:nvSpPr>
          <p:cNvPr id="8" name="Footer Placeholder 7">
            <a:extLst>
              <a:ext uri="{FF2B5EF4-FFF2-40B4-BE49-F238E27FC236}">
                <a16:creationId xmlns:a16="http://schemas.microsoft.com/office/drawing/2014/main" id="{89842C41-B810-1D43-AA63-45D9FEC09B6D}"/>
              </a:ext>
            </a:extLst>
          </p:cNvPr>
          <p:cNvSpPr>
            <a:spLocks noGrp="1"/>
          </p:cNvSpPr>
          <p:nvPr>
            <p:ph type="ftr" sz="quarter" idx="11"/>
          </p:nvPr>
        </p:nvSpPr>
        <p:spPr/>
        <p:txBody>
          <a:bodyPr/>
          <a:lstStyle/>
          <a:p>
            <a:r>
              <a:rPr lang="en-US"/>
              <a:t>Electronics for Particle Physics Discoveries, Sridhara Dasu, Wisconsin</a:t>
            </a:r>
          </a:p>
        </p:txBody>
      </p:sp>
      <p:sp>
        <p:nvSpPr>
          <p:cNvPr id="10" name="Slide Number Placeholder 9">
            <a:extLst>
              <a:ext uri="{FF2B5EF4-FFF2-40B4-BE49-F238E27FC236}">
                <a16:creationId xmlns:a16="http://schemas.microsoft.com/office/drawing/2014/main" id="{C7F247DB-C920-7B4E-8CB5-C00E01636174}"/>
              </a:ext>
            </a:extLst>
          </p:cNvPr>
          <p:cNvSpPr>
            <a:spLocks noGrp="1"/>
          </p:cNvSpPr>
          <p:nvPr>
            <p:ph type="sldNum" sz="quarter" idx="12"/>
          </p:nvPr>
        </p:nvSpPr>
        <p:spPr/>
        <p:txBody>
          <a:bodyPr/>
          <a:lstStyle/>
          <a:p>
            <a:fld id="{2A9B6F24-B152-E34C-9FEA-21E4BFD4CBE1}" type="slidenum">
              <a:rPr lang="en-US" smtClean="0"/>
              <a:pPr/>
              <a:t>50</a:t>
            </a:fld>
            <a:endParaRPr lang="en-US"/>
          </a:p>
        </p:txBody>
      </p:sp>
    </p:spTree>
    <p:extLst>
      <p:ext uri="{BB962C8B-B14F-4D97-AF65-F5344CB8AC3E}">
        <p14:creationId xmlns:p14="http://schemas.microsoft.com/office/powerpoint/2010/main" val="124825799"/>
      </p:ext>
    </p:extLst>
  </p:cSld>
  <p:clrMapOvr>
    <a:masterClrMapping/>
  </p:clrMapOvr>
  <p:transition spd="slow" advClick="0" advTm="15000">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e Placeholder 19">
            <a:extLst>
              <a:ext uri="{FF2B5EF4-FFF2-40B4-BE49-F238E27FC236}">
                <a16:creationId xmlns:a16="http://schemas.microsoft.com/office/drawing/2014/main" id="{B087086C-CB4A-0B4A-92C9-050C877D9AC8}"/>
              </a:ext>
            </a:extLst>
          </p:cNvPr>
          <p:cNvSpPr>
            <a:spLocks noGrp="1"/>
          </p:cNvSpPr>
          <p:nvPr>
            <p:ph type="dt" sz="half" idx="10"/>
          </p:nvPr>
        </p:nvSpPr>
        <p:spPr>
          <a:prstGeom prst="rect">
            <a:avLst/>
          </a:prstGeom>
        </p:spPr>
        <p:txBody>
          <a:bodyPr vert="horz" lIns="91440" tIns="45720" rIns="91440" bIns="45720" rtlCol="0" anchor="ctr"/>
          <a:lstStyle>
            <a:defPPr>
              <a:defRPr lang="en-US"/>
            </a:defPPr>
            <a:lvl1pPr marL="0" algn="l" defTabSz="914400" rtl="0" eaLnBrk="1" latinLnBrk="0" hangingPunct="1">
              <a:defRPr sz="1200" b="0" i="0" kern="1200">
                <a:solidFill>
                  <a:schemeClr val="tx1">
                    <a:tint val="75000"/>
                  </a:schemeClr>
                </a:solidFill>
                <a:latin typeface="Calibri Regular"/>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27 November 2019</a:t>
            </a:r>
            <a:endParaRPr lang="en-US" dirty="0"/>
          </a:p>
        </p:txBody>
      </p:sp>
      <p:sp>
        <p:nvSpPr>
          <p:cNvPr id="21" name="Footer Placeholder 20">
            <a:extLst>
              <a:ext uri="{FF2B5EF4-FFF2-40B4-BE49-F238E27FC236}">
                <a16:creationId xmlns:a16="http://schemas.microsoft.com/office/drawing/2014/main" id="{934FD0AF-974F-3344-A48F-CE87A63EA30E}"/>
              </a:ext>
            </a:extLst>
          </p:cNvPr>
          <p:cNvSpPr>
            <a:spLocks noGrp="1"/>
          </p:cNvSpPr>
          <p:nvPr>
            <p:ph type="ftr" sz="quarter" idx="11"/>
          </p:nvPr>
        </p:nvSpPr>
        <p:spPr>
          <a:prstGeom prst="rect">
            <a:avLst/>
          </a:prstGeom>
        </p:spPr>
        <p:txBody>
          <a:bodyPr vert="horz" lIns="91440" tIns="45720" rIns="91440" bIns="45720" rtlCol="0" anchor="ctr"/>
          <a:lstStyle>
            <a:defPPr>
              <a:defRPr lang="en-US"/>
            </a:defPPr>
            <a:lvl1pPr marL="0" algn="ctr" defTabSz="914400" rtl="0" eaLnBrk="1" latinLnBrk="0" hangingPunct="1">
              <a:defRPr sz="1200" b="0" i="0" kern="1200">
                <a:solidFill>
                  <a:schemeClr val="tx1">
                    <a:tint val="75000"/>
                  </a:schemeClr>
                </a:solidFill>
                <a:latin typeface="Calibri Regular"/>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Electronics for Particle Physics Discoveries, Sridhara Dasu, Wisconsin</a:t>
            </a:r>
            <a:endParaRPr lang="en-US" dirty="0"/>
          </a:p>
        </p:txBody>
      </p:sp>
      <p:sp>
        <p:nvSpPr>
          <p:cNvPr id="22" name="Slide Number Placeholder 21">
            <a:extLst>
              <a:ext uri="{FF2B5EF4-FFF2-40B4-BE49-F238E27FC236}">
                <a16:creationId xmlns:a16="http://schemas.microsoft.com/office/drawing/2014/main" id="{2E650893-928C-AC44-9682-B4AEF4478FAD}"/>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Calibri Regular"/>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6C67BE-0234-4D76-8D6F-4502085CFD7D}" type="slidenum">
              <a:rPr lang="en-US" smtClean="0"/>
              <a:pPr/>
              <a:t>51</a:t>
            </a:fld>
            <a:endParaRPr lang="en-US"/>
          </a:p>
        </p:txBody>
      </p:sp>
      <p:sp>
        <p:nvSpPr>
          <p:cNvPr id="2" name="Title 1"/>
          <p:cNvSpPr>
            <a:spLocks noGrp="1"/>
          </p:cNvSpPr>
          <p:nvPr>
            <p:ph type="title"/>
          </p:nvPr>
        </p:nvSpPr>
        <p:spPr>
          <a:noFill/>
          <a:ln>
            <a:noFill/>
          </a:ln>
        </p:spPr>
        <p:txBody>
          <a:bodyPr>
            <a:normAutofit/>
          </a:bodyPr>
          <a:lstStyle/>
          <a:p>
            <a:r>
              <a:rPr lang="en-US" dirty="0"/>
              <a:t>Calorimeter Trigger Subdivisions</a:t>
            </a:r>
            <a:endParaRPr lang="en-GB" dirty="0"/>
          </a:p>
        </p:txBody>
      </p:sp>
      <p:sp>
        <p:nvSpPr>
          <p:cNvPr id="6" name="TextBox 5"/>
          <p:cNvSpPr txBox="1"/>
          <p:nvPr/>
        </p:nvSpPr>
        <p:spPr>
          <a:xfrm>
            <a:off x="1015292" y="6164637"/>
            <a:ext cx="4316246" cy="338554"/>
          </a:xfrm>
          <a:prstGeom prst="rect">
            <a:avLst/>
          </a:prstGeom>
          <a:noFill/>
        </p:spPr>
        <p:txBody>
          <a:bodyPr wrap="none" rtlCol="0">
            <a:spAutoFit/>
          </a:bodyPr>
          <a:lstStyle/>
          <a:p>
            <a:r>
              <a:rPr lang="en-GB" sz="1600" dirty="0">
                <a:latin typeface="Calibri Regular"/>
              </a:rPr>
              <a:t>Ratios reflect </a:t>
            </a:r>
            <a:r>
              <a:rPr lang="el-GR" sz="1600" dirty="0">
                <a:latin typeface="Calibri Regular"/>
              </a:rPr>
              <a:t>η</a:t>
            </a:r>
            <a:r>
              <a:rPr lang="en-GB" sz="1600" dirty="0">
                <a:latin typeface="Calibri Regular"/>
              </a:rPr>
              <a:t>x</a:t>
            </a:r>
            <a:r>
              <a:rPr lang="el-GR" sz="1600" dirty="0">
                <a:latin typeface="Calibri Regular"/>
              </a:rPr>
              <a:t>φ </a:t>
            </a:r>
            <a:r>
              <a:rPr lang="en-GB" sz="1600" dirty="0">
                <a:latin typeface="Calibri Regular"/>
              </a:rPr>
              <a:t>input regions to output regions</a:t>
            </a:r>
          </a:p>
        </p:txBody>
      </p:sp>
      <p:pic>
        <p:nvPicPr>
          <p:cNvPr id="5" name="Picture 4"/>
          <p:cNvPicPr>
            <a:picLocks noChangeAspect="1"/>
          </p:cNvPicPr>
          <p:nvPr/>
        </p:nvPicPr>
        <p:blipFill>
          <a:blip r:embed="rId2"/>
          <a:stretch>
            <a:fillRect/>
          </a:stretch>
        </p:blipFill>
        <p:spPr>
          <a:xfrm>
            <a:off x="-10392" y="2697816"/>
            <a:ext cx="9144001" cy="3094528"/>
          </a:xfrm>
          <a:prstGeom prst="rect">
            <a:avLst/>
          </a:prstGeom>
        </p:spPr>
      </p:pic>
      <p:sp>
        <p:nvSpPr>
          <p:cNvPr id="3" name="TextBox 2">
            <a:extLst>
              <a:ext uri="{FF2B5EF4-FFF2-40B4-BE49-F238E27FC236}">
                <a16:creationId xmlns:a16="http://schemas.microsoft.com/office/drawing/2014/main" id="{98941EBD-B2E7-9F47-9DFE-2191AB9E0A49}"/>
              </a:ext>
            </a:extLst>
          </p:cNvPr>
          <p:cNvSpPr txBox="1"/>
          <p:nvPr/>
        </p:nvSpPr>
        <p:spPr>
          <a:xfrm>
            <a:off x="4396509" y="2605479"/>
            <a:ext cx="1295035" cy="923330"/>
          </a:xfrm>
          <a:prstGeom prst="rect">
            <a:avLst/>
          </a:prstGeom>
          <a:noFill/>
        </p:spPr>
        <p:txBody>
          <a:bodyPr wrap="none" rtlCol="0">
            <a:spAutoFit/>
          </a:bodyPr>
          <a:lstStyle/>
          <a:p>
            <a:r>
              <a:rPr lang="en-US" dirty="0">
                <a:solidFill>
                  <a:srgbClr val="FF0000"/>
                </a:solidFill>
                <a:latin typeface="Calibri Regular"/>
              </a:rPr>
              <a:t>Regional</a:t>
            </a:r>
            <a:br>
              <a:rPr lang="en-US" dirty="0">
                <a:solidFill>
                  <a:srgbClr val="FF0000"/>
                </a:solidFill>
                <a:latin typeface="Calibri Regular"/>
              </a:rPr>
            </a:br>
            <a:r>
              <a:rPr lang="en-US" dirty="0">
                <a:solidFill>
                  <a:srgbClr val="FF0000"/>
                </a:solidFill>
                <a:latin typeface="Calibri Regular"/>
              </a:rPr>
              <a:t>Calorimeter</a:t>
            </a:r>
          </a:p>
          <a:p>
            <a:r>
              <a:rPr lang="en-US" dirty="0">
                <a:solidFill>
                  <a:srgbClr val="FF0000"/>
                </a:solidFill>
                <a:latin typeface="Calibri Regular"/>
              </a:rPr>
              <a:t>Trigger</a:t>
            </a:r>
          </a:p>
        </p:txBody>
      </p:sp>
      <p:sp>
        <p:nvSpPr>
          <p:cNvPr id="8" name="TextBox 7">
            <a:extLst>
              <a:ext uri="{FF2B5EF4-FFF2-40B4-BE49-F238E27FC236}">
                <a16:creationId xmlns:a16="http://schemas.microsoft.com/office/drawing/2014/main" id="{5B1BF0BB-F2B3-C846-9211-7A3C5AFA209D}"/>
              </a:ext>
            </a:extLst>
          </p:cNvPr>
          <p:cNvSpPr txBox="1"/>
          <p:nvPr/>
        </p:nvSpPr>
        <p:spPr>
          <a:xfrm>
            <a:off x="6403109" y="2605479"/>
            <a:ext cx="1295035" cy="923330"/>
          </a:xfrm>
          <a:prstGeom prst="rect">
            <a:avLst/>
          </a:prstGeom>
          <a:noFill/>
        </p:spPr>
        <p:txBody>
          <a:bodyPr wrap="none" rtlCol="0">
            <a:spAutoFit/>
          </a:bodyPr>
          <a:lstStyle/>
          <a:p>
            <a:r>
              <a:rPr lang="en-US" dirty="0">
                <a:solidFill>
                  <a:srgbClr val="FF0000"/>
                </a:solidFill>
                <a:latin typeface="Calibri Regular"/>
              </a:rPr>
              <a:t>Global</a:t>
            </a:r>
            <a:br>
              <a:rPr lang="en-US" dirty="0">
                <a:solidFill>
                  <a:srgbClr val="FF0000"/>
                </a:solidFill>
                <a:latin typeface="Calibri Regular"/>
              </a:rPr>
            </a:br>
            <a:r>
              <a:rPr lang="en-US" dirty="0">
                <a:solidFill>
                  <a:srgbClr val="FF0000"/>
                </a:solidFill>
                <a:latin typeface="Calibri Regular"/>
              </a:rPr>
              <a:t>Calorimeter</a:t>
            </a:r>
          </a:p>
          <a:p>
            <a:r>
              <a:rPr lang="en-US" dirty="0">
                <a:solidFill>
                  <a:srgbClr val="FF0000"/>
                </a:solidFill>
                <a:latin typeface="Calibri Regular"/>
              </a:rPr>
              <a:t>Trigger</a:t>
            </a:r>
          </a:p>
        </p:txBody>
      </p:sp>
      <p:sp>
        <p:nvSpPr>
          <p:cNvPr id="4" name="Frame 3">
            <a:extLst>
              <a:ext uri="{FF2B5EF4-FFF2-40B4-BE49-F238E27FC236}">
                <a16:creationId xmlns:a16="http://schemas.microsoft.com/office/drawing/2014/main" id="{F4C8CEB7-C240-6940-BD1E-2121ACCBA3E1}"/>
              </a:ext>
            </a:extLst>
          </p:cNvPr>
          <p:cNvSpPr/>
          <p:nvPr/>
        </p:nvSpPr>
        <p:spPr>
          <a:xfrm>
            <a:off x="4269510" y="2378180"/>
            <a:ext cx="3441700" cy="3180962"/>
          </a:xfrm>
          <a:prstGeom prst="frame">
            <a:avLst>
              <a:gd name="adj1" fmla="val 161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latin typeface="Calibri Regular"/>
            </a:endParaRPr>
          </a:p>
        </p:txBody>
      </p:sp>
      <p:sp>
        <p:nvSpPr>
          <p:cNvPr id="7" name="TextBox 6">
            <a:extLst>
              <a:ext uri="{FF2B5EF4-FFF2-40B4-BE49-F238E27FC236}">
                <a16:creationId xmlns:a16="http://schemas.microsoft.com/office/drawing/2014/main" id="{B48C4088-D9F6-2F4B-9A25-22A701850E49}"/>
              </a:ext>
            </a:extLst>
          </p:cNvPr>
          <p:cNvSpPr txBox="1"/>
          <p:nvPr/>
        </p:nvSpPr>
        <p:spPr>
          <a:xfrm>
            <a:off x="4631167" y="3527417"/>
            <a:ext cx="689980" cy="338554"/>
          </a:xfrm>
          <a:prstGeom prst="rect">
            <a:avLst/>
          </a:prstGeom>
          <a:solidFill>
            <a:schemeClr val="bg1"/>
          </a:solidFill>
        </p:spPr>
        <p:txBody>
          <a:bodyPr wrap="square" rtlCol="0">
            <a:spAutoFit/>
          </a:bodyPr>
          <a:lstStyle/>
          <a:p>
            <a:r>
              <a:rPr lang="en-US" sz="1600" dirty="0"/>
              <a:t>24x</a:t>
            </a:r>
          </a:p>
        </p:txBody>
      </p:sp>
      <p:sp>
        <p:nvSpPr>
          <p:cNvPr id="15" name="TextBox 14">
            <a:extLst>
              <a:ext uri="{FF2B5EF4-FFF2-40B4-BE49-F238E27FC236}">
                <a16:creationId xmlns:a16="http://schemas.microsoft.com/office/drawing/2014/main" id="{832A64FC-EAF0-1144-AF88-80758BA176CC}"/>
              </a:ext>
            </a:extLst>
          </p:cNvPr>
          <p:cNvSpPr txBox="1"/>
          <p:nvPr/>
        </p:nvSpPr>
        <p:spPr>
          <a:xfrm>
            <a:off x="6805232" y="3505438"/>
            <a:ext cx="826005" cy="338554"/>
          </a:xfrm>
          <a:prstGeom prst="rect">
            <a:avLst/>
          </a:prstGeom>
          <a:solidFill>
            <a:schemeClr val="bg1"/>
          </a:solidFill>
        </p:spPr>
        <p:txBody>
          <a:bodyPr wrap="square" rtlCol="0">
            <a:spAutoFit/>
          </a:bodyPr>
          <a:lstStyle/>
          <a:p>
            <a:r>
              <a:rPr lang="en-US" sz="1600" dirty="0"/>
              <a:t>9+1 x</a:t>
            </a:r>
          </a:p>
        </p:txBody>
      </p:sp>
      <p:sp>
        <p:nvSpPr>
          <p:cNvPr id="16" name="Rectangle 15">
            <a:extLst>
              <a:ext uri="{FF2B5EF4-FFF2-40B4-BE49-F238E27FC236}">
                <a16:creationId xmlns:a16="http://schemas.microsoft.com/office/drawing/2014/main" id="{C715BF82-908C-214F-ABB0-68378AA26BB4}"/>
              </a:ext>
            </a:extLst>
          </p:cNvPr>
          <p:cNvSpPr/>
          <p:nvPr/>
        </p:nvSpPr>
        <p:spPr>
          <a:xfrm>
            <a:off x="6642106" y="5938248"/>
            <a:ext cx="961577" cy="86189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F62C3F4-E76D-5C41-B862-94201436FB14}"/>
              </a:ext>
            </a:extLst>
          </p:cNvPr>
          <p:cNvSpPr txBox="1"/>
          <p:nvPr/>
        </p:nvSpPr>
        <p:spPr>
          <a:xfrm>
            <a:off x="6619007" y="6073496"/>
            <a:ext cx="961577" cy="646331"/>
          </a:xfrm>
          <a:prstGeom prst="rect">
            <a:avLst/>
          </a:prstGeom>
          <a:noFill/>
        </p:spPr>
        <p:txBody>
          <a:bodyPr wrap="square" rtlCol="0">
            <a:spAutoFit/>
          </a:bodyPr>
          <a:lstStyle/>
          <a:p>
            <a:pPr algn="ctr"/>
            <a:r>
              <a:rPr lang="en-US" dirty="0">
                <a:solidFill>
                  <a:schemeClr val="bg1"/>
                </a:solidFill>
              </a:rPr>
              <a:t>HGCAL</a:t>
            </a:r>
          </a:p>
          <a:p>
            <a:pPr algn="ctr"/>
            <a:r>
              <a:rPr lang="en-US" dirty="0">
                <a:solidFill>
                  <a:schemeClr val="bg1"/>
                </a:solidFill>
              </a:rPr>
              <a:t>BE</a:t>
            </a:r>
          </a:p>
        </p:txBody>
      </p:sp>
      <p:cxnSp>
        <p:nvCxnSpPr>
          <p:cNvPr id="19" name="Straight Arrow Connector 18">
            <a:extLst>
              <a:ext uri="{FF2B5EF4-FFF2-40B4-BE49-F238E27FC236}">
                <a16:creationId xmlns:a16="http://schemas.microsoft.com/office/drawing/2014/main" id="{D46671B4-9D1D-D042-8359-F1CBB5D7D584}"/>
              </a:ext>
            </a:extLst>
          </p:cNvPr>
          <p:cNvCxnSpPr>
            <a:stCxn id="16" idx="0"/>
          </p:cNvCxnSpPr>
          <p:nvPr/>
        </p:nvCxnSpPr>
        <p:spPr>
          <a:xfrm flipH="1" flipV="1">
            <a:off x="7117773" y="4738260"/>
            <a:ext cx="5122" cy="1199988"/>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Content Placeholder 9">
            <a:extLst>
              <a:ext uri="{FF2B5EF4-FFF2-40B4-BE49-F238E27FC236}">
                <a16:creationId xmlns:a16="http://schemas.microsoft.com/office/drawing/2014/main" id="{DC4EAFA6-0122-1844-951F-62BE1B6D6C47}"/>
              </a:ext>
            </a:extLst>
          </p:cNvPr>
          <p:cNvSpPr txBox="1">
            <a:spLocks/>
          </p:cNvSpPr>
          <p:nvPr/>
        </p:nvSpPr>
        <p:spPr>
          <a:xfrm>
            <a:off x="341906" y="892064"/>
            <a:ext cx="8552711" cy="1626548"/>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432FF"/>
                </a:solidFill>
                <a:latin typeface="Calibri Regula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B050"/>
                </a:solidFill>
                <a:latin typeface="Calibri Regula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Regula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L1 Calorimeter Trigger</a:t>
            </a:r>
          </a:p>
          <a:p>
            <a:pPr lvl="1"/>
            <a:r>
              <a:rPr lang="en-US" dirty="0"/>
              <a:t>Input from Barrel ECAL crystals and HCAL towers + HGCAL clusters</a:t>
            </a:r>
          </a:p>
          <a:p>
            <a:pPr lvl="1"/>
            <a:r>
              <a:rPr lang="en-US" dirty="0"/>
              <a:t>Output energies, locations of clusters and candidate e/</a:t>
            </a:r>
            <a:r>
              <a:rPr lang="en-US" dirty="0" err="1">
                <a:latin typeface="Calibri Light" panose="020F0302020204030204" pitchFamily="34" charset="0"/>
                <a:cs typeface="Calibri Light" panose="020F0302020204030204" pitchFamily="34" charset="0"/>
              </a:rPr>
              <a:t>γ</a:t>
            </a:r>
            <a:r>
              <a:rPr lang="en-US" dirty="0"/>
              <a:t>, </a:t>
            </a:r>
            <a:r>
              <a:rPr lang="en-US" dirty="0" err="1"/>
              <a:t>τ</a:t>
            </a:r>
            <a:r>
              <a:rPr lang="en-US" dirty="0"/>
              <a:t>, jets, and energy sums to track correlator and global trigger</a:t>
            </a:r>
          </a:p>
          <a:p>
            <a:endParaRPr lang="en-US" dirty="0"/>
          </a:p>
        </p:txBody>
      </p:sp>
    </p:spTree>
    <p:extLst>
      <p:ext uri="{BB962C8B-B14F-4D97-AF65-F5344CB8AC3E}">
        <p14:creationId xmlns:p14="http://schemas.microsoft.com/office/powerpoint/2010/main" val="2748561691"/>
      </p:ext>
    </p:extLst>
  </p:cSld>
  <p:clrMapOvr>
    <a:masterClrMapping/>
  </p:clrMapOvr>
  <p:transition spd="slow" advClick="0" advTm="15000">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76973" y="946467"/>
            <a:ext cx="3491424" cy="5459207"/>
          </a:xfrm>
        </p:spPr>
        <p:txBody>
          <a:bodyPr>
            <a:normAutofit/>
          </a:bodyPr>
          <a:lstStyle/>
          <a:p>
            <a:r>
              <a:rPr lang="en-US" dirty="0"/>
              <a:t>APd1 Rev A PCB</a:t>
            </a:r>
          </a:p>
          <a:p>
            <a:r>
              <a:rPr lang="en-US" dirty="0"/>
              <a:t>VU9P FPGA </a:t>
            </a:r>
          </a:p>
          <a:p>
            <a:r>
              <a:rPr lang="en-US" dirty="0"/>
              <a:t>ZYNQ-IPMC (ATCA IPMI controller)</a:t>
            </a:r>
          </a:p>
          <a:p>
            <a:r>
              <a:rPr lang="en-US" dirty="0"/>
              <a:t>ELM1 (ZYNQ-based embedded Linux endpoint)</a:t>
            </a:r>
          </a:p>
          <a:p>
            <a:r>
              <a:rPr lang="en-US" dirty="0"/>
              <a:t>ESM (</a:t>
            </a:r>
            <a:r>
              <a:rPr lang="en-US" dirty="0" err="1"/>
              <a:t>GbE</a:t>
            </a:r>
            <a:r>
              <a:rPr lang="en-US" dirty="0"/>
              <a:t> switch)</a:t>
            </a:r>
          </a:p>
          <a:p>
            <a:r>
              <a:rPr lang="en-US" dirty="0"/>
              <a:t>19 28G Firefly positions loaded </a:t>
            </a:r>
            <a:br>
              <a:rPr lang="en-US" dirty="0"/>
            </a:br>
            <a:r>
              <a:rPr lang="en-US" dirty="0"/>
              <a:t>(76 links)</a:t>
            </a:r>
          </a:p>
          <a:p>
            <a:r>
              <a:rPr lang="en-US" dirty="0"/>
              <a:t>High efficiency heatsinks</a:t>
            </a:r>
          </a:p>
          <a:p>
            <a:r>
              <a:rPr lang="en-US" dirty="0"/>
              <a:t>Front-panel inputs</a:t>
            </a:r>
          </a:p>
          <a:p>
            <a:endParaRPr lang="en-US" dirty="0"/>
          </a:p>
          <a:p>
            <a:endParaRPr lang="en-US" dirty="0"/>
          </a:p>
          <a:p>
            <a:endParaRPr lang="en-US" dirty="0"/>
          </a:p>
        </p:txBody>
      </p:sp>
      <p:sp>
        <p:nvSpPr>
          <p:cNvPr id="6" name="Title 5"/>
          <p:cNvSpPr>
            <a:spLocks noGrp="1"/>
          </p:cNvSpPr>
          <p:nvPr>
            <p:ph type="title"/>
          </p:nvPr>
        </p:nvSpPr>
        <p:spPr/>
        <p:txBody>
          <a:bodyPr>
            <a:normAutofit/>
          </a:bodyPr>
          <a:lstStyle/>
          <a:p>
            <a:r>
              <a:rPr lang="en-US" dirty="0"/>
              <a:t>APd1 + Control Boards</a:t>
            </a:r>
          </a:p>
        </p:txBody>
      </p:sp>
      <p:sp>
        <p:nvSpPr>
          <p:cNvPr id="3" name="Date Placeholder 2">
            <a:extLst>
              <a:ext uri="{FF2B5EF4-FFF2-40B4-BE49-F238E27FC236}">
                <a16:creationId xmlns:a16="http://schemas.microsoft.com/office/drawing/2014/main" id="{14B861A3-5D69-4C42-8B04-8E3D3FB76742}"/>
              </a:ext>
            </a:extLst>
          </p:cNvPr>
          <p:cNvSpPr>
            <a:spLocks noGrp="1"/>
          </p:cNvSpPr>
          <p:nvPr>
            <p:ph type="dt" sz="half" idx="10"/>
          </p:nvPr>
        </p:nvSpPr>
        <p:spPr>
          <a:xfrm>
            <a:off x="0" y="6623210"/>
            <a:ext cx="1028700" cy="234790"/>
          </a:xfrm>
        </p:spPr>
        <p:txBody>
          <a:bodyPr/>
          <a:lstStyle/>
          <a:p>
            <a:r>
              <a:rPr lang="en-US"/>
              <a:t>27 November 2019</a:t>
            </a:r>
            <a:endParaRPr lang="en-US" dirty="0"/>
          </a:p>
        </p:txBody>
      </p:sp>
      <p:sp>
        <p:nvSpPr>
          <p:cNvPr id="4" name="Footer Placeholder 3">
            <a:extLst>
              <a:ext uri="{FF2B5EF4-FFF2-40B4-BE49-F238E27FC236}">
                <a16:creationId xmlns:a16="http://schemas.microsoft.com/office/drawing/2014/main" id="{BAAD23BC-6F5B-0E4D-BBF0-BE724EB0B407}"/>
              </a:ext>
            </a:extLst>
          </p:cNvPr>
          <p:cNvSpPr>
            <a:spLocks noGrp="1"/>
          </p:cNvSpPr>
          <p:nvPr>
            <p:ph type="ftr" sz="quarter" idx="11"/>
          </p:nvPr>
        </p:nvSpPr>
        <p:spPr>
          <a:xfrm>
            <a:off x="1092308" y="6629398"/>
            <a:ext cx="7211833" cy="222277"/>
          </a:xfrm>
        </p:spPr>
        <p:txBody>
          <a:bodyPr/>
          <a:lstStyle/>
          <a:p>
            <a:r>
              <a:rPr lang="en-US"/>
              <a:t>Electronics for Particle Physics Discoveries, Sridhara Dasu, Wisconsin</a:t>
            </a:r>
            <a:endParaRPr lang="en-US" dirty="0"/>
          </a:p>
        </p:txBody>
      </p:sp>
      <p:sp>
        <p:nvSpPr>
          <p:cNvPr id="5" name="Slide Number Placeholder 4">
            <a:extLst>
              <a:ext uri="{FF2B5EF4-FFF2-40B4-BE49-F238E27FC236}">
                <a16:creationId xmlns:a16="http://schemas.microsoft.com/office/drawing/2014/main" id="{F17914C2-6E48-5949-ADF7-C783504E3D67}"/>
              </a:ext>
            </a:extLst>
          </p:cNvPr>
          <p:cNvSpPr>
            <a:spLocks noGrp="1"/>
          </p:cNvSpPr>
          <p:nvPr>
            <p:ph type="sldNum" sz="quarter" idx="12"/>
          </p:nvPr>
        </p:nvSpPr>
        <p:spPr>
          <a:xfrm>
            <a:off x="8332966" y="6629399"/>
            <a:ext cx="811033" cy="222277"/>
          </a:xfrm>
        </p:spPr>
        <p:txBody>
          <a:bodyPr/>
          <a:lstStyle/>
          <a:p>
            <a:fld id="{B56C67BE-0234-4D76-8D6F-4502085CFD7D}" type="slidenum">
              <a:rPr lang="en-US" smtClean="0"/>
              <a:t>52</a:t>
            </a:fld>
            <a:endParaRPr lang="en-US"/>
          </a:p>
        </p:txBody>
      </p:sp>
      <p:pic>
        <p:nvPicPr>
          <p:cNvPr id="12" name="Picture 11" descr="A circuit board&#10;&#10;Description automatically generated">
            <a:extLst>
              <a:ext uri="{FF2B5EF4-FFF2-40B4-BE49-F238E27FC236}">
                <a16:creationId xmlns:a16="http://schemas.microsoft.com/office/drawing/2014/main" id="{A7985CE6-9AB4-2E4D-9349-B3B18BB711E4}"/>
              </a:ext>
            </a:extLst>
          </p:cNvPr>
          <p:cNvPicPr>
            <a:picLocks noChangeAspect="1"/>
          </p:cNvPicPr>
          <p:nvPr/>
        </p:nvPicPr>
        <p:blipFill>
          <a:blip r:embed="rId2"/>
          <a:stretch>
            <a:fillRect/>
          </a:stretch>
        </p:blipFill>
        <p:spPr>
          <a:xfrm>
            <a:off x="175603" y="946467"/>
            <a:ext cx="4823389" cy="5570415"/>
          </a:xfrm>
          <a:prstGeom prst="rect">
            <a:avLst/>
          </a:prstGeom>
        </p:spPr>
      </p:pic>
    </p:spTree>
    <p:extLst>
      <p:ext uri="{BB962C8B-B14F-4D97-AF65-F5344CB8AC3E}">
        <p14:creationId xmlns:p14="http://schemas.microsoft.com/office/powerpoint/2010/main" val="2310929518"/>
      </p:ext>
    </p:extLst>
  </p:cSld>
  <p:clrMapOvr>
    <a:masterClrMapping/>
  </p:clrMapOvr>
  <p:transition spd="slow" advClick="0" advTm="15000">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APd1 with LLUT and RTM mated</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08809" y="910242"/>
            <a:ext cx="6705600" cy="5029200"/>
          </a:xfrm>
          <a:prstGeom prst="rect">
            <a:avLst/>
          </a:prstGeom>
        </p:spPr>
      </p:pic>
      <p:sp>
        <p:nvSpPr>
          <p:cNvPr id="3" name="Date Placeholder 2">
            <a:extLst>
              <a:ext uri="{FF2B5EF4-FFF2-40B4-BE49-F238E27FC236}">
                <a16:creationId xmlns:a16="http://schemas.microsoft.com/office/drawing/2014/main" id="{51DF01C2-B2B0-3B4E-8403-E56C0D6FCF7F}"/>
              </a:ext>
            </a:extLst>
          </p:cNvPr>
          <p:cNvSpPr>
            <a:spLocks noGrp="1"/>
          </p:cNvSpPr>
          <p:nvPr>
            <p:ph type="dt" sz="half" idx="10"/>
          </p:nvPr>
        </p:nvSpPr>
        <p:spPr>
          <a:xfrm>
            <a:off x="0" y="6623210"/>
            <a:ext cx="1028700" cy="234790"/>
          </a:xfrm>
        </p:spPr>
        <p:txBody>
          <a:bodyPr/>
          <a:lstStyle/>
          <a:p>
            <a:r>
              <a:rPr lang="en-US"/>
              <a:t>27 November 2019</a:t>
            </a:r>
            <a:endParaRPr lang="en-US" dirty="0"/>
          </a:p>
        </p:txBody>
      </p:sp>
      <p:sp>
        <p:nvSpPr>
          <p:cNvPr id="4" name="Footer Placeholder 3">
            <a:extLst>
              <a:ext uri="{FF2B5EF4-FFF2-40B4-BE49-F238E27FC236}">
                <a16:creationId xmlns:a16="http://schemas.microsoft.com/office/drawing/2014/main" id="{0AD0AEF6-A5C9-5447-A7F1-A8C371E29DE7}"/>
              </a:ext>
            </a:extLst>
          </p:cNvPr>
          <p:cNvSpPr>
            <a:spLocks noGrp="1"/>
          </p:cNvSpPr>
          <p:nvPr>
            <p:ph type="ftr" sz="quarter" idx="11"/>
          </p:nvPr>
        </p:nvSpPr>
        <p:spPr>
          <a:xfrm>
            <a:off x="1092308" y="6629398"/>
            <a:ext cx="7211833" cy="222277"/>
          </a:xfrm>
        </p:spPr>
        <p:txBody>
          <a:bodyPr/>
          <a:lstStyle/>
          <a:p>
            <a:r>
              <a:rPr lang="en-US"/>
              <a:t>Electronics for Particle Physics Discoveries, Sridhara Dasu, Wisconsin</a:t>
            </a:r>
            <a:endParaRPr lang="en-US" dirty="0"/>
          </a:p>
        </p:txBody>
      </p:sp>
      <p:sp>
        <p:nvSpPr>
          <p:cNvPr id="5" name="Slide Number Placeholder 4">
            <a:extLst>
              <a:ext uri="{FF2B5EF4-FFF2-40B4-BE49-F238E27FC236}">
                <a16:creationId xmlns:a16="http://schemas.microsoft.com/office/drawing/2014/main" id="{1BA308D9-70CE-D54B-992F-53A9359E68E2}"/>
              </a:ext>
            </a:extLst>
          </p:cNvPr>
          <p:cNvSpPr>
            <a:spLocks noGrp="1"/>
          </p:cNvSpPr>
          <p:nvPr>
            <p:ph type="sldNum" sz="quarter" idx="12"/>
          </p:nvPr>
        </p:nvSpPr>
        <p:spPr>
          <a:xfrm>
            <a:off x="8332966" y="6629399"/>
            <a:ext cx="811033" cy="222277"/>
          </a:xfrm>
        </p:spPr>
        <p:txBody>
          <a:bodyPr/>
          <a:lstStyle/>
          <a:p>
            <a:fld id="{B56C67BE-0234-4D76-8D6F-4502085CFD7D}" type="slidenum">
              <a:rPr lang="en-US" smtClean="0"/>
              <a:t>53</a:t>
            </a:fld>
            <a:endParaRPr lang="en-US"/>
          </a:p>
        </p:txBody>
      </p:sp>
      <p:sp>
        <p:nvSpPr>
          <p:cNvPr id="10" name="Content Placeholder 1">
            <a:extLst>
              <a:ext uri="{FF2B5EF4-FFF2-40B4-BE49-F238E27FC236}">
                <a16:creationId xmlns:a16="http://schemas.microsoft.com/office/drawing/2014/main" id="{46B7EFB2-6F10-0142-9693-D2CB4CDE552B}"/>
              </a:ext>
            </a:extLst>
          </p:cNvPr>
          <p:cNvSpPr>
            <a:spLocks noGrp="1"/>
          </p:cNvSpPr>
          <p:nvPr>
            <p:ph idx="1"/>
          </p:nvPr>
        </p:nvSpPr>
        <p:spPr>
          <a:xfrm>
            <a:off x="249382" y="6084916"/>
            <a:ext cx="8719015" cy="466232"/>
          </a:xfrm>
        </p:spPr>
        <p:txBody>
          <a:bodyPr>
            <a:normAutofit/>
          </a:bodyPr>
          <a:lstStyle/>
          <a:p>
            <a:r>
              <a:rPr lang="en-US" dirty="0"/>
              <a:t>Additional 6 28G Firefly positions on RTM (24 links)  (total=100)</a:t>
            </a:r>
          </a:p>
          <a:p>
            <a:endParaRPr lang="en-US" dirty="0"/>
          </a:p>
          <a:p>
            <a:endParaRPr lang="en-US" dirty="0"/>
          </a:p>
        </p:txBody>
      </p:sp>
    </p:spTree>
    <p:extLst>
      <p:ext uri="{BB962C8B-B14F-4D97-AF65-F5344CB8AC3E}">
        <p14:creationId xmlns:p14="http://schemas.microsoft.com/office/powerpoint/2010/main" val="4263134613"/>
      </p:ext>
    </p:extLst>
  </p:cSld>
  <p:clrMapOvr>
    <a:masterClrMapping/>
  </p:clrMapOvr>
  <p:transition spd="slow" advClick="0" advTm="15000">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APd1 in ATCA Crate</a:t>
            </a: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4662" y="1100360"/>
            <a:ext cx="3847338" cy="5129784"/>
          </a:xfrm>
          <a:prstGeom prst="rect">
            <a:avLst/>
          </a:prstGeom>
        </p:spPr>
      </p:pic>
      <p:sp>
        <p:nvSpPr>
          <p:cNvPr id="8" name="Content Placeholder 1"/>
          <p:cNvSpPr>
            <a:spLocks noGrp="1"/>
          </p:cNvSpPr>
          <p:nvPr>
            <p:ph idx="1"/>
          </p:nvPr>
        </p:nvSpPr>
        <p:spPr>
          <a:xfrm>
            <a:off x="4937760" y="946467"/>
            <a:ext cx="4030638" cy="5459207"/>
          </a:xfrm>
        </p:spPr>
        <p:txBody>
          <a:bodyPr>
            <a:normAutofit lnSpcReduction="10000"/>
          </a:bodyPr>
          <a:lstStyle/>
          <a:p>
            <a:r>
              <a:rPr lang="en-US" sz="2400" dirty="0"/>
              <a:t>APd1 in center position</a:t>
            </a:r>
          </a:p>
          <a:p>
            <a:r>
              <a:rPr lang="en-US" sz="2400" dirty="0"/>
              <a:t>“Home-made” panel</a:t>
            </a:r>
          </a:p>
          <a:p>
            <a:r>
              <a:rPr lang="en-US" sz="2400" dirty="0"/>
              <a:t>19× 28G </a:t>
            </a:r>
            <a:r>
              <a:rPr lang="en-US" sz="2400" dirty="0" err="1"/>
              <a:t>Fireflly</a:t>
            </a:r>
            <a:r>
              <a:rPr lang="en-US" sz="2400" dirty="0"/>
              <a:t> modules (76 </a:t>
            </a:r>
            <a:r>
              <a:rPr lang="en-US" sz="2400" dirty="0" err="1"/>
              <a:t>Tx</a:t>
            </a:r>
            <a:r>
              <a:rPr lang="en-US" sz="2400" dirty="0"/>
              <a:t> and Rx channels) to </a:t>
            </a:r>
            <a:r>
              <a:rPr lang="en-US" sz="2400" dirty="0" err="1"/>
              <a:t>frontpanel</a:t>
            </a:r>
            <a:r>
              <a:rPr lang="en-US" sz="2400" dirty="0"/>
              <a:t> in 10 MTP positions</a:t>
            </a:r>
          </a:p>
          <a:p>
            <a:r>
              <a:rPr lang="en-US" sz="2400" dirty="0"/>
              <a:t>Switchable </a:t>
            </a:r>
            <a:r>
              <a:rPr lang="en-US" sz="2400" dirty="0" err="1"/>
              <a:t>frontpanel</a:t>
            </a:r>
            <a:r>
              <a:rPr lang="en-US" sz="2400" dirty="0"/>
              <a:t> JTAG and console ports</a:t>
            </a:r>
          </a:p>
          <a:p>
            <a:pPr lvl="1"/>
            <a:r>
              <a:rPr lang="en-US" sz="2000" dirty="0" err="1"/>
              <a:t>Frontpanel</a:t>
            </a:r>
            <a:r>
              <a:rPr lang="en-US" sz="2000" dirty="0"/>
              <a:t> switch allows </a:t>
            </a:r>
            <a:r>
              <a:rPr lang="en-US" sz="2000" dirty="0" err="1"/>
              <a:t>frontpanel</a:t>
            </a:r>
            <a:r>
              <a:rPr lang="en-US" sz="2000" dirty="0"/>
              <a:t> access to IPMC, ELM or main board JTAG chain, and IPMC or ELM consoles</a:t>
            </a:r>
          </a:p>
          <a:p>
            <a:r>
              <a:rPr lang="en-US" sz="2400" dirty="0" err="1"/>
              <a:t>Frontpanel</a:t>
            </a:r>
            <a:r>
              <a:rPr lang="en-US" sz="2400" dirty="0"/>
              <a:t> USB and SFP ports for additional development flexibility</a:t>
            </a:r>
          </a:p>
          <a:p>
            <a:endParaRPr lang="en-US" dirty="0"/>
          </a:p>
        </p:txBody>
      </p:sp>
      <p:sp>
        <p:nvSpPr>
          <p:cNvPr id="3" name="Date Placeholder 2">
            <a:extLst>
              <a:ext uri="{FF2B5EF4-FFF2-40B4-BE49-F238E27FC236}">
                <a16:creationId xmlns:a16="http://schemas.microsoft.com/office/drawing/2014/main" id="{F17567BA-1D35-4A4F-8BFF-DC1828732868}"/>
              </a:ext>
            </a:extLst>
          </p:cNvPr>
          <p:cNvSpPr>
            <a:spLocks noGrp="1"/>
          </p:cNvSpPr>
          <p:nvPr>
            <p:ph type="dt" sz="half" idx="10"/>
          </p:nvPr>
        </p:nvSpPr>
        <p:spPr>
          <a:xfrm>
            <a:off x="0" y="6623210"/>
            <a:ext cx="1028700" cy="234790"/>
          </a:xfrm>
        </p:spPr>
        <p:txBody>
          <a:bodyPr/>
          <a:lstStyle/>
          <a:p>
            <a:r>
              <a:rPr lang="en-US"/>
              <a:t>27 November 2019</a:t>
            </a:r>
            <a:endParaRPr lang="en-US" dirty="0"/>
          </a:p>
        </p:txBody>
      </p:sp>
      <p:sp>
        <p:nvSpPr>
          <p:cNvPr id="4" name="Footer Placeholder 3">
            <a:extLst>
              <a:ext uri="{FF2B5EF4-FFF2-40B4-BE49-F238E27FC236}">
                <a16:creationId xmlns:a16="http://schemas.microsoft.com/office/drawing/2014/main" id="{B5406D61-407B-CD47-9990-00D0398BB0A2}"/>
              </a:ext>
            </a:extLst>
          </p:cNvPr>
          <p:cNvSpPr>
            <a:spLocks noGrp="1"/>
          </p:cNvSpPr>
          <p:nvPr>
            <p:ph type="ftr" sz="quarter" idx="11"/>
          </p:nvPr>
        </p:nvSpPr>
        <p:spPr>
          <a:xfrm>
            <a:off x="1092308" y="6629398"/>
            <a:ext cx="7211833" cy="222277"/>
          </a:xfrm>
        </p:spPr>
        <p:txBody>
          <a:bodyPr/>
          <a:lstStyle/>
          <a:p>
            <a:r>
              <a:rPr lang="en-US"/>
              <a:t>Electronics for Particle Physics Discoveries, Sridhara Dasu, Wisconsin</a:t>
            </a:r>
            <a:endParaRPr lang="en-US" dirty="0"/>
          </a:p>
        </p:txBody>
      </p:sp>
      <p:sp>
        <p:nvSpPr>
          <p:cNvPr id="5" name="Slide Number Placeholder 4">
            <a:extLst>
              <a:ext uri="{FF2B5EF4-FFF2-40B4-BE49-F238E27FC236}">
                <a16:creationId xmlns:a16="http://schemas.microsoft.com/office/drawing/2014/main" id="{090A7CAA-789C-C548-BB0D-985CFC779810}"/>
              </a:ext>
            </a:extLst>
          </p:cNvPr>
          <p:cNvSpPr>
            <a:spLocks noGrp="1"/>
          </p:cNvSpPr>
          <p:nvPr>
            <p:ph type="sldNum" sz="quarter" idx="12"/>
          </p:nvPr>
        </p:nvSpPr>
        <p:spPr>
          <a:xfrm>
            <a:off x="8332966" y="6629399"/>
            <a:ext cx="811033" cy="222277"/>
          </a:xfrm>
        </p:spPr>
        <p:txBody>
          <a:bodyPr/>
          <a:lstStyle/>
          <a:p>
            <a:fld id="{B56C67BE-0234-4D76-8D6F-4502085CFD7D}" type="slidenum">
              <a:rPr lang="en-US" smtClean="0"/>
              <a:t>54</a:t>
            </a:fld>
            <a:endParaRPr lang="en-US"/>
          </a:p>
        </p:txBody>
      </p:sp>
    </p:spTree>
    <p:extLst>
      <p:ext uri="{BB962C8B-B14F-4D97-AF65-F5344CB8AC3E}">
        <p14:creationId xmlns:p14="http://schemas.microsoft.com/office/powerpoint/2010/main" val="4032709697"/>
      </p:ext>
    </p:extLst>
  </p:cSld>
  <p:clrMapOvr>
    <a:masterClrMapping/>
  </p:clrMapOvr>
  <p:transition spd="slow" advClick="0" advTm="15000">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food&#10;&#10;Description automatically generated">
            <a:extLst>
              <a:ext uri="{FF2B5EF4-FFF2-40B4-BE49-F238E27FC236}">
                <a16:creationId xmlns:a16="http://schemas.microsoft.com/office/drawing/2014/main" id="{4E6D638B-D7BA-B847-BE7B-99BA0203E033}"/>
              </a:ext>
            </a:extLst>
          </p:cNvPr>
          <p:cNvPicPr>
            <a:picLocks noGrp="1" noChangeAspect="1"/>
          </p:cNvPicPr>
          <p:nvPr>
            <p:ph idx="1"/>
          </p:nvPr>
        </p:nvPicPr>
        <p:blipFill>
          <a:blip r:embed="rId2"/>
          <a:stretch>
            <a:fillRect/>
          </a:stretch>
        </p:blipFill>
        <p:spPr>
          <a:xfrm>
            <a:off x="-1" y="0"/>
            <a:ext cx="9143999" cy="6420445"/>
          </a:xfrm>
        </p:spPr>
      </p:pic>
      <p:sp>
        <p:nvSpPr>
          <p:cNvPr id="4" name="Date Placeholder 3">
            <a:extLst>
              <a:ext uri="{FF2B5EF4-FFF2-40B4-BE49-F238E27FC236}">
                <a16:creationId xmlns:a16="http://schemas.microsoft.com/office/drawing/2014/main" id="{2FC92B45-41F4-F448-8D6E-329B3A8B5645}"/>
              </a:ext>
            </a:extLst>
          </p:cNvPr>
          <p:cNvSpPr>
            <a:spLocks noGrp="1"/>
          </p:cNvSpPr>
          <p:nvPr>
            <p:ph type="dt" sz="half" idx="10"/>
          </p:nvPr>
        </p:nvSpPr>
        <p:spPr>
          <a:xfrm>
            <a:off x="0" y="6623210"/>
            <a:ext cx="1028700" cy="234790"/>
          </a:xfrm>
        </p:spPr>
        <p:txBody>
          <a:bodyPr/>
          <a:lstStyle/>
          <a:p>
            <a:r>
              <a:rPr lang="en-US"/>
              <a:t>27 November 2019</a:t>
            </a:r>
            <a:endParaRPr lang="en-US" dirty="0"/>
          </a:p>
        </p:txBody>
      </p:sp>
      <p:sp>
        <p:nvSpPr>
          <p:cNvPr id="5" name="Footer Placeholder 4">
            <a:extLst>
              <a:ext uri="{FF2B5EF4-FFF2-40B4-BE49-F238E27FC236}">
                <a16:creationId xmlns:a16="http://schemas.microsoft.com/office/drawing/2014/main" id="{38A60291-F1D5-E24B-BCC2-6D6001031EB6}"/>
              </a:ext>
            </a:extLst>
          </p:cNvPr>
          <p:cNvSpPr>
            <a:spLocks noGrp="1"/>
          </p:cNvSpPr>
          <p:nvPr>
            <p:ph type="ftr" sz="quarter" idx="11"/>
          </p:nvPr>
        </p:nvSpPr>
        <p:spPr>
          <a:xfrm>
            <a:off x="1092308" y="6629398"/>
            <a:ext cx="7211833" cy="222277"/>
          </a:xfrm>
        </p:spPr>
        <p:txBody>
          <a:bodyPr/>
          <a:lstStyle/>
          <a:p>
            <a:r>
              <a:rPr lang="en-US"/>
              <a:t>Electronics for Particle Physics Discoveries, Sridhara Dasu, Wisconsin</a:t>
            </a:r>
            <a:endParaRPr lang="en-US" dirty="0"/>
          </a:p>
        </p:txBody>
      </p:sp>
      <p:sp>
        <p:nvSpPr>
          <p:cNvPr id="6" name="Slide Number Placeholder 5">
            <a:extLst>
              <a:ext uri="{FF2B5EF4-FFF2-40B4-BE49-F238E27FC236}">
                <a16:creationId xmlns:a16="http://schemas.microsoft.com/office/drawing/2014/main" id="{67A39141-BCCF-5C43-8ACC-095C527E6E61}"/>
              </a:ext>
            </a:extLst>
          </p:cNvPr>
          <p:cNvSpPr>
            <a:spLocks noGrp="1"/>
          </p:cNvSpPr>
          <p:nvPr>
            <p:ph type="sldNum" sz="quarter" idx="12"/>
          </p:nvPr>
        </p:nvSpPr>
        <p:spPr>
          <a:xfrm>
            <a:off x="8332966" y="6629399"/>
            <a:ext cx="811033" cy="222277"/>
          </a:xfrm>
        </p:spPr>
        <p:txBody>
          <a:bodyPr/>
          <a:lstStyle/>
          <a:p>
            <a:fld id="{B56C67BE-0234-4D76-8D6F-4502085CFD7D}" type="slidenum">
              <a:rPr lang="en-US" smtClean="0"/>
              <a:t>55</a:t>
            </a:fld>
            <a:endParaRPr lang="en-US"/>
          </a:p>
        </p:txBody>
      </p:sp>
    </p:spTree>
    <p:extLst>
      <p:ext uri="{BB962C8B-B14F-4D97-AF65-F5344CB8AC3E}">
        <p14:creationId xmlns:p14="http://schemas.microsoft.com/office/powerpoint/2010/main" val="872741226"/>
      </p:ext>
    </p:extLst>
  </p:cSld>
  <p:clrMapOvr>
    <a:masterClrMapping/>
  </p:clrMapOvr>
  <p:transition spd="slow" advClick="0" advTm="15000">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screenshot of a cell phone&#10;&#10;Description automatically generated">
            <a:extLst>
              <a:ext uri="{FF2B5EF4-FFF2-40B4-BE49-F238E27FC236}">
                <a16:creationId xmlns:a16="http://schemas.microsoft.com/office/drawing/2014/main" id="{E1B4A2BE-C49C-3544-B022-32AF8C2DCE08}"/>
              </a:ext>
            </a:extLst>
          </p:cNvPr>
          <p:cNvPicPr>
            <a:picLocks noGrp="1" noChangeAspect="1"/>
          </p:cNvPicPr>
          <p:nvPr>
            <p:ph idx="1"/>
          </p:nvPr>
        </p:nvPicPr>
        <p:blipFill>
          <a:blip r:embed="rId2"/>
          <a:stretch>
            <a:fillRect/>
          </a:stretch>
        </p:blipFill>
        <p:spPr>
          <a:xfrm>
            <a:off x="0" y="0"/>
            <a:ext cx="9155680" cy="6130636"/>
          </a:xfrm>
        </p:spPr>
      </p:pic>
      <p:sp>
        <p:nvSpPr>
          <p:cNvPr id="4" name="Date Placeholder 3">
            <a:extLst>
              <a:ext uri="{FF2B5EF4-FFF2-40B4-BE49-F238E27FC236}">
                <a16:creationId xmlns:a16="http://schemas.microsoft.com/office/drawing/2014/main" id="{D7A1BBF2-1462-C147-9AD1-A48D26901D89}"/>
              </a:ext>
            </a:extLst>
          </p:cNvPr>
          <p:cNvSpPr>
            <a:spLocks noGrp="1"/>
          </p:cNvSpPr>
          <p:nvPr>
            <p:ph type="dt" sz="half" idx="10"/>
          </p:nvPr>
        </p:nvSpPr>
        <p:spPr>
          <a:xfrm>
            <a:off x="0" y="6623210"/>
            <a:ext cx="1028700" cy="234790"/>
          </a:xfrm>
        </p:spPr>
        <p:txBody>
          <a:bodyPr/>
          <a:lstStyle/>
          <a:p>
            <a:r>
              <a:rPr lang="en-US"/>
              <a:t>27 November 2019</a:t>
            </a:r>
            <a:endParaRPr lang="en-US" dirty="0"/>
          </a:p>
        </p:txBody>
      </p:sp>
      <p:sp>
        <p:nvSpPr>
          <p:cNvPr id="5" name="Footer Placeholder 4">
            <a:extLst>
              <a:ext uri="{FF2B5EF4-FFF2-40B4-BE49-F238E27FC236}">
                <a16:creationId xmlns:a16="http://schemas.microsoft.com/office/drawing/2014/main" id="{A03BE7E9-DFC9-0C45-A86D-B6698C2DA677}"/>
              </a:ext>
            </a:extLst>
          </p:cNvPr>
          <p:cNvSpPr>
            <a:spLocks noGrp="1"/>
          </p:cNvSpPr>
          <p:nvPr>
            <p:ph type="ftr" sz="quarter" idx="11"/>
          </p:nvPr>
        </p:nvSpPr>
        <p:spPr>
          <a:xfrm>
            <a:off x="1092308" y="6629398"/>
            <a:ext cx="7211833" cy="222277"/>
          </a:xfrm>
        </p:spPr>
        <p:txBody>
          <a:bodyPr/>
          <a:lstStyle/>
          <a:p>
            <a:r>
              <a:rPr lang="en-US"/>
              <a:t>Electronics for Particle Physics Discoveries, Sridhara Dasu, Wisconsin</a:t>
            </a:r>
            <a:endParaRPr lang="en-US" dirty="0"/>
          </a:p>
        </p:txBody>
      </p:sp>
      <p:sp>
        <p:nvSpPr>
          <p:cNvPr id="6" name="Slide Number Placeholder 5">
            <a:extLst>
              <a:ext uri="{FF2B5EF4-FFF2-40B4-BE49-F238E27FC236}">
                <a16:creationId xmlns:a16="http://schemas.microsoft.com/office/drawing/2014/main" id="{F9AE20D1-977E-144A-ADF4-1E09D89AA970}"/>
              </a:ext>
            </a:extLst>
          </p:cNvPr>
          <p:cNvSpPr>
            <a:spLocks noGrp="1"/>
          </p:cNvSpPr>
          <p:nvPr>
            <p:ph type="sldNum" sz="quarter" idx="12"/>
          </p:nvPr>
        </p:nvSpPr>
        <p:spPr>
          <a:xfrm>
            <a:off x="8332966" y="6629399"/>
            <a:ext cx="811033" cy="222277"/>
          </a:xfrm>
        </p:spPr>
        <p:txBody>
          <a:bodyPr/>
          <a:lstStyle/>
          <a:p>
            <a:fld id="{B56C67BE-0234-4D76-8D6F-4502085CFD7D}" type="slidenum">
              <a:rPr lang="en-US" smtClean="0"/>
              <a:t>56</a:t>
            </a:fld>
            <a:endParaRPr lang="en-US"/>
          </a:p>
        </p:txBody>
      </p:sp>
    </p:spTree>
    <p:extLst>
      <p:ext uri="{BB962C8B-B14F-4D97-AF65-F5344CB8AC3E}">
        <p14:creationId xmlns:p14="http://schemas.microsoft.com/office/powerpoint/2010/main" val="3836103783"/>
      </p:ext>
    </p:extLst>
  </p:cSld>
  <p:clrMapOvr>
    <a:masterClrMapping/>
  </p:clrMapOvr>
  <p:transition spd="slow" advClick="0" advTm="15000">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2">
            <a:extLst>
              <a:ext uri="{FF2B5EF4-FFF2-40B4-BE49-F238E27FC236}">
                <a16:creationId xmlns:a16="http://schemas.microsoft.com/office/drawing/2014/main" id="{5CB8C071-0F92-FC4D-AC97-08DB19CD0D00}"/>
              </a:ext>
            </a:extLst>
          </p:cNvPr>
          <p:cNvSpPr>
            <a:spLocks noGrp="1"/>
          </p:cNvSpPr>
          <p:nvPr>
            <p:ph type="dt" sz="half" idx="10"/>
          </p:nvPr>
        </p:nvSpPr>
        <p:spPr/>
        <p:txBody>
          <a:bodyPr/>
          <a:lstStyle/>
          <a:p>
            <a:r>
              <a:rPr lang="en-US"/>
              <a:t>27 November 2019</a:t>
            </a:r>
            <a:endParaRPr lang="en-US" dirty="0"/>
          </a:p>
        </p:txBody>
      </p:sp>
      <p:sp>
        <p:nvSpPr>
          <p:cNvPr id="3" name="Footer Placeholder 2">
            <a:extLst>
              <a:ext uri="{FF2B5EF4-FFF2-40B4-BE49-F238E27FC236}">
                <a16:creationId xmlns:a16="http://schemas.microsoft.com/office/drawing/2014/main" id="{AD1CB779-B7B4-F34F-8D0F-CF9920071B5D}"/>
              </a:ext>
            </a:extLst>
          </p:cNvPr>
          <p:cNvSpPr>
            <a:spLocks noGrp="1"/>
          </p:cNvSpPr>
          <p:nvPr>
            <p:ph type="ftr" sz="quarter" idx="11"/>
          </p:nvPr>
        </p:nvSpPr>
        <p:spPr/>
        <p:txBody>
          <a:bodyPr/>
          <a:lstStyle/>
          <a:p>
            <a:r>
              <a:rPr lang="en-US"/>
              <a:t>Electronics for Particle Physics Discoveries, Sridhara Dasu, Wisconsin</a:t>
            </a:r>
            <a:endParaRPr lang="en-US" dirty="0"/>
          </a:p>
        </p:txBody>
      </p:sp>
      <p:sp>
        <p:nvSpPr>
          <p:cNvPr id="5" name="Slide Number Placeholder 4"/>
          <p:cNvSpPr>
            <a:spLocks noGrp="1"/>
          </p:cNvSpPr>
          <p:nvPr>
            <p:ph type="sldNum" sz="quarter" idx="12"/>
          </p:nvPr>
        </p:nvSpPr>
        <p:spPr/>
        <p:txBody>
          <a:bodyPr/>
          <a:lstStyle/>
          <a:p>
            <a:fld id="{AB3C1F1C-F708-3F4B-8ECB-6D467F0718B5}" type="slidenum">
              <a:rPr lang="en-US" smtClean="0"/>
              <a:pPr/>
              <a:t>57</a:t>
            </a:fld>
            <a:endParaRPr lang="en-US" dirty="0"/>
          </a:p>
        </p:txBody>
      </p:sp>
      <p:sp>
        <p:nvSpPr>
          <p:cNvPr id="6" name="Title 5"/>
          <p:cNvSpPr>
            <a:spLocks noGrp="1"/>
          </p:cNvSpPr>
          <p:nvPr>
            <p:ph type="title"/>
          </p:nvPr>
        </p:nvSpPr>
        <p:spPr/>
        <p:txBody>
          <a:bodyPr>
            <a:normAutofit/>
          </a:bodyPr>
          <a:lstStyle/>
          <a:p>
            <a:r>
              <a:rPr lang="en-US" sz="3600" dirty="0" err="1"/>
              <a:t>APx</a:t>
            </a:r>
            <a:r>
              <a:rPr lang="en-US" sz="3600" dirty="0"/>
              <a:t> – Firmware/Software</a:t>
            </a:r>
          </a:p>
        </p:txBody>
      </p:sp>
      <p:pic>
        <p:nvPicPr>
          <p:cNvPr id="8" name="Picture 7">
            <a:extLst>
              <a:ext uri="{FF2B5EF4-FFF2-40B4-BE49-F238E27FC236}">
                <a16:creationId xmlns:a16="http://schemas.microsoft.com/office/drawing/2014/main" id="{A6249E66-DA61-2247-BA10-9033487D6FF0}"/>
              </a:ext>
            </a:extLst>
          </p:cNvPr>
          <p:cNvPicPr>
            <a:picLocks noChangeAspect="1"/>
          </p:cNvPicPr>
          <p:nvPr/>
        </p:nvPicPr>
        <p:blipFill>
          <a:blip r:embed="rId2"/>
          <a:stretch>
            <a:fillRect/>
          </a:stretch>
        </p:blipFill>
        <p:spPr>
          <a:xfrm>
            <a:off x="670560" y="861052"/>
            <a:ext cx="5927734" cy="5555735"/>
          </a:xfrm>
          <a:prstGeom prst="rect">
            <a:avLst/>
          </a:prstGeom>
        </p:spPr>
      </p:pic>
      <p:sp>
        <p:nvSpPr>
          <p:cNvPr id="2" name="TextBox 1">
            <a:extLst>
              <a:ext uri="{FF2B5EF4-FFF2-40B4-BE49-F238E27FC236}">
                <a16:creationId xmlns:a16="http://schemas.microsoft.com/office/drawing/2014/main" id="{C9AD7FAD-48E3-9140-8B7F-4B14D884A12E}"/>
              </a:ext>
            </a:extLst>
          </p:cNvPr>
          <p:cNvSpPr txBox="1"/>
          <p:nvPr/>
        </p:nvSpPr>
        <p:spPr>
          <a:xfrm>
            <a:off x="7358291" y="1541548"/>
            <a:ext cx="1794466" cy="1323439"/>
          </a:xfrm>
          <a:prstGeom prst="rect">
            <a:avLst/>
          </a:prstGeom>
          <a:noFill/>
        </p:spPr>
        <p:txBody>
          <a:bodyPr wrap="none" rtlCol="0">
            <a:spAutoFit/>
          </a:bodyPr>
          <a:lstStyle/>
          <a:p>
            <a:r>
              <a:rPr lang="en-US" sz="1600" b="1" dirty="0">
                <a:solidFill>
                  <a:schemeClr val="tx2">
                    <a:lumMod val="60000"/>
                    <a:lumOff val="40000"/>
                  </a:schemeClr>
                </a:solidFill>
              </a:rPr>
              <a:t>ELM</a:t>
            </a:r>
            <a:r>
              <a:rPr lang="en-US" sz="1600" dirty="0">
                <a:solidFill>
                  <a:schemeClr val="tx2">
                    <a:lumMod val="60000"/>
                    <a:lumOff val="40000"/>
                  </a:schemeClr>
                </a:solidFill>
              </a:rPr>
              <a:t>:</a:t>
            </a:r>
          </a:p>
          <a:p>
            <a:r>
              <a:rPr lang="en-US" sz="1600" dirty="0">
                <a:solidFill>
                  <a:schemeClr val="tx2">
                    <a:lumMod val="60000"/>
                    <a:lumOff val="40000"/>
                  </a:schemeClr>
                </a:solidFill>
              </a:rPr>
              <a:t>Control endpoint, </a:t>
            </a:r>
          </a:p>
          <a:p>
            <a:r>
              <a:rPr lang="en-US" sz="1600" dirty="0">
                <a:solidFill>
                  <a:schemeClr val="tx2">
                    <a:lumMod val="60000"/>
                    <a:lumOff val="40000"/>
                  </a:schemeClr>
                </a:solidFill>
              </a:rPr>
              <a:t>providing complete</a:t>
            </a:r>
          </a:p>
          <a:p>
            <a:r>
              <a:rPr lang="en-US" sz="1600" dirty="0">
                <a:solidFill>
                  <a:schemeClr val="tx2">
                    <a:lumMod val="60000"/>
                    <a:lumOff val="40000"/>
                  </a:schemeClr>
                </a:solidFill>
              </a:rPr>
              <a:t>board overhead </a:t>
            </a:r>
          </a:p>
          <a:p>
            <a:r>
              <a:rPr lang="en-US" sz="1600" dirty="0">
                <a:solidFill>
                  <a:schemeClr val="tx2">
                    <a:lumMod val="60000"/>
                    <a:lumOff val="40000"/>
                  </a:schemeClr>
                </a:solidFill>
              </a:rPr>
              <a:t>functionality</a:t>
            </a:r>
          </a:p>
        </p:txBody>
      </p:sp>
      <p:sp>
        <p:nvSpPr>
          <p:cNvPr id="4" name="Right Brace 3">
            <a:extLst>
              <a:ext uri="{FF2B5EF4-FFF2-40B4-BE49-F238E27FC236}">
                <a16:creationId xmlns:a16="http://schemas.microsoft.com/office/drawing/2014/main" id="{F69CF263-9C0D-7746-95BD-2D4FB43E39D3}"/>
              </a:ext>
            </a:extLst>
          </p:cNvPr>
          <p:cNvSpPr/>
          <p:nvPr/>
        </p:nvSpPr>
        <p:spPr>
          <a:xfrm>
            <a:off x="6826435" y="1245327"/>
            <a:ext cx="303715" cy="195072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41B9B54C-A346-CF45-9AE5-8B4405713495}"/>
              </a:ext>
            </a:extLst>
          </p:cNvPr>
          <p:cNvSpPr txBox="1"/>
          <p:nvPr/>
        </p:nvSpPr>
        <p:spPr>
          <a:xfrm>
            <a:off x="7358291" y="4469286"/>
            <a:ext cx="1736629" cy="1077218"/>
          </a:xfrm>
          <a:prstGeom prst="rect">
            <a:avLst/>
          </a:prstGeom>
          <a:noFill/>
        </p:spPr>
        <p:txBody>
          <a:bodyPr wrap="none" rtlCol="0">
            <a:spAutoFit/>
          </a:bodyPr>
          <a:lstStyle/>
          <a:p>
            <a:r>
              <a:rPr lang="en-US" sz="1600" b="1" dirty="0">
                <a:solidFill>
                  <a:schemeClr val="tx2">
                    <a:lumMod val="60000"/>
                    <a:lumOff val="40000"/>
                  </a:schemeClr>
                </a:solidFill>
              </a:rPr>
              <a:t>Processing FPGA</a:t>
            </a:r>
            <a:r>
              <a:rPr lang="en-US" sz="1600" dirty="0">
                <a:solidFill>
                  <a:schemeClr val="tx2">
                    <a:lumMod val="60000"/>
                    <a:lumOff val="40000"/>
                  </a:schemeClr>
                </a:solidFill>
              </a:rPr>
              <a:t>:</a:t>
            </a:r>
          </a:p>
          <a:p>
            <a:pPr marL="285750" indent="-285750">
              <a:buFontTx/>
              <a:buChar char="-"/>
            </a:pPr>
            <a:r>
              <a:rPr lang="en-US" sz="1600" dirty="0">
                <a:solidFill>
                  <a:schemeClr val="tx2">
                    <a:lumMod val="60000"/>
                    <a:lumOff val="40000"/>
                  </a:schemeClr>
                </a:solidFill>
              </a:rPr>
              <a:t>I/O</a:t>
            </a:r>
          </a:p>
          <a:p>
            <a:pPr marL="285750" indent="-285750">
              <a:buFontTx/>
              <a:buChar char="-"/>
            </a:pPr>
            <a:r>
              <a:rPr lang="en-US" sz="1600" dirty="0">
                <a:solidFill>
                  <a:schemeClr val="tx2">
                    <a:lumMod val="60000"/>
                    <a:lumOff val="40000"/>
                  </a:schemeClr>
                </a:solidFill>
              </a:rPr>
              <a:t>data processor</a:t>
            </a:r>
          </a:p>
          <a:p>
            <a:pPr marL="285750" indent="-285750">
              <a:buFontTx/>
              <a:buChar char="-"/>
            </a:pPr>
            <a:r>
              <a:rPr lang="en-US" sz="1600" dirty="0">
                <a:solidFill>
                  <a:schemeClr val="tx2">
                    <a:lumMod val="60000"/>
                    <a:lumOff val="40000"/>
                  </a:schemeClr>
                </a:solidFill>
              </a:rPr>
              <a:t>DAQ</a:t>
            </a:r>
          </a:p>
        </p:txBody>
      </p:sp>
      <p:sp>
        <p:nvSpPr>
          <p:cNvPr id="11" name="Right Brace 10">
            <a:extLst>
              <a:ext uri="{FF2B5EF4-FFF2-40B4-BE49-F238E27FC236}">
                <a16:creationId xmlns:a16="http://schemas.microsoft.com/office/drawing/2014/main" id="{6A6C154E-9094-1B44-84E7-56F86202C682}"/>
              </a:ext>
            </a:extLst>
          </p:cNvPr>
          <p:cNvSpPr/>
          <p:nvPr/>
        </p:nvSpPr>
        <p:spPr>
          <a:xfrm>
            <a:off x="6826435" y="3422469"/>
            <a:ext cx="303715" cy="298704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26783426"/>
      </p:ext>
    </p:extLst>
  </p:cSld>
  <p:clrMapOvr>
    <a:masterClrMapping/>
  </p:clrMapOvr>
  <p:transition spd="slow" advClick="0" advTm="15000">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APx Firmware Shell</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682" y="965298"/>
            <a:ext cx="7601239" cy="5399908"/>
          </a:xfrm>
          <a:prstGeom prst="rect">
            <a:avLst/>
          </a:prstGeom>
        </p:spPr>
      </p:pic>
      <p:sp>
        <p:nvSpPr>
          <p:cNvPr id="3" name="Date Placeholder 2">
            <a:extLst>
              <a:ext uri="{FF2B5EF4-FFF2-40B4-BE49-F238E27FC236}">
                <a16:creationId xmlns:a16="http://schemas.microsoft.com/office/drawing/2014/main" id="{90FBA649-BF82-BA49-9F1C-6149054D3D5A}"/>
              </a:ext>
            </a:extLst>
          </p:cNvPr>
          <p:cNvSpPr>
            <a:spLocks noGrp="1"/>
          </p:cNvSpPr>
          <p:nvPr>
            <p:ph type="dt" sz="half" idx="10"/>
          </p:nvPr>
        </p:nvSpPr>
        <p:spPr>
          <a:xfrm>
            <a:off x="0" y="6623210"/>
            <a:ext cx="1028700" cy="234790"/>
          </a:xfrm>
        </p:spPr>
        <p:txBody>
          <a:bodyPr/>
          <a:lstStyle/>
          <a:p>
            <a:r>
              <a:rPr lang="en-US"/>
              <a:t>27 November 2019</a:t>
            </a:r>
            <a:endParaRPr lang="en-US" dirty="0"/>
          </a:p>
        </p:txBody>
      </p:sp>
      <p:sp>
        <p:nvSpPr>
          <p:cNvPr id="4" name="Footer Placeholder 3">
            <a:extLst>
              <a:ext uri="{FF2B5EF4-FFF2-40B4-BE49-F238E27FC236}">
                <a16:creationId xmlns:a16="http://schemas.microsoft.com/office/drawing/2014/main" id="{4DC434F1-17A2-7345-AD5D-5736D9ED25B5}"/>
              </a:ext>
            </a:extLst>
          </p:cNvPr>
          <p:cNvSpPr>
            <a:spLocks noGrp="1"/>
          </p:cNvSpPr>
          <p:nvPr>
            <p:ph type="ftr" sz="quarter" idx="11"/>
          </p:nvPr>
        </p:nvSpPr>
        <p:spPr>
          <a:xfrm>
            <a:off x="1092308" y="6629398"/>
            <a:ext cx="7211833" cy="222277"/>
          </a:xfrm>
        </p:spPr>
        <p:txBody>
          <a:bodyPr/>
          <a:lstStyle/>
          <a:p>
            <a:r>
              <a:rPr lang="en-US"/>
              <a:t>Electronics for Particle Physics Discoveries, Sridhara Dasu, Wisconsin</a:t>
            </a:r>
            <a:endParaRPr lang="en-US" dirty="0"/>
          </a:p>
        </p:txBody>
      </p:sp>
      <p:sp>
        <p:nvSpPr>
          <p:cNvPr id="5" name="Slide Number Placeholder 4">
            <a:extLst>
              <a:ext uri="{FF2B5EF4-FFF2-40B4-BE49-F238E27FC236}">
                <a16:creationId xmlns:a16="http://schemas.microsoft.com/office/drawing/2014/main" id="{F6DEDCF2-B2C7-BC4D-99A4-FCE05F3B3280}"/>
              </a:ext>
            </a:extLst>
          </p:cNvPr>
          <p:cNvSpPr>
            <a:spLocks noGrp="1"/>
          </p:cNvSpPr>
          <p:nvPr>
            <p:ph type="sldNum" sz="quarter" idx="12"/>
          </p:nvPr>
        </p:nvSpPr>
        <p:spPr>
          <a:xfrm>
            <a:off x="8332966" y="6629399"/>
            <a:ext cx="811033" cy="222277"/>
          </a:xfrm>
        </p:spPr>
        <p:txBody>
          <a:bodyPr/>
          <a:lstStyle/>
          <a:p>
            <a:fld id="{B56C67BE-0234-4D76-8D6F-4502085CFD7D}" type="slidenum">
              <a:rPr lang="en-US" smtClean="0"/>
              <a:t>58</a:t>
            </a:fld>
            <a:endParaRPr lang="en-US"/>
          </a:p>
        </p:txBody>
      </p:sp>
    </p:spTree>
    <p:extLst>
      <p:ext uri="{BB962C8B-B14F-4D97-AF65-F5344CB8AC3E}">
        <p14:creationId xmlns:p14="http://schemas.microsoft.com/office/powerpoint/2010/main" val="3669307379"/>
      </p:ext>
    </p:extLst>
  </p:cSld>
  <p:clrMapOvr>
    <a:masterClrMapping/>
  </p:clrMapOvr>
  <p:transition spd="slow" advClick="0" advTm="15000">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1092308" y="6629398"/>
            <a:ext cx="7211833" cy="222277"/>
          </a:xfrm>
        </p:spPr>
        <p:txBody>
          <a:bodyPr/>
          <a:lstStyle/>
          <a:p>
            <a:r>
              <a:rPr lang="en-US"/>
              <a:t>Electronics for Particle Physics Discoveries, Sridhara Dasu, Wisconsin</a:t>
            </a:r>
            <a:endParaRPr lang="en-US" dirty="0"/>
          </a:p>
        </p:txBody>
      </p:sp>
      <p:sp>
        <p:nvSpPr>
          <p:cNvPr id="5" name="Slide Number Placeholder 4"/>
          <p:cNvSpPr>
            <a:spLocks noGrp="1"/>
          </p:cNvSpPr>
          <p:nvPr>
            <p:ph type="sldNum" sz="quarter" idx="12"/>
          </p:nvPr>
        </p:nvSpPr>
        <p:spPr>
          <a:xfrm>
            <a:off x="8547571" y="6492899"/>
            <a:ext cx="657813" cy="365125"/>
          </a:xfrm>
        </p:spPr>
        <p:txBody>
          <a:bodyPr/>
          <a:lstStyle/>
          <a:p>
            <a:fld id="{AB3C1F1C-F708-3F4B-8ECB-6D467F0718B5}" type="slidenum">
              <a:rPr lang="en-US" smtClean="0"/>
              <a:pPr/>
              <a:t>59</a:t>
            </a:fld>
            <a:endParaRPr lang="en-US" dirty="0"/>
          </a:p>
        </p:txBody>
      </p:sp>
      <p:sp>
        <p:nvSpPr>
          <p:cNvPr id="6" name="Title 5"/>
          <p:cNvSpPr>
            <a:spLocks noGrp="1"/>
          </p:cNvSpPr>
          <p:nvPr>
            <p:ph type="title"/>
          </p:nvPr>
        </p:nvSpPr>
        <p:spPr/>
        <p:txBody>
          <a:bodyPr>
            <a:normAutofit/>
          </a:bodyPr>
          <a:lstStyle/>
          <a:p>
            <a:r>
              <a:rPr lang="en-US" dirty="0" err="1"/>
              <a:t>APx</a:t>
            </a:r>
            <a:r>
              <a:rPr lang="en-US" dirty="0"/>
              <a:t>-FS Resource Utilization</a:t>
            </a:r>
          </a:p>
        </p:txBody>
      </p:sp>
      <p:sp>
        <p:nvSpPr>
          <p:cNvPr id="7" name="Date Placeholder 2">
            <a:extLst>
              <a:ext uri="{FF2B5EF4-FFF2-40B4-BE49-F238E27FC236}">
                <a16:creationId xmlns:a16="http://schemas.microsoft.com/office/drawing/2014/main" id="{CD84E1C9-056C-294C-9899-765ADFBDE63B}"/>
              </a:ext>
            </a:extLst>
          </p:cNvPr>
          <p:cNvSpPr>
            <a:spLocks noGrp="1"/>
          </p:cNvSpPr>
          <p:nvPr>
            <p:ph type="dt" sz="half" idx="10"/>
          </p:nvPr>
        </p:nvSpPr>
        <p:spPr>
          <a:xfrm>
            <a:off x="457200" y="6492899"/>
            <a:ext cx="1990436" cy="365125"/>
          </a:xfrm>
        </p:spPr>
        <p:txBody>
          <a:bodyPr/>
          <a:lstStyle/>
          <a:p>
            <a:r>
              <a:rPr lang="en-US"/>
              <a:t>27 November 2019</a:t>
            </a:r>
            <a:endParaRPr lang="en-US" dirty="0"/>
          </a:p>
        </p:txBody>
      </p:sp>
      <p:pic>
        <p:nvPicPr>
          <p:cNvPr id="12" name="Picture 11">
            <a:extLst>
              <a:ext uri="{FF2B5EF4-FFF2-40B4-BE49-F238E27FC236}">
                <a16:creationId xmlns:a16="http://schemas.microsoft.com/office/drawing/2014/main" id="{A86CE855-81AD-414C-967D-BD3F9CD570FF}"/>
              </a:ext>
            </a:extLst>
          </p:cNvPr>
          <p:cNvPicPr>
            <a:picLocks noChangeAspect="1"/>
          </p:cNvPicPr>
          <p:nvPr/>
        </p:nvPicPr>
        <p:blipFill>
          <a:blip r:embed="rId2"/>
          <a:stretch>
            <a:fillRect/>
          </a:stretch>
        </p:blipFill>
        <p:spPr>
          <a:xfrm>
            <a:off x="6022454" y="1143284"/>
            <a:ext cx="2199437" cy="4916829"/>
          </a:xfrm>
          <a:prstGeom prst="rect">
            <a:avLst/>
          </a:prstGeom>
        </p:spPr>
      </p:pic>
      <p:pic>
        <p:nvPicPr>
          <p:cNvPr id="14" name="Picture 13">
            <a:extLst>
              <a:ext uri="{FF2B5EF4-FFF2-40B4-BE49-F238E27FC236}">
                <a16:creationId xmlns:a16="http://schemas.microsoft.com/office/drawing/2014/main" id="{F4280148-EC86-FD47-8322-95DED1FDCFA0}"/>
              </a:ext>
            </a:extLst>
          </p:cNvPr>
          <p:cNvPicPr>
            <a:picLocks noChangeAspect="1"/>
          </p:cNvPicPr>
          <p:nvPr/>
        </p:nvPicPr>
        <p:blipFill>
          <a:blip r:embed="rId3"/>
          <a:stretch>
            <a:fillRect/>
          </a:stretch>
        </p:blipFill>
        <p:spPr>
          <a:xfrm>
            <a:off x="155959" y="1680754"/>
            <a:ext cx="5589167" cy="2525486"/>
          </a:xfrm>
          <a:prstGeom prst="rect">
            <a:avLst/>
          </a:prstGeom>
          <a:ln>
            <a:solidFill>
              <a:schemeClr val="accent1">
                <a:shade val="95000"/>
                <a:satMod val="105000"/>
              </a:schemeClr>
            </a:solidFill>
          </a:ln>
          <a:effectLst>
            <a:softEdge rad="0"/>
          </a:effectLst>
        </p:spPr>
      </p:pic>
      <p:sp>
        <p:nvSpPr>
          <p:cNvPr id="15" name="Rectangle 14">
            <a:extLst>
              <a:ext uri="{FF2B5EF4-FFF2-40B4-BE49-F238E27FC236}">
                <a16:creationId xmlns:a16="http://schemas.microsoft.com/office/drawing/2014/main" id="{3BDB9069-6C7D-9447-8A43-A249E656D06D}"/>
              </a:ext>
            </a:extLst>
          </p:cNvPr>
          <p:cNvSpPr/>
          <p:nvPr/>
        </p:nvSpPr>
        <p:spPr>
          <a:xfrm>
            <a:off x="5911039" y="6023469"/>
            <a:ext cx="2422266" cy="338554"/>
          </a:xfrm>
          <a:prstGeom prst="rect">
            <a:avLst/>
          </a:prstGeom>
        </p:spPr>
        <p:txBody>
          <a:bodyPr wrap="none">
            <a:spAutoFit/>
          </a:bodyPr>
          <a:lstStyle/>
          <a:p>
            <a:pPr fontAlgn="base"/>
            <a:r>
              <a:rPr lang="en-US" sz="1600" dirty="0">
                <a:solidFill>
                  <a:srgbClr val="0000FF"/>
                </a:solidFill>
              </a:rPr>
              <a:t>APd1 VU9P FPGA floorplan</a:t>
            </a:r>
          </a:p>
        </p:txBody>
      </p:sp>
      <p:sp>
        <p:nvSpPr>
          <p:cNvPr id="16" name="Rectangle 15">
            <a:extLst>
              <a:ext uri="{FF2B5EF4-FFF2-40B4-BE49-F238E27FC236}">
                <a16:creationId xmlns:a16="http://schemas.microsoft.com/office/drawing/2014/main" id="{58D4A03A-7877-4841-AEA0-347C70BD4F1F}"/>
              </a:ext>
            </a:extLst>
          </p:cNvPr>
          <p:cNvSpPr/>
          <p:nvPr/>
        </p:nvSpPr>
        <p:spPr>
          <a:xfrm>
            <a:off x="605532" y="4388703"/>
            <a:ext cx="342109" cy="316523"/>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B259040-E61F-A44C-BB4F-9AFA2C753286}"/>
              </a:ext>
            </a:extLst>
          </p:cNvPr>
          <p:cNvSpPr/>
          <p:nvPr/>
        </p:nvSpPr>
        <p:spPr>
          <a:xfrm>
            <a:off x="1083075" y="4366672"/>
            <a:ext cx="3201133" cy="338554"/>
          </a:xfrm>
          <a:prstGeom prst="rect">
            <a:avLst/>
          </a:prstGeom>
        </p:spPr>
        <p:txBody>
          <a:bodyPr wrap="none">
            <a:spAutoFit/>
          </a:bodyPr>
          <a:lstStyle/>
          <a:p>
            <a:pPr fontAlgn="base"/>
            <a:r>
              <a:rPr lang="en-US" sz="1600" dirty="0"/>
              <a:t>100x 25G GTY links w/ support infra</a:t>
            </a:r>
          </a:p>
        </p:txBody>
      </p:sp>
      <p:sp>
        <p:nvSpPr>
          <p:cNvPr id="20" name="Rectangle 19">
            <a:extLst>
              <a:ext uri="{FF2B5EF4-FFF2-40B4-BE49-F238E27FC236}">
                <a16:creationId xmlns:a16="http://schemas.microsoft.com/office/drawing/2014/main" id="{7D76BEC9-4938-9842-9166-F930C0DAB134}"/>
              </a:ext>
            </a:extLst>
          </p:cNvPr>
          <p:cNvSpPr/>
          <p:nvPr/>
        </p:nvSpPr>
        <p:spPr>
          <a:xfrm>
            <a:off x="605532" y="5065924"/>
            <a:ext cx="342109" cy="316523"/>
          </a:xfrm>
          <a:prstGeom prst="rect">
            <a:avLst/>
          </a:prstGeom>
          <a:solidFill>
            <a:srgbClr val="FF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CBC0408-B723-0B44-BB47-4E334AE58EBE}"/>
              </a:ext>
            </a:extLst>
          </p:cNvPr>
          <p:cNvSpPr/>
          <p:nvPr/>
        </p:nvSpPr>
        <p:spPr>
          <a:xfrm>
            <a:off x="1083075" y="5043893"/>
            <a:ext cx="4221605" cy="338554"/>
          </a:xfrm>
          <a:prstGeom prst="rect">
            <a:avLst/>
          </a:prstGeom>
        </p:spPr>
        <p:txBody>
          <a:bodyPr wrap="none">
            <a:spAutoFit/>
          </a:bodyPr>
          <a:lstStyle/>
          <a:p>
            <a:pPr fontAlgn="base"/>
            <a:r>
              <a:rPr lang="en-US" sz="1600" dirty="0"/>
              <a:t>Central AXI infra with MGT-based Chip2chip core</a:t>
            </a:r>
          </a:p>
        </p:txBody>
      </p:sp>
      <p:sp>
        <p:nvSpPr>
          <p:cNvPr id="24" name="Rectangle 23">
            <a:extLst>
              <a:ext uri="{FF2B5EF4-FFF2-40B4-BE49-F238E27FC236}">
                <a16:creationId xmlns:a16="http://schemas.microsoft.com/office/drawing/2014/main" id="{7A1EE8D0-3DA3-0341-8D44-43EC47C18FF1}"/>
              </a:ext>
            </a:extLst>
          </p:cNvPr>
          <p:cNvSpPr/>
          <p:nvPr/>
        </p:nvSpPr>
        <p:spPr>
          <a:xfrm>
            <a:off x="1649930" y="1794150"/>
            <a:ext cx="1223412" cy="369332"/>
          </a:xfrm>
          <a:prstGeom prst="rect">
            <a:avLst/>
          </a:prstGeom>
        </p:spPr>
        <p:txBody>
          <a:bodyPr wrap="none">
            <a:spAutoFit/>
          </a:bodyPr>
          <a:lstStyle/>
          <a:p>
            <a:r>
              <a:rPr lang="en-US" dirty="0"/>
              <a:t>VU9P build</a:t>
            </a:r>
          </a:p>
        </p:txBody>
      </p:sp>
    </p:spTree>
    <p:extLst>
      <p:ext uri="{BB962C8B-B14F-4D97-AF65-F5344CB8AC3E}">
        <p14:creationId xmlns:p14="http://schemas.microsoft.com/office/powerpoint/2010/main" val="888476633"/>
      </p:ext>
    </p:extLst>
  </p:cSld>
  <p:clrMapOvr>
    <a:masterClrMapping/>
  </p:clrMapOvr>
  <p:transition spd="slow" advClick="0" advTm="15000">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p:txBody>
          <a:bodyPr/>
          <a:lstStyle/>
          <a:p>
            <a:pPr eaLnBrk="1" hangingPunct="1"/>
            <a:r>
              <a:rPr lang="en-US" dirty="0"/>
              <a:t>LHC Physics &amp; Event Rates</a:t>
            </a:r>
          </a:p>
        </p:txBody>
      </p:sp>
      <p:sp>
        <p:nvSpPr>
          <p:cNvPr id="22531" name="Rectangle 3"/>
          <p:cNvSpPr>
            <a:spLocks noGrp="1" noChangeArrowheads="1"/>
          </p:cNvSpPr>
          <p:nvPr>
            <p:ph idx="1"/>
          </p:nvPr>
        </p:nvSpPr>
        <p:spPr>
          <a:xfrm>
            <a:off x="393700" y="715618"/>
            <a:ext cx="8331200" cy="5262979"/>
          </a:xfrm>
        </p:spPr>
        <p:txBody>
          <a:bodyPr>
            <a:spAutoFit/>
          </a:bodyPr>
          <a:lstStyle/>
          <a:p>
            <a:pPr marL="0" indent="0" eaLnBrk="1" hangingPunct="1"/>
            <a:r>
              <a:rPr lang="en-US" sz="2400" b="1" dirty="0">
                <a:solidFill>
                  <a:srgbClr val="FF0000"/>
                </a:solidFill>
              </a:rPr>
              <a:t> </a:t>
            </a:r>
            <a:r>
              <a:rPr lang="en-US" sz="2400" b="1" i="1" dirty="0">
                <a:solidFill>
                  <a:srgbClr val="FF0000"/>
                </a:solidFill>
                <a:ea typeface="Arial" charset="0"/>
                <a:cs typeface="Arial" charset="0"/>
              </a:rPr>
              <a:t>L</a:t>
            </a:r>
            <a:r>
              <a:rPr lang="en-US" sz="2400" b="1" dirty="0">
                <a:solidFill>
                  <a:srgbClr val="FF0000"/>
                </a:solidFill>
              </a:rPr>
              <a:t> = 2  x10</a:t>
            </a:r>
            <a:r>
              <a:rPr lang="en-US" sz="2400" b="1" baseline="30000" dirty="0">
                <a:solidFill>
                  <a:srgbClr val="FF0000"/>
                </a:solidFill>
              </a:rPr>
              <a:t>34</a:t>
            </a:r>
            <a:r>
              <a:rPr lang="en-US" sz="2400" b="1" dirty="0">
                <a:solidFill>
                  <a:srgbClr val="FF0000"/>
                </a:solidFill>
              </a:rPr>
              <a:t>cm</a:t>
            </a:r>
            <a:r>
              <a:rPr lang="en-US" sz="2400" b="1" baseline="30000" dirty="0">
                <a:solidFill>
                  <a:srgbClr val="FF0000"/>
                </a:solidFill>
              </a:rPr>
              <a:t>-2</a:t>
            </a:r>
            <a:r>
              <a:rPr lang="en-US" sz="2400" b="1" dirty="0">
                <a:solidFill>
                  <a:srgbClr val="FF0000"/>
                </a:solidFill>
              </a:rPr>
              <a:t>s</a:t>
            </a:r>
            <a:r>
              <a:rPr lang="en-US" sz="2400" b="1" baseline="30000" dirty="0">
                <a:solidFill>
                  <a:srgbClr val="FF0000"/>
                </a:solidFill>
              </a:rPr>
              <a:t>-1</a:t>
            </a:r>
          </a:p>
          <a:p>
            <a:pPr marL="627063" lvl="1" indent="-227013" eaLnBrk="1" hangingPunct="1"/>
            <a:r>
              <a:rPr lang="en-US" dirty="0"/>
              <a:t>50 pp events/25 ns crossing</a:t>
            </a:r>
          </a:p>
          <a:p>
            <a:pPr marL="914400" lvl="2" indent="-109538" eaLnBrk="1" hangingPunct="1"/>
            <a:r>
              <a:rPr lang="en-US" dirty="0"/>
              <a:t>~ 1 GHz input rate</a:t>
            </a:r>
          </a:p>
          <a:p>
            <a:pPr marL="914400" lvl="2" indent="-109538" eaLnBrk="1" hangingPunct="1"/>
            <a:r>
              <a:rPr lang="en-US" dirty="0"/>
              <a:t>“Good” events contain</a:t>
            </a:r>
            <a:br>
              <a:rPr lang="en-US" dirty="0"/>
            </a:br>
            <a:r>
              <a:rPr lang="en-US" dirty="0"/>
              <a:t> ~ 50 background overlap</a:t>
            </a:r>
          </a:p>
          <a:p>
            <a:pPr marL="627063" lvl="1" indent="-227013" eaLnBrk="1" hangingPunct="1"/>
            <a:r>
              <a:rPr lang="en-US" dirty="0"/>
              <a:t>1 kHz W events</a:t>
            </a:r>
          </a:p>
          <a:p>
            <a:pPr marL="627063" lvl="1" indent="-227013" eaLnBrk="1" hangingPunct="1"/>
            <a:r>
              <a:rPr lang="en-US" dirty="0"/>
              <a:t>10 Hz top events</a:t>
            </a:r>
          </a:p>
          <a:p>
            <a:pPr marL="627063" lvl="1" indent="-227013" eaLnBrk="1" hangingPunct="1"/>
            <a:r>
              <a:rPr lang="en-US" dirty="0"/>
              <a:t>&lt;  10</a:t>
            </a:r>
            <a:r>
              <a:rPr lang="en-US" baseline="30000" dirty="0"/>
              <a:t>4</a:t>
            </a:r>
            <a:r>
              <a:rPr lang="en-US" dirty="0"/>
              <a:t> detectable Higgs/year</a:t>
            </a:r>
          </a:p>
          <a:p>
            <a:pPr marL="0" indent="0" eaLnBrk="1" hangingPunct="1"/>
            <a:r>
              <a:rPr lang="en-US" sz="2400" b="1" dirty="0">
                <a:solidFill>
                  <a:srgbClr val="FF0000"/>
                </a:solidFill>
              </a:rPr>
              <a:t> Can store ~ 1000 Hz events</a:t>
            </a:r>
          </a:p>
          <a:p>
            <a:pPr marL="0" indent="0" eaLnBrk="1" hangingPunct="1"/>
            <a:r>
              <a:rPr lang="en-US" sz="2400" b="1" dirty="0">
                <a:solidFill>
                  <a:srgbClr val="FF0000"/>
                </a:solidFill>
              </a:rPr>
              <a:t> Select in stages</a:t>
            </a:r>
          </a:p>
          <a:p>
            <a:pPr marL="627063" lvl="1" indent="-227013" eaLnBrk="1" hangingPunct="1"/>
            <a:r>
              <a:rPr lang="en-US" dirty="0"/>
              <a:t>Level-1 Triggers</a:t>
            </a:r>
          </a:p>
          <a:p>
            <a:pPr marL="914400" lvl="2" indent="-109538" eaLnBrk="1" hangingPunct="1"/>
            <a:r>
              <a:rPr lang="en-US" dirty="0"/>
              <a:t>1 GHz (</a:t>
            </a:r>
            <a:r>
              <a:rPr lang="en-US" dirty="0" err="1"/>
              <a:t>pp</a:t>
            </a:r>
            <a:r>
              <a:rPr lang="en-US" dirty="0"/>
              <a:t>-interactions) to 100 kHz</a:t>
            </a:r>
          </a:p>
          <a:p>
            <a:pPr marL="627063" lvl="1" indent="-227013" eaLnBrk="1" hangingPunct="1"/>
            <a:r>
              <a:rPr lang="en-US" dirty="0"/>
              <a:t>High Level Triggers</a:t>
            </a:r>
          </a:p>
          <a:p>
            <a:pPr marL="914400" lvl="2" indent="-109538" eaLnBrk="1" hangingPunct="1"/>
            <a:r>
              <a:rPr lang="en-US" dirty="0"/>
              <a:t>100 kHz to 1000 Hz</a:t>
            </a:r>
          </a:p>
        </p:txBody>
      </p:sp>
      <p:sp>
        <p:nvSpPr>
          <p:cNvPr id="4" name="Slide Number Placeholder 3"/>
          <p:cNvSpPr>
            <a:spLocks noGrp="1"/>
          </p:cNvSpPr>
          <p:nvPr>
            <p:ph type="sldNum" sz="quarter" idx="12"/>
          </p:nvPr>
        </p:nvSpPr>
        <p:spPr/>
        <p:txBody>
          <a:bodyPr/>
          <a:lstStyle/>
          <a:p>
            <a:fld id="{AB3C1F1C-F708-3F4B-8ECB-6D467F0718B5}" type="slidenum">
              <a:rPr lang="en-US" smtClean="0"/>
              <a:pPr/>
              <a:t>6</a:t>
            </a:fld>
            <a:endParaRPr lang="en-US" dirty="0"/>
          </a:p>
        </p:txBody>
      </p:sp>
      <p:sp>
        <p:nvSpPr>
          <p:cNvPr id="2" name="Date Placeholder 1"/>
          <p:cNvSpPr>
            <a:spLocks noGrp="1"/>
          </p:cNvSpPr>
          <p:nvPr>
            <p:ph type="dt" sz="half" idx="4294967295"/>
          </p:nvPr>
        </p:nvSpPr>
        <p:spPr>
          <a:xfrm>
            <a:off x="6559550" y="6510338"/>
            <a:ext cx="2584450" cy="390525"/>
          </a:xfrm>
          <a:prstGeom prst="rect">
            <a:avLst/>
          </a:prstGeom>
        </p:spPr>
        <p:txBody>
          <a:bodyP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27 November 2019</a:t>
            </a:r>
            <a:endParaRPr lang="en-US" dirty="0"/>
          </a:p>
        </p:txBody>
      </p:sp>
      <p:sp>
        <p:nvSpPr>
          <p:cNvPr id="3" name="Footer Placeholder 2"/>
          <p:cNvSpPr>
            <a:spLocks noGrp="1"/>
          </p:cNvSpPr>
          <p:nvPr>
            <p:ph type="ftr" sz="quarter" idx="4294967295"/>
          </p:nvPr>
        </p:nvSpPr>
        <p:spPr>
          <a:xfrm>
            <a:off x="0" y="6542088"/>
            <a:ext cx="6371680" cy="277812"/>
          </a:xfrm>
          <a:prstGeom prst="rect">
            <a:avLst/>
          </a:prstGeom>
        </p:spPr>
        <p:txBody>
          <a:bodyP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Electronics for Particle Physics Discoveries, Sridhara Dasu, Wisconsin</a:t>
            </a:r>
          </a:p>
        </p:txBody>
      </p:sp>
      <p:pic>
        <p:nvPicPr>
          <p:cNvPr id="22532" name="Picture 4" descr="lhcc_rates.eps                                                 000531BEOrchid                         B45DDA35:"/>
          <p:cNvPicPr>
            <a:picLocks noChangeAspect="1" noChangeArrowheads="1"/>
          </p:cNvPicPr>
          <p:nvPr/>
        </p:nvPicPr>
        <p:blipFill>
          <a:blip r:embed="rId2" cstate="print"/>
          <a:srcRect/>
          <a:stretch>
            <a:fillRect/>
          </a:stretch>
        </p:blipFill>
        <p:spPr bwMode="auto">
          <a:xfrm>
            <a:off x="4502695" y="932988"/>
            <a:ext cx="4568825" cy="5486400"/>
          </a:xfrm>
          <a:prstGeom prst="rect">
            <a:avLst/>
          </a:prstGeom>
          <a:noFill/>
          <a:ln w="9525">
            <a:noFill/>
            <a:miter lim="800000"/>
            <a:headEnd/>
            <a:tailEnd/>
          </a:ln>
        </p:spPr>
      </p:pic>
    </p:spTree>
    <p:extLst>
      <p:ext uri="{BB962C8B-B14F-4D97-AF65-F5344CB8AC3E}">
        <p14:creationId xmlns:p14="http://schemas.microsoft.com/office/powerpoint/2010/main" val="15857081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400" dirty="0"/>
              <a:t>Gen-0 (in operation at UW and CERN)</a:t>
            </a:r>
          </a:p>
          <a:p>
            <a:pPr lvl="1"/>
            <a:r>
              <a:rPr lang="en-US" sz="1800" dirty="0"/>
              <a:t>CTP7-based (3 cards, 96 total active links @ 10.0G available)</a:t>
            </a:r>
          </a:p>
          <a:p>
            <a:pPr lvl="1"/>
            <a:r>
              <a:rPr lang="en-US" sz="1800" dirty="0"/>
              <a:t>HLS interface grafted onto Phase 1 8b10b link infrastructure</a:t>
            </a:r>
          </a:p>
          <a:p>
            <a:pPr lvl="1"/>
            <a:r>
              <a:rPr lang="en-US" sz="1800" dirty="0"/>
              <a:t>64-bit link interfaces</a:t>
            </a:r>
          </a:p>
          <a:p>
            <a:r>
              <a:rPr lang="en-US" sz="2400" dirty="0"/>
              <a:t>Gen-1 (in operation at UW)</a:t>
            </a:r>
          </a:p>
          <a:p>
            <a:pPr lvl="1"/>
            <a:r>
              <a:rPr lang="en-US" sz="1800" dirty="0"/>
              <a:t>APd1 single card setup</a:t>
            </a:r>
          </a:p>
          <a:p>
            <a:pPr lvl="1"/>
            <a:r>
              <a:rPr lang="en-US" sz="1800" dirty="0" err="1"/>
              <a:t>Iridis</a:t>
            </a:r>
            <a:r>
              <a:rPr lang="en-US" sz="1800" dirty="0"/>
              <a:t>-style 64b66b transport</a:t>
            </a:r>
          </a:p>
          <a:p>
            <a:pPr lvl="1"/>
            <a:r>
              <a:rPr lang="en-US" sz="1800" dirty="0"/>
              <a:t>Early APx shell functionality</a:t>
            </a:r>
          </a:p>
          <a:p>
            <a:pPr lvl="2"/>
            <a:r>
              <a:rPr lang="en-US" sz="1600" dirty="0"/>
              <a:t>Asynchronous processing clock</a:t>
            </a:r>
          </a:p>
          <a:p>
            <a:r>
              <a:rPr lang="en-US" sz="2400" dirty="0"/>
              <a:t>Gen-2 (underway)</a:t>
            </a:r>
          </a:p>
          <a:p>
            <a:pPr lvl="1"/>
            <a:r>
              <a:rPr lang="en-US" sz="2000" dirty="0" err="1"/>
              <a:t>Multicard</a:t>
            </a:r>
            <a:r>
              <a:rPr lang="en-US" sz="2000" dirty="0"/>
              <a:t> test setup</a:t>
            </a:r>
            <a:endParaRPr lang="en-US" sz="1600" dirty="0"/>
          </a:p>
          <a:p>
            <a:pPr lvl="1"/>
            <a:r>
              <a:rPr lang="en-US" sz="2000" dirty="0"/>
              <a:t>Iridis-style signaling and APx shell environment</a:t>
            </a:r>
          </a:p>
          <a:p>
            <a:pPr lvl="1"/>
            <a:r>
              <a:rPr lang="en-US" sz="2000" dirty="0"/>
              <a:t>Common emulated TCDS </a:t>
            </a:r>
            <a:r>
              <a:rPr lang="en-US" sz="2000" dirty="0" err="1"/>
              <a:t>timebase</a:t>
            </a:r>
            <a:r>
              <a:rPr lang="en-US" sz="2000" dirty="0"/>
              <a:t> in ATCA/</a:t>
            </a:r>
            <a:r>
              <a:rPr lang="en-US" sz="2000" dirty="0" err="1"/>
              <a:t>MicroTCA</a:t>
            </a:r>
            <a:r>
              <a:rPr lang="en-US" sz="2000" dirty="0"/>
              <a:t> crates using CTP7</a:t>
            </a:r>
          </a:p>
          <a:p>
            <a:pPr lvl="1"/>
            <a:endParaRPr lang="en-US" dirty="0"/>
          </a:p>
        </p:txBody>
      </p:sp>
      <p:sp>
        <p:nvSpPr>
          <p:cNvPr id="6" name="Title 5"/>
          <p:cNvSpPr>
            <a:spLocks noGrp="1"/>
          </p:cNvSpPr>
          <p:nvPr>
            <p:ph type="title"/>
          </p:nvPr>
        </p:nvSpPr>
        <p:spPr/>
        <p:txBody>
          <a:bodyPr>
            <a:noAutofit/>
          </a:bodyPr>
          <a:lstStyle/>
          <a:p>
            <a:r>
              <a:rPr lang="en-US" sz="3600" dirty="0"/>
              <a:t>Multi-Card HLS Demonstrators</a:t>
            </a:r>
          </a:p>
        </p:txBody>
      </p:sp>
      <p:sp>
        <p:nvSpPr>
          <p:cNvPr id="3" name="Date Placeholder 2">
            <a:extLst>
              <a:ext uri="{FF2B5EF4-FFF2-40B4-BE49-F238E27FC236}">
                <a16:creationId xmlns:a16="http://schemas.microsoft.com/office/drawing/2014/main" id="{ECA1CD15-FAA5-A54D-92AD-02C16576AFFF}"/>
              </a:ext>
            </a:extLst>
          </p:cNvPr>
          <p:cNvSpPr>
            <a:spLocks noGrp="1"/>
          </p:cNvSpPr>
          <p:nvPr>
            <p:ph type="dt" sz="half" idx="10"/>
          </p:nvPr>
        </p:nvSpPr>
        <p:spPr>
          <a:xfrm>
            <a:off x="0" y="6623210"/>
            <a:ext cx="1806498" cy="234790"/>
          </a:xfrm>
        </p:spPr>
        <p:txBody>
          <a:bodyPr/>
          <a:lstStyle/>
          <a:p>
            <a:r>
              <a:rPr lang="en-US" dirty="0"/>
              <a:t>27 November 2019</a:t>
            </a:r>
          </a:p>
        </p:txBody>
      </p:sp>
      <p:sp>
        <p:nvSpPr>
          <p:cNvPr id="4" name="Footer Placeholder 3">
            <a:extLst>
              <a:ext uri="{FF2B5EF4-FFF2-40B4-BE49-F238E27FC236}">
                <a16:creationId xmlns:a16="http://schemas.microsoft.com/office/drawing/2014/main" id="{3FF69736-87B0-834D-AD84-6A09A28DC1F5}"/>
              </a:ext>
            </a:extLst>
          </p:cNvPr>
          <p:cNvSpPr>
            <a:spLocks noGrp="1"/>
          </p:cNvSpPr>
          <p:nvPr>
            <p:ph type="ftr" sz="quarter" idx="11"/>
          </p:nvPr>
        </p:nvSpPr>
        <p:spPr>
          <a:xfrm>
            <a:off x="1092308" y="6629398"/>
            <a:ext cx="7211833" cy="222277"/>
          </a:xfrm>
        </p:spPr>
        <p:txBody>
          <a:bodyPr/>
          <a:lstStyle/>
          <a:p>
            <a:r>
              <a:rPr lang="en-US"/>
              <a:t>Electronics for Particle Physics Discoveries, Sridhara Dasu, Wisconsin</a:t>
            </a:r>
            <a:endParaRPr lang="en-US" dirty="0"/>
          </a:p>
        </p:txBody>
      </p:sp>
      <p:sp>
        <p:nvSpPr>
          <p:cNvPr id="5" name="Slide Number Placeholder 4">
            <a:extLst>
              <a:ext uri="{FF2B5EF4-FFF2-40B4-BE49-F238E27FC236}">
                <a16:creationId xmlns:a16="http://schemas.microsoft.com/office/drawing/2014/main" id="{87CECE52-0A87-C943-AFD9-2A722C0FABE2}"/>
              </a:ext>
            </a:extLst>
          </p:cNvPr>
          <p:cNvSpPr>
            <a:spLocks noGrp="1"/>
          </p:cNvSpPr>
          <p:nvPr>
            <p:ph type="sldNum" sz="quarter" idx="12"/>
          </p:nvPr>
        </p:nvSpPr>
        <p:spPr>
          <a:xfrm>
            <a:off x="8332966" y="6629399"/>
            <a:ext cx="811033" cy="222277"/>
          </a:xfrm>
        </p:spPr>
        <p:txBody>
          <a:bodyPr/>
          <a:lstStyle/>
          <a:p>
            <a:fld id="{B56C67BE-0234-4D76-8D6F-4502085CFD7D}" type="slidenum">
              <a:rPr lang="en-US" smtClean="0"/>
              <a:t>60</a:t>
            </a:fld>
            <a:endParaRPr lang="en-US"/>
          </a:p>
        </p:txBody>
      </p:sp>
    </p:spTree>
    <p:extLst>
      <p:ext uri="{BB962C8B-B14F-4D97-AF65-F5344CB8AC3E}">
        <p14:creationId xmlns:p14="http://schemas.microsoft.com/office/powerpoint/2010/main" val="462943202"/>
      </p:ext>
    </p:extLst>
  </p:cSld>
  <p:clrMapOvr>
    <a:masterClrMapping/>
  </p:clrMapOvr>
  <p:transition spd="slow" advClick="0" advTm="15000">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1092308" y="6629398"/>
            <a:ext cx="7211833" cy="222277"/>
          </a:xfrm>
        </p:spPr>
        <p:txBody>
          <a:bodyPr/>
          <a:lstStyle/>
          <a:p>
            <a:r>
              <a:rPr lang="en-US"/>
              <a:t>Electronics for Particle Physics Discoveries, Sridhara Dasu, Wisconsin</a:t>
            </a:r>
            <a:endParaRPr lang="en-US" dirty="0"/>
          </a:p>
        </p:txBody>
      </p:sp>
      <p:sp>
        <p:nvSpPr>
          <p:cNvPr id="5" name="Slide Number Placeholder 4"/>
          <p:cNvSpPr>
            <a:spLocks noGrp="1"/>
          </p:cNvSpPr>
          <p:nvPr>
            <p:ph type="sldNum" sz="quarter" idx="12"/>
          </p:nvPr>
        </p:nvSpPr>
        <p:spPr>
          <a:xfrm>
            <a:off x="8332966" y="6629399"/>
            <a:ext cx="811033" cy="222277"/>
          </a:xfrm>
        </p:spPr>
        <p:txBody>
          <a:bodyPr/>
          <a:lstStyle/>
          <a:p>
            <a:fld id="{AB3C1F1C-F708-3F4B-8ECB-6D467F0718B5}" type="slidenum">
              <a:rPr lang="en-US" smtClean="0"/>
              <a:pPr/>
              <a:t>61</a:t>
            </a:fld>
            <a:endParaRPr lang="en-US" dirty="0"/>
          </a:p>
        </p:txBody>
      </p:sp>
      <p:sp>
        <p:nvSpPr>
          <p:cNvPr id="6" name="Title 5"/>
          <p:cNvSpPr>
            <a:spLocks noGrp="1"/>
          </p:cNvSpPr>
          <p:nvPr>
            <p:ph type="title"/>
          </p:nvPr>
        </p:nvSpPr>
        <p:spPr/>
        <p:txBody>
          <a:bodyPr>
            <a:normAutofit/>
          </a:bodyPr>
          <a:lstStyle/>
          <a:p>
            <a:r>
              <a:rPr lang="en-US" dirty="0"/>
              <a:t>Gen-1 Demonstrator Firmware</a:t>
            </a:r>
          </a:p>
        </p:txBody>
      </p:sp>
      <p:sp>
        <p:nvSpPr>
          <p:cNvPr id="7" name="Date Placeholder 2">
            <a:extLst>
              <a:ext uri="{FF2B5EF4-FFF2-40B4-BE49-F238E27FC236}">
                <a16:creationId xmlns:a16="http://schemas.microsoft.com/office/drawing/2014/main" id="{CD84E1C9-056C-294C-9899-765ADFBDE63B}"/>
              </a:ext>
            </a:extLst>
          </p:cNvPr>
          <p:cNvSpPr>
            <a:spLocks noGrp="1"/>
          </p:cNvSpPr>
          <p:nvPr>
            <p:ph type="dt" sz="half" idx="10"/>
          </p:nvPr>
        </p:nvSpPr>
        <p:spPr>
          <a:xfrm>
            <a:off x="457200" y="6492899"/>
            <a:ext cx="1990436" cy="365125"/>
          </a:xfrm>
        </p:spPr>
        <p:txBody>
          <a:bodyPr/>
          <a:lstStyle/>
          <a:p>
            <a:r>
              <a:rPr lang="en-US"/>
              <a:t>27 November 2019</a:t>
            </a:r>
            <a:endParaRPr lang="en-US" dirty="0"/>
          </a:p>
        </p:txBody>
      </p:sp>
      <p:sp>
        <p:nvSpPr>
          <p:cNvPr id="11" name="Content Placeholder 7">
            <a:extLst>
              <a:ext uri="{FF2B5EF4-FFF2-40B4-BE49-F238E27FC236}">
                <a16:creationId xmlns:a16="http://schemas.microsoft.com/office/drawing/2014/main" id="{7E9DD95E-0F27-3849-B3FA-BAFBC224D44B}"/>
              </a:ext>
            </a:extLst>
          </p:cNvPr>
          <p:cNvSpPr>
            <a:spLocks noGrp="1"/>
          </p:cNvSpPr>
          <p:nvPr>
            <p:ph idx="1"/>
          </p:nvPr>
        </p:nvSpPr>
        <p:spPr>
          <a:xfrm>
            <a:off x="191057" y="946467"/>
            <a:ext cx="8777340" cy="5459207"/>
          </a:xfrm>
        </p:spPr>
        <p:txBody>
          <a:bodyPr>
            <a:normAutofit/>
          </a:bodyPr>
          <a:lstStyle/>
          <a:p>
            <a:r>
              <a:rPr lang="en-US" sz="2400" dirty="0"/>
              <a:t>Algorithm block interface standardized on AXI-stream for input and output data</a:t>
            </a:r>
          </a:p>
          <a:p>
            <a:pPr lvl="1"/>
            <a:r>
              <a:rPr lang="en-US" sz="2000" dirty="0"/>
              <a:t>Build time configurable number of input and output links </a:t>
            </a:r>
          </a:p>
          <a:p>
            <a:pPr lvl="1"/>
            <a:r>
              <a:rPr lang="en-US" sz="2000" dirty="0"/>
              <a:t>Designed such to allow direct instantiation of HLS IP block (option A)</a:t>
            </a:r>
          </a:p>
          <a:p>
            <a:pPr lvl="1"/>
            <a:r>
              <a:rPr lang="en-US" sz="2000" dirty="0"/>
              <a:t>Also an option to include HDL wrapper inside the </a:t>
            </a:r>
            <a:r>
              <a:rPr lang="en-US" sz="2000" dirty="0" err="1"/>
              <a:t>algo</a:t>
            </a:r>
            <a:r>
              <a:rPr lang="en-US" sz="2000" dirty="0"/>
              <a:t> block (option B)</a:t>
            </a:r>
          </a:p>
        </p:txBody>
      </p:sp>
      <p:sp>
        <p:nvSpPr>
          <p:cNvPr id="12" name="Rectangle 11">
            <a:extLst>
              <a:ext uri="{FF2B5EF4-FFF2-40B4-BE49-F238E27FC236}">
                <a16:creationId xmlns:a16="http://schemas.microsoft.com/office/drawing/2014/main" id="{A4ED93B9-14B9-B547-83B7-CFAFFFF3F183}"/>
              </a:ext>
            </a:extLst>
          </p:cNvPr>
          <p:cNvSpPr/>
          <p:nvPr/>
        </p:nvSpPr>
        <p:spPr>
          <a:xfrm>
            <a:off x="5017389" y="3651618"/>
            <a:ext cx="2952206" cy="23774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42BC720-EDAC-FD40-ADEF-CC96310F436D}"/>
              </a:ext>
            </a:extLst>
          </p:cNvPr>
          <p:cNvSpPr/>
          <p:nvPr/>
        </p:nvSpPr>
        <p:spPr>
          <a:xfrm>
            <a:off x="712293" y="3651618"/>
            <a:ext cx="2952206" cy="23774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7C5894F-E827-9F4E-9841-5788EC3AAFB3}"/>
              </a:ext>
            </a:extLst>
          </p:cNvPr>
          <p:cNvSpPr/>
          <p:nvPr/>
        </p:nvSpPr>
        <p:spPr>
          <a:xfrm>
            <a:off x="5296063" y="4025034"/>
            <a:ext cx="322218" cy="1524000"/>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H</a:t>
            </a:r>
          </a:p>
          <a:p>
            <a:pPr algn="ctr"/>
            <a:r>
              <a:rPr lang="en-US" dirty="0"/>
              <a:t>D</a:t>
            </a:r>
          </a:p>
          <a:p>
            <a:pPr algn="ctr"/>
            <a:r>
              <a:rPr lang="en-US" dirty="0"/>
              <a:t>L</a:t>
            </a:r>
          </a:p>
        </p:txBody>
      </p:sp>
      <p:sp>
        <p:nvSpPr>
          <p:cNvPr id="15" name="Rectangle 14">
            <a:extLst>
              <a:ext uri="{FF2B5EF4-FFF2-40B4-BE49-F238E27FC236}">
                <a16:creationId xmlns:a16="http://schemas.microsoft.com/office/drawing/2014/main" id="{72F1B52C-290D-C149-BAF5-F4AF0BFF26F4}"/>
              </a:ext>
            </a:extLst>
          </p:cNvPr>
          <p:cNvSpPr/>
          <p:nvPr/>
        </p:nvSpPr>
        <p:spPr>
          <a:xfrm>
            <a:off x="7317456" y="4025034"/>
            <a:ext cx="322218" cy="1524000"/>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H</a:t>
            </a:r>
          </a:p>
          <a:p>
            <a:pPr algn="ctr"/>
            <a:r>
              <a:rPr lang="en-US" dirty="0"/>
              <a:t>D</a:t>
            </a:r>
          </a:p>
          <a:p>
            <a:pPr algn="ctr"/>
            <a:r>
              <a:rPr lang="en-US" dirty="0"/>
              <a:t>L</a:t>
            </a:r>
          </a:p>
        </p:txBody>
      </p:sp>
      <p:sp>
        <p:nvSpPr>
          <p:cNvPr id="16" name="Rectangle 15">
            <a:extLst>
              <a:ext uri="{FF2B5EF4-FFF2-40B4-BE49-F238E27FC236}">
                <a16:creationId xmlns:a16="http://schemas.microsoft.com/office/drawing/2014/main" id="{0C0E8399-7511-D74C-A63E-4AA21EEFBE2E}"/>
              </a:ext>
            </a:extLst>
          </p:cNvPr>
          <p:cNvSpPr/>
          <p:nvPr/>
        </p:nvSpPr>
        <p:spPr>
          <a:xfrm>
            <a:off x="5890413" y="3939794"/>
            <a:ext cx="1135631" cy="1748413"/>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HLS</a:t>
            </a:r>
          </a:p>
        </p:txBody>
      </p:sp>
      <p:sp>
        <p:nvSpPr>
          <p:cNvPr id="17" name="Rectangle 16">
            <a:extLst>
              <a:ext uri="{FF2B5EF4-FFF2-40B4-BE49-F238E27FC236}">
                <a16:creationId xmlns:a16="http://schemas.microsoft.com/office/drawing/2014/main" id="{79DF159B-93B1-4A4A-8632-7E6B2353E51C}"/>
              </a:ext>
            </a:extLst>
          </p:cNvPr>
          <p:cNvSpPr/>
          <p:nvPr/>
        </p:nvSpPr>
        <p:spPr>
          <a:xfrm>
            <a:off x="1009389" y="3934599"/>
            <a:ext cx="2351313" cy="1748413"/>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HLS</a:t>
            </a:r>
          </a:p>
        </p:txBody>
      </p:sp>
      <p:cxnSp>
        <p:nvCxnSpPr>
          <p:cNvPr id="18" name="Straight Arrow Connector 17">
            <a:extLst>
              <a:ext uri="{FF2B5EF4-FFF2-40B4-BE49-F238E27FC236}">
                <a16:creationId xmlns:a16="http://schemas.microsoft.com/office/drawing/2014/main" id="{7FDE6672-A643-9342-B5E6-CB69063A9AF1}"/>
              </a:ext>
            </a:extLst>
          </p:cNvPr>
          <p:cNvCxnSpPr>
            <a:cxnSpLocks/>
            <a:endCxn id="14" idx="1"/>
          </p:cNvCxnSpPr>
          <p:nvPr/>
        </p:nvCxnSpPr>
        <p:spPr>
          <a:xfrm>
            <a:off x="4713592" y="4787034"/>
            <a:ext cx="582471"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E781B912-2977-4440-8DC8-DE274EDCD3CF}"/>
              </a:ext>
            </a:extLst>
          </p:cNvPr>
          <p:cNvCxnSpPr>
            <a:cxnSpLocks/>
          </p:cNvCxnSpPr>
          <p:nvPr/>
        </p:nvCxnSpPr>
        <p:spPr>
          <a:xfrm>
            <a:off x="7639674" y="4787034"/>
            <a:ext cx="582471"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0B031FA8-3E62-6D43-8C07-871CF4DC4398}"/>
              </a:ext>
            </a:extLst>
          </p:cNvPr>
          <p:cNvCxnSpPr>
            <a:cxnSpLocks/>
          </p:cNvCxnSpPr>
          <p:nvPr/>
        </p:nvCxnSpPr>
        <p:spPr>
          <a:xfrm>
            <a:off x="421057" y="4787034"/>
            <a:ext cx="582471"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D2AF7AEB-EE75-254B-A41A-FDFF8BBB5996}"/>
              </a:ext>
            </a:extLst>
          </p:cNvPr>
          <p:cNvCxnSpPr>
            <a:cxnSpLocks/>
          </p:cNvCxnSpPr>
          <p:nvPr/>
        </p:nvCxnSpPr>
        <p:spPr>
          <a:xfrm>
            <a:off x="3360702" y="4787034"/>
            <a:ext cx="582471"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DE2A8C6D-8F67-3C43-ADE9-83C40B12B6B7}"/>
              </a:ext>
            </a:extLst>
          </p:cNvPr>
          <p:cNvSpPr/>
          <p:nvPr/>
        </p:nvSpPr>
        <p:spPr>
          <a:xfrm>
            <a:off x="1685526" y="3373317"/>
            <a:ext cx="1017202" cy="369332"/>
          </a:xfrm>
          <a:prstGeom prst="rect">
            <a:avLst/>
          </a:prstGeom>
        </p:spPr>
        <p:txBody>
          <a:bodyPr wrap="none">
            <a:spAutoFit/>
          </a:bodyPr>
          <a:lstStyle/>
          <a:p>
            <a:r>
              <a:rPr lang="en-US" dirty="0"/>
              <a:t>Option A</a:t>
            </a:r>
          </a:p>
        </p:txBody>
      </p:sp>
      <p:sp>
        <p:nvSpPr>
          <p:cNvPr id="23" name="Rectangle 22">
            <a:extLst>
              <a:ext uri="{FF2B5EF4-FFF2-40B4-BE49-F238E27FC236}">
                <a16:creationId xmlns:a16="http://schemas.microsoft.com/office/drawing/2014/main" id="{035F5326-205E-1B4D-B26C-5B3A60BCCAA6}"/>
              </a:ext>
            </a:extLst>
          </p:cNvPr>
          <p:cNvSpPr/>
          <p:nvPr/>
        </p:nvSpPr>
        <p:spPr>
          <a:xfrm>
            <a:off x="5953634" y="3361859"/>
            <a:ext cx="1009187" cy="369332"/>
          </a:xfrm>
          <a:prstGeom prst="rect">
            <a:avLst/>
          </a:prstGeom>
        </p:spPr>
        <p:txBody>
          <a:bodyPr wrap="none">
            <a:spAutoFit/>
          </a:bodyPr>
          <a:lstStyle/>
          <a:p>
            <a:r>
              <a:rPr lang="en-US" dirty="0"/>
              <a:t>Option B</a:t>
            </a:r>
          </a:p>
        </p:txBody>
      </p:sp>
      <p:cxnSp>
        <p:nvCxnSpPr>
          <p:cNvPr id="28" name="Straight Arrow Connector 27">
            <a:extLst>
              <a:ext uri="{FF2B5EF4-FFF2-40B4-BE49-F238E27FC236}">
                <a16:creationId xmlns:a16="http://schemas.microsoft.com/office/drawing/2014/main" id="{83341BC3-099A-5144-857D-7E63195DDFAC}"/>
              </a:ext>
            </a:extLst>
          </p:cNvPr>
          <p:cNvCxnSpPr>
            <a:cxnSpLocks/>
            <a:stCxn id="14" idx="3"/>
          </p:cNvCxnSpPr>
          <p:nvPr/>
        </p:nvCxnSpPr>
        <p:spPr>
          <a:xfrm flipV="1">
            <a:off x="5618281" y="4785592"/>
            <a:ext cx="272953" cy="144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71251A74-C87B-264A-B5EF-2B6A6B4E65A6}"/>
              </a:ext>
            </a:extLst>
          </p:cNvPr>
          <p:cNvCxnSpPr>
            <a:cxnSpLocks/>
            <a:endCxn id="15" idx="1"/>
          </p:cNvCxnSpPr>
          <p:nvPr/>
        </p:nvCxnSpPr>
        <p:spPr>
          <a:xfrm>
            <a:off x="7027062" y="4785592"/>
            <a:ext cx="290394" cy="144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a16="http://schemas.microsoft.com/office/drawing/2014/main" id="{F552ABCB-8309-2445-86F4-803E3E5A1089}"/>
              </a:ext>
            </a:extLst>
          </p:cNvPr>
          <p:cNvSpPr/>
          <p:nvPr/>
        </p:nvSpPr>
        <p:spPr>
          <a:xfrm>
            <a:off x="2692300" y="3623326"/>
            <a:ext cx="1047274" cy="338554"/>
          </a:xfrm>
          <a:prstGeom prst="rect">
            <a:avLst/>
          </a:prstGeom>
        </p:spPr>
        <p:txBody>
          <a:bodyPr wrap="none">
            <a:spAutoFit/>
          </a:bodyPr>
          <a:lstStyle/>
          <a:p>
            <a:r>
              <a:rPr lang="en-US" sz="1600" dirty="0" err="1">
                <a:solidFill>
                  <a:srgbClr val="FF0000"/>
                </a:solidFill>
              </a:rPr>
              <a:t>Algo</a:t>
            </a:r>
            <a:r>
              <a:rPr lang="en-US" sz="1600" dirty="0">
                <a:solidFill>
                  <a:srgbClr val="FF0000"/>
                </a:solidFill>
              </a:rPr>
              <a:t> Block</a:t>
            </a:r>
          </a:p>
        </p:txBody>
      </p:sp>
      <p:sp>
        <p:nvSpPr>
          <p:cNvPr id="35" name="Rectangle 34">
            <a:extLst>
              <a:ext uri="{FF2B5EF4-FFF2-40B4-BE49-F238E27FC236}">
                <a16:creationId xmlns:a16="http://schemas.microsoft.com/office/drawing/2014/main" id="{E1F69F9E-6ACE-B843-9338-36F56558FF34}"/>
              </a:ext>
            </a:extLst>
          </p:cNvPr>
          <p:cNvSpPr/>
          <p:nvPr/>
        </p:nvSpPr>
        <p:spPr>
          <a:xfrm>
            <a:off x="6976954" y="3617571"/>
            <a:ext cx="1047274" cy="338554"/>
          </a:xfrm>
          <a:prstGeom prst="rect">
            <a:avLst/>
          </a:prstGeom>
        </p:spPr>
        <p:txBody>
          <a:bodyPr wrap="none">
            <a:spAutoFit/>
          </a:bodyPr>
          <a:lstStyle/>
          <a:p>
            <a:r>
              <a:rPr lang="en-US" sz="1600" dirty="0" err="1">
                <a:solidFill>
                  <a:srgbClr val="FF0000"/>
                </a:solidFill>
              </a:rPr>
              <a:t>Algo</a:t>
            </a:r>
            <a:r>
              <a:rPr lang="en-US" sz="1600" dirty="0">
                <a:solidFill>
                  <a:srgbClr val="FF0000"/>
                </a:solidFill>
              </a:rPr>
              <a:t> Block</a:t>
            </a:r>
          </a:p>
        </p:txBody>
      </p:sp>
    </p:spTree>
    <p:extLst>
      <p:ext uri="{BB962C8B-B14F-4D97-AF65-F5344CB8AC3E}">
        <p14:creationId xmlns:p14="http://schemas.microsoft.com/office/powerpoint/2010/main" val="665615369"/>
      </p:ext>
    </p:extLst>
  </p:cSld>
  <p:clrMapOvr>
    <a:masterClrMapping/>
  </p:clrMapOvr>
  <p:transition spd="slow" advClick="0" advTm="15000">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37A7-EA40-6848-AFDB-3B7D13145F28}"/>
              </a:ext>
            </a:extLst>
          </p:cNvPr>
          <p:cNvSpPr>
            <a:spLocks noGrp="1"/>
          </p:cNvSpPr>
          <p:nvPr>
            <p:ph type="title"/>
          </p:nvPr>
        </p:nvSpPr>
        <p:spPr/>
        <p:txBody>
          <a:bodyPr/>
          <a:lstStyle/>
          <a:p>
            <a:r>
              <a:rPr lang="en-US" dirty="0"/>
              <a:t>Concluding Thoughts</a:t>
            </a:r>
          </a:p>
        </p:txBody>
      </p:sp>
      <p:sp>
        <p:nvSpPr>
          <p:cNvPr id="3" name="Content Placeholder 2">
            <a:extLst>
              <a:ext uri="{FF2B5EF4-FFF2-40B4-BE49-F238E27FC236}">
                <a16:creationId xmlns:a16="http://schemas.microsoft.com/office/drawing/2014/main" id="{F37978CE-BD8A-2546-9501-F047C214D2B7}"/>
              </a:ext>
            </a:extLst>
          </p:cNvPr>
          <p:cNvSpPr>
            <a:spLocks noGrp="1"/>
          </p:cNvSpPr>
          <p:nvPr>
            <p:ph idx="1"/>
          </p:nvPr>
        </p:nvSpPr>
        <p:spPr/>
        <p:txBody>
          <a:bodyPr/>
          <a:lstStyle/>
          <a:p>
            <a:endParaRPr lang="en-US" dirty="0"/>
          </a:p>
          <a:p>
            <a:endParaRPr lang="en-US" dirty="0"/>
          </a:p>
          <a:p>
            <a:r>
              <a:rPr lang="en-US" dirty="0"/>
              <a:t>A team of engineers and physicists have tamed the LHC data deluge with intelligent use of communications technologies to enable fundamental physics discoveries.</a:t>
            </a:r>
          </a:p>
          <a:p>
            <a:endParaRPr lang="en-US" dirty="0"/>
          </a:p>
          <a:p>
            <a:r>
              <a:rPr lang="en-US" dirty="0"/>
              <a:t>Advances in telecommunications technologies are continually adapted to track increasing data streams.</a:t>
            </a:r>
          </a:p>
          <a:p>
            <a:endParaRPr lang="en-US" dirty="0"/>
          </a:p>
          <a:p>
            <a:r>
              <a:rPr lang="en-US" dirty="0"/>
              <a:t>Students and postdocs are getting good training, especially in operations sand firmware, for potential careers in both academia and industry.</a:t>
            </a:r>
          </a:p>
        </p:txBody>
      </p:sp>
      <p:sp>
        <p:nvSpPr>
          <p:cNvPr id="4" name="Date Placeholder 3">
            <a:extLst>
              <a:ext uri="{FF2B5EF4-FFF2-40B4-BE49-F238E27FC236}">
                <a16:creationId xmlns:a16="http://schemas.microsoft.com/office/drawing/2014/main" id="{0F9D55D0-5331-EA48-AB83-A3079EBF5568}"/>
              </a:ext>
            </a:extLst>
          </p:cNvPr>
          <p:cNvSpPr>
            <a:spLocks noGrp="1"/>
          </p:cNvSpPr>
          <p:nvPr>
            <p:ph type="dt" sz="half" idx="10"/>
          </p:nvPr>
        </p:nvSpPr>
        <p:spPr/>
        <p:txBody>
          <a:bodyPr/>
          <a:lstStyle/>
          <a:p>
            <a:r>
              <a:rPr lang="en-US"/>
              <a:t>27 November 2019</a:t>
            </a:r>
          </a:p>
        </p:txBody>
      </p:sp>
      <p:sp>
        <p:nvSpPr>
          <p:cNvPr id="5" name="Footer Placeholder 4">
            <a:extLst>
              <a:ext uri="{FF2B5EF4-FFF2-40B4-BE49-F238E27FC236}">
                <a16:creationId xmlns:a16="http://schemas.microsoft.com/office/drawing/2014/main" id="{0C9E61E2-3392-4F4D-A0B9-9C5BA04B1818}"/>
              </a:ext>
            </a:extLst>
          </p:cNvPr>
          <p:cNvSpPr>
            <a:spLocks noGrp="1"/>
          </p:cNvSpPr>
          <p:nvPr>
            <p:ph type="ftr" sz="quarter" idx="11"/>
          </p:nvPr>
        </p:nvSpPr>
        <p:spPr/>
        <p:txBody>
          <a:bodyPr/>
          <a:lstStyle/>
          <a:p>
            <a:r>
              <a:rPr lang="en-US"/>
              <a:t>Electronics for Particle Physics Discoveries, Sridhara Dasu, Wisconsin</a:t>
            </a:r>
            <a:endParaRPr lang="en-US" dirty="0"/>
          </a:p>
        </p:txBody>
      </p:sp>
      <p:sp>
        <p:nvSpPr>
          <p:cNvPr id="6" name="Slide Number Placeholder 5">
            <a:extLst>
              <a:ext uri="{FF2B5EF4-FFF2-40B4-BE49-F238E27FC236}">
                <a16:creationId xmlns:a16="http://schemas.microsoft.com/office/drawing/2014/main" id="{888C18A8-214F-5242-A0D0-629E3C583660}"/>
              </a:ext>
            </a:extLst>
          </p:cNvPr>
          <p:cNvSpPr>
            <a:spLocks noGrp="1"/>
          </p:cNvSpPr>
          <p:nvPr>
            <p:ph type="sldNum" sz="quarter" idx="12"/>
          </p:nvPr>
        </p:nvSpPr>
        <p:spPr/>
        <p:txBody>
          <a:bodyPr/>
          <a:lstStyle/>
          <a:p>
            <a:fld id="{2A9B6F24-B152-E34C-9FEA-21E4BFD4CBE1}" type="slidenum">
              <a:rPr lang="en-US" smtClean="0"/>
              <a:pPr/>
              <a:t>62</a:t>
            </a:fld>
            <a:endParaRPr lang="en-US"/>
          </a:p>
        </p:txBody>
      </p:sp>
    </p:spTree>
    <p:extLst>
      <p:ext uri="{BB962C8B-B14F-4D97-AF65-F5344CB8AC3E}">
        <p14:creationId xmlns:p14="http://schemas.microsoft.com/office/powerpoint/2010/main" val="3376589518"/>
      </p:ext>
    </p:extLst>
  </p:cSld>
  <p:clrMapOvr>
    <a:masterClrMapping/>
  </p:clrMapOvr>
  <p:transition spd="slow" advClick="0" advTm="15000">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3119439" y="952502"/>
            <a:ext cx="5616575" cy="5580063"/>
          </a:xfrm>
          <a:prstGeom prst="rect">
            <a:avLst/>
          </a:prstGeom>
          <a:solidFill>
            <a:schemeClr val="bg1"/>
          </a:solidFill>
          <a:ln w="12700">
            <a:noFill/>
            <a:miter lim="800000"/>
            <a:headEnd/>
            <a:tailEnd/>
          </a:ln>
        </p:spPr>
        <p:txBody>
          <a:bodyPr wrap="none" anchor="ctr">
            <a:prstTxWarp prst="textNoShape">
              <a:avLst/>
            </a:prstTxWarp>
          </a:bodyPr>
          <a:lstStyle/>
          <a:p>
            <a:endParaRPr lang="en-US" dirty="0">
              <a:latin typeface="Arial" charset="0"/>
              <a:ea typeface="Arial"/>
              <a:cs typeface="Arial"/>
            </a:endParaRPr>
          </a:p>
        </p:txBody>
      </p:sp>
      <p:pic>
        <p:nvPicPr>
          <p:cNvPr id="23555" name="Picture 3"/>
          <p:cNvPicPr>
            <a:picLocks noChangeAspect="1" noChangeArrowheads="1"/>
          </p:cNvPicPr>
          <p:nvPr/>
        </p:nvPicPr>
        <p:blipFill>
          <a:blip r:embed="rId3" cstate="print"/>
          <a:srcRect/>
          <a:stretch>
            <a:fillRect/>
          </a:stretch>
        </p:blipFill>
        <p:spPr bwMode="auto">
          <a:xfrm>
            <a:off x="249239" y="912333"/>
            <a:ext cx="8416925" cy="5524500"/>
          </a:xfrm>
          <a:prstGeom prst="rect">
            <a:avLst/>
          </a:prstGeom>
          <a:noFill/>
          <a:ln w="12700">
            <a:noFill/>
            <a:miter lim="800000"/>
            <a:headEnd/>
            <a:tailEnd/>
          </a:ln>
        </p:spPr>
      </p:pic>
      <p:sp>
        <p:nvSpPr>
          <p:cNvPr id="23556" name="Rectangle 4"/>
          <p:cNvSpPr>
            <a:spLocks noChangeArrowheads="1"/>
          </p:cNvSpPr>
          <p:nvPr/>
        </p:nvSpPr>
        <p:spPr bwMode="auto">
          <a:xfrm>
            <a:off x="3506789" y="1408115"/>
            <a:ext cx="3175" cy="3175"/>
          </a:xfrm>
          <a:prstGeom prst="rect">
            <a:avLst/>
          </a:prstGeom>
          <a:solidFill>
            <a:srgbClr val="000000"/>
          </a:solidFill>
          <a:ln w="9525">
            <a:noFill/>
            <a:miter lim="800000"/>
            <a:headEnd/>
            <a:tailEnd/>
          </a:ln>
        </p:spPr>
        <p:txBody>
          <a:bodyPr>
            <a:prstTxWarp prst="textNoShape">
              <a:avLst/>
            </a:prstTxWarp>
          </a:bodyPr>
          <a:lstStyle/>
          <a:p>
            <a:endParaRPr lang="en-US" dirty="0">
              <a:latin typeface="Arial" charset="0"/>
              <a:ea typeface="Arial"/>
              <a:cs typeface="Arial"/>
            </a:endParaRPr>
          </a:p>
        </p:txBody>
      </p:sp>
      <p:sp>
        <p:nvSpPr>
          <p:cNvPr id="23557" name="Rectangle 5"/>
          <p:cNvSpPr>
            <a:spLocks noChangeArrowheads="1"/>
          </p:cNvSpPr>
          <p:nvPr/>
        </p:nvSpPr>
        <p:spPr bwMode="auto">
          <a:xfrm>
            <a:off x="3916364" y="1266827"/>
            <a:ext cx="3175" cy="3175"/>
          </a:xfrm>
          <a:prstGeom prst="rect">
            <a:avLst/>
          </a:prstGeom>
          <a:solidFill>
            <a:srgbClr val="2F12D5"/>
          </a:solidFill>
          <a:ln w="9525">
            <a:noFill/>
            <a:miter lim="800000"/>
            <a:headEnd/>
            <a:tailEnd/>
          </a:ln>
        </p:spPr>
        <p:txBody>
          <a:bodyPr>
            <a:prstTxWarp prst="textNoShape">
              <a:avLst/>
            </a:prstTxWarp>
          </a:bodyPr>
          <a:lstStyle/>
          <a:p>
            <a:endParaRPr lang="en-US" dirty="0">
              <a:latin typeface="Arial" charset="0"/>
              <a:ea typeface="Arial"/>
              <a:cs typeface="Arial"/>
            </a:endParaRPr>
          </a:p>
        </p:txBody>
      </p:sp>
      <p:sp>
        <p:nvSpPr>
          <p:cNvPr id="23558" name="Rectangle 6"/>
          <p:cNvSpPr>
            <a:spLocks noChangeArrowheads="1"/>
          </p:cNvSpPr>
          <p:nvPr/>
        </p:nvSpPr>
        <p:spPr bwMode="auto">
          <a:xfrm>
            <a:off x="4092575" y="1090615"/>
            <a:ext cx="1588" cy="3175"/>
          </a:xfrm>
          <a:prstGeom prst="rect">
            <a:avLst/>
          </a:prstGeom>
          <a:solidFill>
            <a:srgbClr val="2F12D5"/>
          </a:solidFill>
          <a:ln w="9525">
            <a:noFill/>
            <a:miter lim="800000"/>
            <a:headEnd/>
            <a:tailEnd/>
          </a:ln>
        </p:spPr>
        <p:txBody>
          <a:bodyPr>
            <a:prstTxWarp prst="textNoShape">
              <a:avLst/>
            </a:prstTxWarp>
          </a:bodyPr>
          <a:lstStyle/>
          <a:p>
            <a:endParaRPr lang="en-US" dirty="0">
              <a:latin typeface="Arial" charset="0"/>
              <a:ea typeface="Arial"/>
              <a:cs typeface="Arial"/>
            </a:endParaRPr>
          </a:p>
        </p:txBody>
      </p:sp>
      <p:sp>
        <p:nvSpPr>
          <p:cNvPr id="23559" name="Rectangle 7"/>
          <p:cNvSpPr>
            <a:spLocks noChangeArrowheads="1"/>
          </p:cNvSpPr>
          <p:nvPr/>
        </p:nvSpPr>
        <p:spPr bwMode="auto">
          <a:xfrm>
            <a:off x="1089025" y="938215"/>
            <a:ext cx="3175" cy="3175"/>
          </a:xfrm>
          <a:prstGeom prst="rect">
            <a:avLst/>
          </a:prstGeom>
          <a:solidFill>
            <a:srgbClr val="2F12D5"/>
          </a:solidFill>
          <a:ln w="9525">
            <a:noFill/>
            <a:miter lim="800000"/>
            <a:headEnd/>
            <a:tailEnd/>
          </a:ln>
        </p:spPr>
        <p:txBody>
          <a:bodyPr>
            <a:prstTxWarp prst="textNoShape">
              <a:avLst/>
            </a:prstTxWarp>
          </a:bodyPr>
          <a:lstStyle/>
          <a:p>
            <a:endParaRPr lang="en-US" dirty="0">
              <a:latin typeface="Arial" charset="0"/>
              <a:ea typeface="Arial"/>
              <a:cs typeface="Arial"/>
            </a:endParaRPr>
          </a:p>
        </p:txBody>
      </p:sp>
      <p:sp>
        <p:nvSpPr>
          <p:cNvPr id="23560" name="Rectangle 8"/>
          <p:cNvSpPr>
            <a:spLocks noChangeArrowheads="1"/>
          </p:cNvSpPr>
          <p:nvPr/>
        </p:nvSpPr>
        <p:spPr bwMode="auto">
          <a:xfrm>
            <a:off x="1098550" y="769940"/>
            <a:ext cx="3175" cy="3175"/>
          </a:xfrm>
          <a:prstGeom prst="rect">
            <a:avLst/>
          </a:prstGeom>
          <a:solidFill>
            <a:srgbClr val="2F12D5"/>
          </a:solidFill>
          <a:ln w="9525">
            <a:noFill/>
            <a:miter lim="800000"/>
            <a:headEnd/>
            <a:tailEnd/>
          </a:ln>
        </p:spPr>
        <p:txBody>
          <a:bodyPr>
            <a:prstTxWarp prst="textNoShape">
              <a:avLst/>
            </a:prstTxWarp>
          </a:bodyPr>
          <a:lstStyle/>
          <a:p>
            <a:endParaRPr lang="en-US" dirty="0">
              <a:latin typeface="Arial" charset="0"/>
              <a:ea typeface="Arial"/>
              <a:cs typeface="Arial"/>
            </a:endParaRPr>
          </a:p>
        </p:txBody>
      </p:sp>
      <p:sp>
        <p:nvSpPr>
          <p:cNvPr id="23561" name="Rectangle 9"/>
          <p:cNvSpPr>
            <a:spLocks noChangeArrowheads="1"/>
          </p:cNvSpPr>
          <p:nvPr/>
        </p:nvSpPr>
        <p:spPr bwMode="auto">
          <a:xfrm>
            <a:off x="2817813" y="5437188"/>
            <a:ext cx="3175" cy="254000"/>
          </a:xfrm>
          <a:prstGeom prst="rect">
            <a:avLst/>
          </a:prstGeom>
          <a:solidFill>
            <a:srgbClr val="FF6805"/>
          </a:solidFill>
          <a:ln w="9525">
            <a:noFill/>
            <a:miter lim="800000"/>
            <a:headEnd/>
            <a:tailEnd/>
          </a:ln>
        </p:spPr>
        <p:txBody>
          <a:bodyPr>
            <a:prstTxWarp prst="textNoShape">
              <a:avLst/>
            </a:prstTxWarp>
          </a:bodyPr>
          <a:lstStyle/>
          <a:p>
            <a:endParaRPr lang="en-US" dirty="0">
              <a:latin typeface="Arial" charset="0"/>
              <a:ea typeface="Arial"/>
              <a:cs typeface="Arial"/>
            </a:endParaRPr>
          </a:p>
        </p:txBody>
      </p:sp>
      <p:sp>
        <p:nvSpPr>
          <p:cNvPr id="23562" name="Rectangle 10"/>
          <p:cNvSpPr>
            <a:spLocks noChangeArrowheads="1"/>
          </p:cNvSpPr>
          <p:nvPr/>
        </p:nvSpPr>
        <p:spPr bwMode="auto">
          <a:xfrm>
            <a:off x="4459288" y="2490790"/>
            <a:ext cx="0" cy="430887"/>
          </a:xfrm>
          <a:prstGeom prst="rect">
            <a:avLst/>
          </a:prstGeom>
          <a:noFill/>
          <a:ln w="9525">
            <a:noFill/>
            <a:miter lim="800000"/>
            <a:headEnd/>
            <a:tailEnd/>
          </a:ln>
        </p:spPr>
        <p:txBody>
          <a:bodyPr wrap="none" lIns="0" tIns="0" rIns="0" bIns="0">
            <a:prstTxWarp prst="textNoShape">
              <a:avLst/>
            </a:prstTxWarp>
            <a:spAutoFit/>
          </a:bodyPr>
          <a:lstStyle/>
          <a:p>
            <a:endParaRPr lang="en-GB" sz="2800" dirty="0">
              <a:latin typeface="Arial" charset="0"/>
              <a:ea typeface="Arial"/>
              <a:cs typeface="Arial"/>
            </a:endParaRPr>
          </a:p>
        </p:txBody>
      </p:sp>
      <p:sp>
        <p:nvSpPr>
          <p:cNvPr id="23563" name="Rectangle 11"/>
          <p:cNvSpPr>
            <a:spLocks noChangeArrowheads="1"/>
          </p:cNvSpPr>
          <p:nvPr/>
        </p:nvSpPr>
        <p:spPr bwMode="auto">
          <a:xfrm>
            <a:off x="4459288" y="2490790"/>
            <a:ext cx="0" cy="430887"/>
          </a:xfrm>
          <a:prstGeom prst="rect">
            <a:avLst/>
          </a:prstGeom>
          <a:noFill/>
          <a:ln w="9525">
            <a:noFill/>
            <a:miter lim="800000"/>
            <a:headEnd/>
            <a:tailEnd/>
          </a:ln>
        </p:spPr>
        <p:txBody>
          <a:bodyPr wrap="none" lIns="0" tIns="0" rIns="0" bIns="0">
            <a:prstTxWarp prst="textNoShape">
              <a:avLst/>
            </a:prstTxWarp>
            <a:spAutoFit/>
          </a:bodyPr>
          <a:lstStyle/>
          <a:p>
            <a:endParaRPr lang="en-GB" sz="2800" dirty="0">
              <a:latin typeface="Arial" charset="0"/>
              <a:ea typeface="Arial"/>
              <a:cs typeface="Arial"/>
            </a:endParaRPr>
          </a:p>
        </p:txBody>
      </p:sp>
      <p:sp>
        <p:nvSpPr>
          <p:cNvPr id="23564" name="Rectangle 12"/>
          <p:cNvSpPr>
            <a:spLocks noChangeArrowheads="1"/>
          </p:cNvSpPr>
          <p:nvPr/>
        </p:nvSpPr>
        <p:spPr bwMode="auto">
          <a:xfrm>
            <a:off x="4459288" y="2832100"/>
            <a:ext cx="0" cy="430887"/>
          </a:xfrm>
          <a:prstGeom prst="rect">
            <a:avLst/>
          </a:prstGeom>
          <a:noFill/>
          <a:ln w="9525">
            <a:noFill/>
            <a:miter lim="800000"/>
            <a:headEnd/>
            <a:tailEnd/>
          </a:ln>
        </p:spPr>
        <p:txBody>
          <a:bodyPr wrap="none" lIns="0" tIns="0" rIns="0" bIns="0">
            <a:prstTxWarp prst="textNoShape">
              <a:avLst/>
            </a:prstTxWarp>
            <a:spAutoFit/>
          </a:bodyPr>
          <a:lstStyle/>
          <a:p>
            <a:endParaRPr lang="en-GB" sz="2800" dirty="0">
              <a:latin typeface="Arial" charset="0"/>
              <a:ea typeface="Arial"/>
              <a:cs typeface="Arial"/>
            </a:endParaRPr>
          </a:p>
        </p:txBody>
      </p:sp>
      <p:sp>
        <p:nvSpPr>
          <p:cNvPr id="23565" name="Rectangle 13"/>
          <p:cNvSpPr>
            <a:spLocks noChangeArrowheads="1"/>
          </p:cNvSpPr>
          <p:nvPr/>
        </p:nvSpPr>
        <p:spPr bwMode="auto">
          <a:xfrm>
            <a:off x="6126163" y="738188"/>
            <a:ext cx="0" cy="430887"/>
          </a:xfrm>
          <a:prstGeom prst="rect">
            <a:avLst/>
          </a:prstGeom>
          <a:noFill/>
          <a:ln w="9525">
            <a:noFill/>
            <a:miter lim="800000"/>
            <a:headEnd/>
            <a:tailEnd/>
          </a:ln>
        </p:spPr>
        <p:txBody>
          <a:bodyPr wrap="none" lIns="0" tIns="0" rIns="0" bIns="0">
            <a:prstTxWarp prst="textNoShape">
              <a:avLst/>
            </a:prstTxWarp>
            <a:spAutoFit/>
          </a:bodyPr>
          <a:lstStyle/>
          <a:p>
            <a:endParaRPr lang="en-GB" sz="2800" dirty="0">
              <a:latin typeface="Arial" charset="0"/>
              <a:ea typeface="Arial"/>
              <a:cs typeface="Arial"/>
            </a:endParaRPr>
          </a:p>
        </p:txBody>
      </p:sp>
      <p:sp>
        <p:nvSpPr>
          <p:cNvPr id="23566" name="Rectangle 14"/>
          <p:cNvSpPr>
            <a:spLocks noChangeArrowheads="1"/>
          </p:cNvSpPr>
          <p:nvPr/>
        </p:nvSpPr>
        <p:spPr bwMode="auto">
          <a:xfrm>
            <a:off x="6124575" y="1058865"/>
            <a:ext cx="0" cy="430887"/>
          </a:xfrm>
          <a:prstGeom prst="rect">
            <a:avLst/>
          </a:prstGeom>
          <a:noFill/>
          <a:ln w="9525">
            <a:noFill/>
            <a:miter lim="800000"/>
            <a:headEnd/>
            <a:tailEnd/>
          </a:ln>
        </p:spPr>
        <p:txBody>
          <a:bodyPr wrap="none" lIns="0" tIns="0" rIns="0" bIns="0">
            <a:prstTxWarp prst="textNoShape">
              <a:avLst/>
            </a:prstTxWarp>
            <a:spAutoFit/>
          </a:bodyPr>
          <a:lstStyle/>
          <a:p>
            <a:endParaRPr lang="en-GB" sz="2800" dirty="0">
              <a:latin typeface="Arial" charset="0"/>
              <a:ea typeface="Arial"/>
              <a:cs typeface="Arial"/>
            </a:endParaRPr>
          </a:p>
        </p:txBody>
      </p:sp>
      <p:sp>
        <p:nvSpPr>
          <p:cNvPr id="23567" name="Rectangle 15"/>
          <p:cNvSpPr>
            <a:spLocks noChangeArrowheads="1"/>
          </p:cNvSpPr>
          <p:nvPr/>
        </p:nvSpPr>
        <p:spPr bwMode="auto">
          <a:xfrm>
            <a:off x="6791325" y="1138240"/>
            <a:ext cx="0" cy="430887"/>
          </a:xfrm>
          <a:prstGeom prst="rect">
            <a:avLst/>
          </a:prstGeom>
          <a:noFill/>
          <a:ln w="9525">
            <a:noFill/>
            <a:miter lim="800000"/>
            <a:headEnd/>
            <a:tailEnd/>
          </a:ln>
        </p:spPr>
        <p:txBody>
          <a:bodyPr wrap="none" lIns="0" tIns="0" rIns="0" bIns="0">
            <a:prstTxWarp prst="textNoShape">
              <a:avLst/>
            </a:prstTxWarp>
            <a:spAutoFit/>
          </a:bodyPr>
          <a:lstStyle/>
          <a:p>
            <a:endParaRPr lang="en-GB" sz="2800" dirty="0">
              <a:latin typeface="Arial" charset="0"/>
              <a:ea typeface="Arial"/>
              <a:cs typeface="Arial"/>
            </a:endParaRPr>
          </a:p>
        </p:txBody>
      </p:sp>
      <p:sp>
        <p:nvSpPr>
          <p:cNvPr id="23568" name="Rectangle 16"/>
          <p:cNvSpPr>
            <a:spLocks noChangeArrowheads="1"/>
          </p:cNvSpPr>
          <p:nvPr/>
        </p:nvSpPr>
        <p:spPr bwMode="auto">
          <a:xfrm>
            <a:off x="5961063" y="1374775"/>
            <a:ext cx="0" cy="430887"/>
          </a:xfrm>
          <a:prstGeom prst="rect">
            <a:avLst/>
          </a:prstGeom>
          <a:noFill/>
          <a:ln w="9525">
            <a:noFill/>
            <a:miter lim="800000"/>
            <a:headEnd/>
            <a:tailEnd/>
          </a:ln>
        </p:spPr>
        <p:txBody>
          <a:bodyPr wrap="none" lIns="0" tIns="0" rIns="0" bIns="0">
            <a:prstTxWarp prst="textNoShape">
              <a:avLst/>
            </a:prstTxWarp>
            <a:spAutoFit/>
          </a:bodyPr>
          <a:lstStyle/>
          <a:p>
            <a:endParaRPr lang="en-GB" sz="2800" dirty="0">
              <a:latin typeface="Arial" charset="0"/>
              <a:ea typeface="Arial"/>
              <a:cs typeface="Arial"/>
            </a:endParaRPr>
          </a:p>
        </p:txBody>
      </p:sp>
      <p:sp>
        <p:nvSpPr>
          <p:cNvPr id="23569" name="Rectangle 17"/>
          <p:cNvSpPr>
            <a:spLocks noChangeArrowheads="1"/>
          </p:cNvSpPr>
          <p:nvPr/>
        </p:nvSpPr>
        <p:spPr bwMode="auto">
          <a:xfrm>
            <a:off x="8108950" y="1374775"/>
            <a:ext cx="0" cy="430887"/>
          </a:xfrm>
          <a:prstGeom prst="rect">
            <a:avLst/>
          </a:prstGeom>
          <a:noFill/>
          <a:ln w="9525">
            <a:noFill/>
            <a:miter lim="800000"/>
            <a:headEnd/>
            <a:tailEnd/>
          </a:ln>
        </p:spPr>
        <p:txBody>
          <a:bodyPr wrap="none" lIns="0" tIns="0" rIns="0" bIns="0">
            <a:prstTxWarp prst="textNoShape">
              <a:avLst/>
            </a:prstTxWarp>
            <a:spAutoFit/>
          </a:bodyPr>
          <a:lstStyle/>
          <a:p>
            <a:endParaRPr lang="en-GB" sz="2800" dirty="0">
              <a:latin typeface="Arial" charset="0"/>
              <a:ea typeface="Arial"/>
              <a:cs typeface="Arial"/>
            </a:endParaRPr>
          </a:p>
        </p:txBody>
      </p:sp>
      <p:sp>
        <p:nvSpPr>
          <p:cNvPr id="23570" name="Rectangle 18"/>
          <p:cNvSpPr>
            <a:spLocks noChangeArrowheads="1"/>
          </p:cNvSpPr>
          <p:nvPr/>
        </p:nvSpPr>
        <p:spPr bwMode="auto">
          <a:xfrm>
            <a:off x="5762625" y="1692275"/>
            <a:ext cx="0" cy="430887"/>
          </a:xfrm>
          <a:prstGeom prst="rect">
            <a:avLst/>
          </a:prstGeom>
          <a:noFill/>
          <a:ln w="9525">
            <a:noFill/>
            <a:miter lim="800000"/>
            <a:headEnd/>
            <a:tailEnd/>
          </a:ln>
        </p:spPr>
        <p:txBody>
          <a:bodyPr wrap="none" lIns="0" tIns="0" rIns="0" bIns="0">
            <a:prstTxWarp prst="textNoShape">
              <a:avLst/>
            </a:prstTxWarp>
            <a:spAutoFit/>
          </a:bodyPr>
          <a:lstStyle/>
          <a:p>
            <a:endParaRPr lang="en-GB" sz="2800" dirty="0">
              <a:latin typeface="Arial" charset="0"/>
              <a:ea typeface="Arial"/>
              <a:cs typeface="Arial"/>
            </a:endParaRPr>
          </a:p>
        </p:txBody>
      </p:sp>
      <p:sp>
        <p:nvSpPr>
          <p:cNvPr id="23571" name="Rectangle 19"/>
          <p:cNvSpPr>
            <a:spLocks noChangeArrowheads="1"/>
          </p:cNvSpPr>
          <p:nvPr/>
        </p:nvSpPr>
        <p:spPr bwMode="auto">
          <a:xfrm>
            <a:off x="4637088" y="2089150"/>
            <a:ext cx="0" cy="430887"/>
          </a:xfrm>
          <a:prstGeom prst="rect">
            <a:avLst/>
          </a:prstGeom>
          <a:noFill/>
          <a:ln w="9525">
            <a:noFill/>
            <a:miter lim="800000"/>
            <a:headEnd/>
            <a:tailEnd/>
          </a:ln>
        </p:spPr>
        <p:txBody>
          <a:bodyPr wrap="none" lIns="0" tIns="0" rIns="0" bIns="0">
            <a:prstTxWarp prst="textNoShape">
              <a:avLst/>
            </a:prstTxWarp>
            <a:spAutoFit/>
          </a:bodyPr>
          <a:lstStyle/>
          <a:p>
            <a:endParaRPr lang="en-GB" sz="2800" dirty="0">
              <a:latin typeface="Arial" charset="0"/>
              <a:ea typeface="Arial"/>
              <a:cs typeface="Arial"/>
            </a:endParaRPr>
          </a:p>
        </p:txBody>
      </p:sp>
      <p:sp>
        <p:nvSpPr>
          <p:cNvPr id="23572" name="Rectangle 20"/>
          <p:cNvSpPr>
            <a:spLocks noChangeArrowheads="1"/>
          </p:cNvSpPr>
          <p:nvPr/>
        </p:nvSpPr>
        <p:spPr bwMode="auto">
          <a:xfrm>
            <a:off x="5994400" y="2327275"/>
            <a:ext cx="0" cy="430887"/>
          </a:xfrm>
          <a:prstGeom prst="rect">
            <a:avLst/>
          </a:prstGeom>
          <a:noFill/>
          <a:ln w="9525">
            <a:noFill/>
            <a:miter lim="800000"/>
            <a:headEnd/>
            <a:tailEnd/>
          </a:ln>
        </p:spPr>
        <p:txBody>
          <a:bodyPr wrap="none" lIns="0" tIns="0" rIns="0" bIns="0">
            <a:prstTxWarp prst="textNoShape">
              <a:avLst/>
            </a:prstTxWarp>
            <a:spAutoFit/>
          </a:bodyPr>
          <a:lstStyle/>
          <a:p>
            <a:endParaRPr lang="en-GB" sz="2800" dirty="0">
              <a:latin typeface="Arial" charset="0"/>
              <a:ea typeface="Arial"/>
              <a:cs typeface="Arial"/>
            </a:endParaRPr>
          </a:p>
        </p:txBody>
      </p:sp>
      <p:sp>
        <p:nvSpPr>
          <p:cNvPr id="23573" name="Rectangle 21"/>
          <p:cNvSpPr>
            <a:spLocks noChangeArrowheads="1"/>
          </p:cNvSpPr>
          <p:nvPr/>
        </p:nvSpPr>
        <p:spPr bwMode="auto">
          <a:xfrm>
            <a:off x="7154863" y="2327275"/>
            <a:ext cx="0" cy="430887"/>
          </a:xfrm>
          <a:prstGeom prst="rect">
            <a:avLst/>
          </a:prstGeom>
          <a:noFill/>
          <a:ln w="9525">
            <a:noFill/>
            <a:miter lim="800000"/>
            <a:headEnd/>
            <a:tailEnd/>
          </a:ln>
        </p:spPr>
        <p:txBody>
          <a:bodyPr wrap="none" lIns="0" tIns="0" rIns="0" bIns="0">
            <a:prstTxWarp prst="textNoShape">
              <a:avLst/>
            </a:prstTxWarp>
            <a:spAutoFit/>
          </a:bodyPr>
          <a:lstStyle/>
          <a:p>
            <a:endParaRPr lang="en-GB" sz="2800" dirty="0">
              <a:latin typeface="Arial" charset="0"/>
              <a:ea typeface="Arial"/>
              <a:cs typeface="Arial"/>
            </a:endParaRPr>
          </a:p>
        </p:txBody>
      </p:sp>
      <p:sp>
        <p:nvSpPr>
          <p:cNvPr id="23574" name="Rectangle 22"/>
          <p:cNvSpPr>
            <a:spLocks noChangeArrowheads="1"/>
          </p:cNvSpPr>
          <p:nvPr/>
        </p:nvSpPr>
        <p:spPr bwMode="auto">
          <a:xfrm>
            <a:off x="4637088" y="2963865"/>
            <a:ext cx="0" cy="430887"/>
          </a:xfrm>
          <a:prstGeom prst="rect">
            <a:avLst/>
          </a:prstGeom>
          <a:noFill/>
          <a:ln w="9525">
            <a:noFill/>
            <a:miter lim="800000"/>
            <a:headEnd/>
            <a:tailEnd/>
          </a:ln>
        </p:spPr>
        <p:txBody>
          <a:bodyPr wrap="none" lIns="0" tIns="0" rIns="0" bIns="0">
            <a:prstTxWarp prst="textNoShape">
              <a:avLst/>
            </a:prstTxWarp>
            <a:spAutoFit/>
          </a:bodyPr>
          <a:lstStyle/>
          <a:p>
            <a:endParaRPr lang="en-GB" sz="2800" dirty="0">
              <a:latin typeface="Arial" charset="0"/>
              <a:ea typeface="Arial"/>
              <a:cs typeface="Arial"/>
            </a:endParaRPr>
          </a:p>
        </p:txBody>
      </p:sp>
      <p:sp>
        <p:nvSpPr>
          <p:cNvPr id="23575" name="Rectangle 23"/>
          <p:cNvSpPr>
            <a:spLocks noChangeArrowheads="1"/>
          </p:cNvSpPr>
          <p:nvPr/>
        </p:nvSpPr>
        <p:spPr bwMode="auto">
          <a:xfrm>
            <a:off x="5876925" y="3281365"/>
            <a:ext cx="0" cy="430887"/>
          </a:xfrm>
          <a:prstGeom prst="rect">
            <a:avLst/>
          </a:prstGeom>
          <a:noFill/>
          <a:ln w="9525">
            <a:noFill/>
            <a:miter lim="800000"/>
            <a:headEnd/>
            <a:tailEnd/>
          </a:ln>
        </p:spPr>
        <p:txBody>
          <a:bodyPr wrap="none" lIns="0" tIns="0" rIns="0" bIns="0">
            <a:prstTxWarp prst="textNoShape">
              <a:avLst/>
            </a:prstTxWarp>
            <a:spAutoFit/>
          </a:bodyPr>
          <a:lstStyle/>
          <a:p>
            <a:endParaRPr lang="en-GB" sz="2800" dirty="0">
              <a:latin typeface="Arial" charset="0"/>
              <a:ea typeface="Arial"/>
              <a:cs typeface="Arial"/>
            </a:endParaRPr>
          </a:p>
        </p:txBody>
      </p:sp>
      <p:sp>
        <p:nvSpPr>
          <p:cNvPr id="23576" name="Rectangle 24"/>
          <p:cNvSpPr>
            <a:spLocks noChangeArrowheads="1"/>
          </p:cNvSpPr>
          <p:nvPr/>
        </p:nvSpPr>
        <p:spPr bwMode="auto">
          <a:xfrm>
            <a:off x="825500" y="4106865"/>
            <a:ext cx="0" cy="430887"/>
          </a:xfrm>
          <a:prstGeom prst="rect">
            <a:avLst/>
          </a:prstGeom>
          <a:noFill/>
          <a:ln w="9525">
            <a:noFill/>
            <a:miter lim="800000"/>
            <a:headEnd/>
            <a:tailEnd/>
          </a:ln>
        </p:spPr>
        <p:txBody>
          <a:bodyPr wrap="none" lIns="0" tIns="0" rIns="0" bIns="0">
            <a:prstTxWarp prst="textNoShape">
              <a:avLst/>
            </a:prstTxWarp>
            <a:spAutoFit/>
          </a:bodyPr>
          <a:lstStyle/>
          <a:p>
            <a:endParaRPr lang="en-GB" sz="2800" dirty="0">
              <a:latin typeface="Arial" charset="0"/>
              <a:ea typeface="Arial"/>
              <a:cs typeface="Arial"/>
            </a:endParaRPr>
          </a:p>
        </p:txBody>
      </p:sp>
      <p:sp>
        <p:nvSpPr>
          <p:cNvPr id="23577" name="Rectangle 25"/>
          <p:cNvSpPr>
            <a:spLocks noChangeArrowheads="1"/>
          </p:cNvSpPr>
          <p:nvPr/>
        </p:nvSpPr>
        <p:spPr bwMode="auto">
          <a:xfrm>
            <a:off x="2274889" y="5053015"/>
            <a:ext cx="1587" cy="3175"/>
          </a:xfrm>
          <a:prstGeom prst="rect">
            <a:avLst/>
          </a:prstGeom>
          <a:solidFill>
            <a:srgbClr val="000000"/>
          </a:solidFill>
          <a:ln w="9525">
            <a:noFill/>
            <a:miter lim="800000"/>
            <a:headEnd/>
            <a:tailEnd/>
          </a:ln>
        </p:spPr>
        <p:txBody>
          <a:bodyPr>
            <a:prstTxWarp prst="textNoShape">
              <a:avLst/>
            </a:prstTxWarp>
          </a:bodyPr>
          <a:lstStyle/>
          <a:p>
            <a:endParaRPr lang="en-US" dirty="0">
              <a:latin typeface="Arial" charset="0"/>
              <a:ea typeface="Arial"/>
              <a:cs typeface="Arial"/>
            </a:endParaRPr>
          </a:p>
        </p:txBody>
      </p:sp>
      <p:sp>
        <p:nvSpPr>
          <p:cNvPr id="23578" name="Rectangle 26"/>
          <p:cNvSpPr>
            <a:spLocks noChangeArrowheads="1"/>
          </p:cNvSpPr>
          <p:nvPr/>
        </p:nvSpPr>
        <p:spPr bwMode="auto">
          <a:xfrm>
            <a:off x="1851025" y="1127127"/>
            <a:ext cx="3175" cy="3175"/>
          </a:xfrm>
          <a:prstGeom prst="rect">
            <a:avLst/>
          </a:prstGeom>
          <a:solidFill>
            <a:srgbClr val="8E8E8E"/>
          </a:solidFill>
          <a:ln w="9525">
            <a:noFill/>
            <a:miter lim="800000"/>
            <a:headEnd/>
            <a:tailEnd/>
          </a:ln>
        </p:spPr>
        <p:txBody>
          <a:bodyPr>
            <a:prstTxWarp prst="textNoShape">
              <a:avLst/>
            </a:prstTxWarp>
          </a:bodyPr>
          <a:lstStyle/>
          <a:p>
            <a:endParaRPr lang="en-US" dirty="0">
              <a:latin typeface="Arial" charset="0"/>
              <a:ea typeface="Arial"/>
              <a:cs typeface="Arial"/>
            </a:endParaRPr>
          </a:p>
        </p:txBody>
      </p:sp>
      <p:sp>
        <p:nvSpPr>
          <p:cNvPr id="23579" name="Rectangle 27"/>
          <p:cNvSpPr>
            <a:spLocks noChangeArrowheads="1"/>
          </p:cNvSpPr>
          <p:nvPr/>
        </p:nvSpPr>
        <p:spPr bwMode="auto">
          <a:xfrm>
            <a:off x="2919414" y="1520827"/>
            <a:ext cx="3175" cy="3175"/>
          </a:xfrm>
          <a:prstGeom prst="rect">
            <a:avLst/>
          </a:prstGeom>
          <a:solidFill>
            <a:srgbClr val="AAAAAA"/>
          </a:solidFill>
          <a:ln w="9525">
            <a:noFill/>
            <a:miter lim="800000"/>
            <a:headEnd/>
            <a:tailEnd/>
          </a:ln>
        </p:spPr>
        <p:txBody>
          <a:bodyPr>
            <a:prstTxWarp prst="textNoShape">
              <a:avLst/>
            </a:prstTxWarp>
          </a:bodyPr>
          <a:lstStyle/>
          <a:p>
            <a:endParaRPr lang="en-US" dirty="0">
              <a:latin typeface="Arial" charset="0"/>
              <a:ea typeface="Arial"/>
              <a:cs typeface="Arial"/>
            </a:endParaRPr>
          </a:p>
        </p:txBody>
      </p:sp>
      <p:sp>
        <p:nvSpPr>
          <p:cNvPr id="23580" name="Rectangle 28"/>
          <p:cNvSpPr>
            <a:spLocks noChangeArrowheads="1"/>
          </p:cNvSpPr>
          <p:nvPr/>
        </p:nvSpPr>
        <p:spPr bwMode="auto">
          <a:xfrm>
            <a:off x="4243389" y="5386390"/>
            <a:ext cx="3175" cy="1587"/>
          </a:xfrm>
          <a:prstGeom prst="rect">
            <a:avLst/>
          </a:prstGeom>
          <a:solidFill>
            <a:srgbClr val="000000"/>
          </a:solidFill>
          <a:ln w="9525">
            <a:noFill/>
            <a:miter lim="800000"/>
            <a:headEnd/>
            <a:tailEnd/>
          </a:ln>
        </p:spPr>
        <p:txBody>
          <a:bodyPr>
            <a:prstTxWarp prst="textNoShape">
              <a:avLst/>
            </a:prstTxWarp>
          </a:bodyPr>
          <a:lstStyle/>
          <a:p>
            <a:endParaRPr lang="en-US" dirty="0">
              <a:latin typeface="Arial" charset="0"/>
              <a:ea typeface="Arial"/>
              <a:cs typeface="Arial"/>
            </a:endParaRPr>
          </a:p>
        </p:txBody>
      </p:sp>
      <p:sp>
        <p:nvSpPr>
          <p:cNvPr id="23581" name="Rectangle 29"/>
          <p:cNvSpPr>
            <a:spLocks noChangeArrowheads="1"/>
          </p:cNvSpPr>
          <p:nvPr/>
        </p:nvSpPr>
        <p:spPr bwMode="auto">
          <a:xfrm>
            <a:off x="3506788" y="4994275"/>
            <a:ext cx="0" cy="430887"/>
          </a:xfrm>
          <a:prstGeom prst="rect">
            <a:avLst/>
          </a:prstGeom>
          <a:noFill/>
          <a:ln w="9525">
            <a:noFill/>
            <a:miter lim="800000"/>
            <a:headEnd/>
            <a:tailEnd/>
          </a:ln>
        </p:spPr>
        <p:txBody>
          <a:bodyPr wrap="none" lIns="0" tIns="0" rIns="0" bIns="0">
            <a:prstTxWarp prst="textNoShape">
              <a:avLst/>
            </a:prstTxWarp>
            <a:spAutoFit/>
          </a:bodyPr>
          <a:lstStyle/>
          <a:p>
            <a:endParaRPr lang="en-GB" sz="2800" dirty="0">
              <a:latin typeface="Arial" charset="0"/>
              <a:ea typeface="Arial"/>
              <a:cs typeface="Arial"/>
            </a:endParaRPr>
          </a:p>
        </p:txBody>
      </p:sp>
      <p:sp>
        <p:nvSpPr>
          <p:cNvPr id="3" name="Date Placeholder 2"/>
          <p:cNvSpPr>
            <a:spLocks noGrp="1"/>
          </p:cNvSpPr>
          <p:nvPr>
            <p:ph type="dt" sz="half" idx="10"/>
          </p:nvPr>
        </p:nvSpPr>
        <p:spPr/>
        <p:txBody>
          <a:bodyPr/>
          <a:lstStyle/>
          <a:p>
            <a:r>
              <a:rPr lang="en-US"/>
              <a:t>27 November 2019</a:t>
            </a:r>
            <a:endParaRPr lang="en-US" dirty="0"/>
          </a:p>
        </p:txBody>
      </p:sp>
      <p:sp>
        <p:nvSpPr>
          <p:cNvPr id="4" name="Footer Placeholder 3"/>
          <p:cNvSpPr>
            <a:spLocks noGrp="1"/>
          </p:cNvSpPr>
          <p:nvPr>
            <p:ph type="ftr" sz="quarter" idx="11"/>
          </p:nvPr>
        </p:nvSpPr>
        <p:spPr/>
        <p:txBody>
          <a:bodyPr/>
          <a:lstStyle/>
          <a:p>
            <a:r>
              <a:rPr lang="en-US"/>
              <a:t>Electronics for Particle Physics Discoveries, Sridhara Dasu, Wisconsin</a:t>
            </a:r>
            <a:endParaRPr lang="en-US" dirty="0"/>
          </a:p>
        </p:txBody>
      </p:sp>
      <p:sp>
        <p:nvSpPr>
          <p:cNvPr id="5" name="Slide Number Placeholder 4"/>
          <p:cNvSpPr>
            <a:spLocks noGrp="1"/>
          </p:cNvSpPr>
          <p:nvPr>
            <p:ph type="sldNum" sz="quarter" idx="12"/>
          </p:nvPr>
        </p:nvSpPr>
        <p:spPr/>
        <p:txBody>
          <a:bodyPr/>
          <a:lstStyle/>
          <a:p>
            <a:fld id="{AB3C1F1C-F708-3F4B-8ECB-6D467F0718B5}" type="slidenum">
              <a:rPr lang="en-US" smtClean="0"/>
              <a:pPr/>
              <a:t>7</a:t>
            </a:fld>
            <a:endParaRPr lang="en-US" dirty="0"/>
          </a:p>
        </p:txBody>
      </p:sp>
      <p:sp>
        <p:nvSpPr>
          <p:cNvPr id="13342" name="Rectangle 30"/>
          <p:cNvSpPr>
            <a:spLocks noGrp="1" noChangeArrowheads="1"/>
          </p:cNvSpPr>
          <p:nvPr>
            <p:ph type="title"/>
          </p:nvPr>
        </p:nvSpPr>
        <p:spPr/>
        <p:txBody>
          <a:bodyPr/>
          <a:lstStyle/>
          <a:p>
            <a:r>
              <a:rPr lang="en-US" dirty="0"/>
              <a:t>Collisions (p-p) at LHC</a:t>
            </a:r>
          </a:p>
        </p:txBody>
      </p:sp>
      <p:sp>
        <p:nvSpPr>
          <p:cNvPr id="23583" name="Rectangle 31"/>
          <p:cNvSpPr>
            <a:spLocks noChangeArrowheads="1"/>
          </p:cNvSpPr>
          <p:nvPr/>
        </p:nvSpPr>
        <p:spPr bwMode="auto">
          <a:xfrm>
            <a:off x="5126038" y="1082677"/>
            <a:ext cx="3175" cy="3175"/>
          </a:xfrm>
          <a:prstGeom prst="rect">
            <a:avLst/>
          </a:prstGeom>
          <a:solidFill>
            <a:srgbClr val="2F12D5"/>
          </a:solidFill>
          <a:ln w="9525">
            <a:noFill/>
            <a:miter lim="800000"/>
            <a:headEnd/>
            <a:tailEnd/>
          </a:ln>
        </p:spPr>
        <p:txBody>
          <a:bodyPr>
            <a:prstTxWarp prst="textNoShape">
              <a:avLst/>
            </a:prstTxWarp>
          </a:bodyPr>
          <a:lstStyle/>
          <a:p>
            <a:endParaRPr lang="en-US" dirty="0">
              <a:latin typeface="Arial" charset="0"/>
              <a:ea typeface="Arial"/>
              <a:cs typeface="Arial"/>
            </a:endParaRPr>
          </a:p>
        </p:txBody>
      </p:sp>
      <p:sp>
        <p:nvSpPr>
          <p:cNvPr id="23584" name="Rectangle 32"/>
          <p:cNvSpPr>
            <a:spLocks noChangeArrowheads="1"/>
          </p:cNvSpPr>
          <p:nvPr/>
        </p:nvSpPr>
        <p:spPr bwMode="auto">
          <a:xfrm>
            <a:off x="3166290" y="805200"/>
            <a:ext cx="5495925" cy="5630863"/>
          </a:xfrm>
          <a:prstGeom prst="rect">
            <a:avLst/>
          </a:prstGeom>
          <a:solidFill>
            <a:schemeClr val="bg1"/>
          </a:solidFill>
          <a:ln w="12700">
            <a:no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13345" name="Text Box 33"/>
          <p:cNvSpPr txBox="1">
            <a:spLocks noChangeArrowheads="1"/>
          </p:cNvSpPr>
          <p:nvPr/>
        </p:nvSpPr>
        <p:spPr bwMode="auto">
          <a:xfrm>
            <a:off x="3708165" y="5459752"/>
            <a:ext cx="5016500" cy="646331"/>
          </a:xfrm>
          <a:prstGeom prst="rect">
            <a:avLst/>
          </a:prstGeom>
          <a:solidFill>
            <a:srgbClr val="F3E085"/>
          </a:solidFill>
          <a:ln w="3175">
            <a:solidFill>
              <a:schemeClr val="tx1"/>
            </a:solidFill>
            <a:miter lim="800000"/>
            <a:headEnd/>
            <a:tailEnd/>
          </a:ln>
          <a:effectLst>
            <a:outerShdw blurRad="63500" dist="38099" dir="2700000" algn="ctr" rotWithShape="0">
              <a:schemeClr val="bg2">
                <a:alpha val="74997"/>
              </a:schemeClr>
            </a:outerShdw>
          </a:effectLst>
        </p:spPr>
        <p:txBody>
          <a:bodyPr>
            <a:prstTxWarp prst="textNoShape">
              <a:avLst/>
            </a:prstTxWarp>
            <a:spAutoFit/>
          </a:bodyPr>
          <a:lstStyle/>
          <a:p>
            <a:pPr>
              <a:tabLst>
                <a:tab pos="3041650" algn="l"/>
              </a:tabLst>
            </a:pPr>
            <a:r>
              <a:rPr lang="en-US" b="1" dirty="0">
                <a:solidFill>
                  <a:srgbClr val="B02A0F"/>
                </a:solidFill>
                <a:latin typeface="Arial" charset="0"/>
                <a:ea typeface="Arial"/>
                <a:cs typeface="Arial"/>
              </a:rPr>
              <a:t>Event size: 	~   1 M bytes </a:t>
            </a:r>
          </a:p>
          <a:p>
            <a:pPr>
              <a:tabLst>
                <a:tab pos="3041650" algn="l"/>
              </a:tabLst>
            </a:pPr>
            <a:r>
              <a:rPr lang="en-US" b="1" dirty="0">
                <a:solidFill>
                  <a:srgbClr val="B02A0F"/>
                </a:solidFill>
                <a:latin typeface="Arial" charset="0"/>
                <a:ea typeface="Arial"/>
                <a:cs typeface="Arial"/>
              </a:rPr>
              <a:t>Event Rate: 	~ 32 M Hz</a:t>
            </a:r>
          </a:p>
        </p:txBody>
      </p:sp>
      <p:grpSp>
        <p:nvGrpSpPr>
          <p:cNvPr id="23586" name="Group 34"/>
          <p:cNvGrpSpPr>
            <a:grpSpLocks/>
          </p:cNvGrpSpPr>
          <p:nvPr/>
        </p:nvGrpSpPr>
        <p:grpSpPr bwMode="auto">
          <a:xfrm>
            <a:off x="3710604" y="958216"/>
            <a:ext cx="5027612" cy="4262438"/>
            <a:chOff x="2723" y="591"/>
            <a:chExt cx="3171" cy="2794"/>
          </a:xfrm>
        </p:grpSpPr>
        <p:pic>
          <p:nvPicPr>
            <p:cNvPr id="23591" name="Picture 35"/>
            <p:cNvPicPr>
              <a:picLocks noChangeAspect="1" noChangeArrowheads="1"/>
            </p:cNvPicPr>
            <p:nvPr/>
          </p:nvPicPr>
          <p:blipFill>
            <a:blip r:embed="rId4" cstate="print"/>
            <a:srcRect/>
            <a:stretch>
              <a:fillRect/>
            </a:stretch>
          </p:blipFill>
          <p:spPr bwMode="auto">
            <a:xfrm>
              <a:off x="2723" y="591"/>
              <a:ext cx="3171" cy="1307"/>
            </a:xfrm>
            <a:prstGeom prst="rect">
              <a:avLst/>
            </a:prstGeom>
            <a:noFill/>
            <a:ln w="9525">
              <a:noFill/>
              <a:miter lim="800000"/>
              <a:headEnd/>
              <a:tailEnd/>
            </a:ln>
          </p:spPr>
        </p:pic>
        <p:sp>
          <p:nvSpPr>
            <p:cNvPr id="23592" name="Rectangle 36"/>
            <p:cNvSpPr>
              <a:spLocks noChangeArrowheads="1"/>
            </p:cNvSpPr>
            <p:nvPr/>
          </p:nvSpPr>
          <p:spPr bwMode="auto">
            <a:xfrm>
              <a:off x="3272" y="1640"/>
              <a:ext cx="2220" cy="171"/>
            </a:xfrm>
            <a:prstGeom prst="rect">
              <a:avLst/>
            </a:prstGeom>
            <a:noFill/>
            <a:ln w="9525">
              <a:noFill/>
              <a:miter lim="800000"/>
              <a:headEnd/>
              <a:tailEnd/>
            </a:ln>
          </p:spPr>
          <p:txBody>
            <a:bodyPr wrap="none" lIns="0" tIns="0" rIns="0" bIns="0">
              <a:prstTxWarp prst="textNoShape">
                <a:avLst/>
              </a:prstTxWarp>
              <a:spAutoFit/>
            </a:bodyPr>
            <a:lstStyle/>
            <a:p>
              <a:r>
                <a:rPr lang="en-US" sz="1700" b="1" dirty="0">
                  <a:solidFill>
                    <a:schemeClr val="bg1"/>
                  </a:solidFill>
                  <a:latin typeface="Arial" charset="0"/>
                  <a:ea typeface="Arial"/>
                  <a:cs typeface="Arial"/>
                </a:rPr>
                <a:t>All charged tracks with </a:t>
              </a:r>
              <a:r>
                <a:rPr lang="en-US" sz="1700" b="1" dirty="0" err="1">
                  <a:solidFill>
                    <a:schemeClr val="bg1"/>
                  </a:solidFill>
                  <a:latin typeface="Arial" charset="0"/>
                  <a:ea typeface="Arial"/>
                  <a:cs typeface="Arial"/>
                </a:rPr>
                <a:t>pt</a:t>
              </a:r>
              <a:r>
                <a:rPr lang="en-US" sz="1700" b="1" dirty="0">
                  <a:solidFill>
                    <a:schemeClr val="bg1"/>
                  </a:solidFill>
                  <a:latin typeface="Arial" charset="0"/>
                  <a:ea typeface="Arial"/>
                  <a:cs typeface="Arial"/>
                </a:rPr>
                <a:t> &gt; 2 GeV</a:t>
              </a:r>
              <a:endParaRPr lang="en-US" dirty="0">
                <a:solidFill>
                  <a:schemeClr val="bg1"/>
                </a:solidFill>
                <a:latin typeface="Arial" charset="0"/>
                <a:ea typeface="Arial"/>
                <a:cs typeface="Arial"/>
              </a:endParaRPr>
            </a:p>
          </p:txBody>
        </p:sp>
        <p:pic>
          <p:nvPicPr>
            <p:cNvPr id="23593" name="Picture 37"/>
            <p:cNvPicPr>
              <a:picLocks noChangeAspect="1" noChangeArrowheads="1"/>
            </p:cNvPicPr>
            <p:nvPr/>
          </p:nvPicPr>
          <p:blipFill>
            <a:blip r:embed="rId5" cstate="print"/>
            <a:srcRect/>
            <a:stretch>
              <a:fillRect/>
            </a:stretch>
          </p:blipFill>
          <p:spPr bwMode="auto">
            <a:xfrm>
              <a:off x="2725" y="2013"/>
              <a:ext cx="3169" cy="1372"/>
            </a:xfrm>
            <a:prstGeom prst="rect">
              <a:avLst/>
            </a:prstGeom>
            <a:noFill/>
            <a:ln w="9525">
              <a:noFill/>
              <a:miter lim="800000"/>
              <a:headEnd/>
              <a:tailEnd/>
            </a:ln>
          </p:spPr>
        </p:pic>
        <p:sp>
          <p:nvSpPr>
            <p:cNvPr id="23594" name="Rectangle 38"/>
            <p:cNvSpPr>
              <a:spLocks noChangeArrowheads="1"/>
            </p:cNvSpPr>
            <p:nvPr/>
          </p:nvSpPr>
          <p:spPr bwMode="auto">
            <a:xfrm>
              <a:off x="3026" y="3192"/>
              <a:ext cx="2510" cy="171"/>
            </a:xfrm>
            <a:prstGeom prst="rect">
              <a:avLst/>
            </a:prstGeom>
            <a:noFill/>
            <a:ln w="9525">
              <a:noFill/>
              <a:miter lim="800000"/>
              <a:headEnd/>
              <a:tailEnd/>
            </a:ln>
          </p:spPr>
          <p:txBody>
            <a:bodyPr wrap="none" lIns="0" tIns="0" rIns="0" bIns="0">
              <a:prstTxWarp prst="textNoShape">
                <a:avLst/>
              </a:prstTxWarp>
              <a:spAutoFit/>
            </a:bodyPr>
            <a:lstStyle/>
            <a:p>
              <a:r>
                <a:rPr lang="en-US" sz="1700" b="1" dirty="0">
                  <a:solidFill>
                    <a:schemeClr val="bg1"/>
                  </a:solidFill>
                  <a:latin typeface="Arial" charset="0"/>
                  <a:ea typeface="Arial"/>
                  <a:cs typeface="Arial"/>
                </a:rPr>
                <a:t>Reconstructed tracks with </a:t>
              </a:r>
              <a:r>
                <a:rPr lang="en-US" sz="1700" b="1" dirty="0" err="1">
                  <a:solidFill>
                    <a:schemeClr val="bg1"/>
                  </a:solidFill>
                  <a:latin typeface="Arial" charset="0"/>
                  <a:ea typeface="Arial"/>
                  <a:cs typeface="Arial"/>
                </a:rPr>
                <a:t>pt</a:t>
              </a:r>
              <a:r>
                <a:rPr lang="en-US" sz="1700" b="1" dirty="0">
                  <a:solidFill>
                    <a:schemeClr val="bg1"/>
                  </a:solidFill>
                  <a:latin typeface="Arial" charset="0"/>
                  <a:ea typeface="Arial"/>
                  <a:cs typeface="Arial"/>
                </a:rPr>
                <a:t> &gt; 25 GeV</a:t>
              </a:r>
              <a:endParaRPr lang="en-US" dirty="0">
                <a:solidFill>
                  <a:schemeClr val="bg1"/>
                </a:solidFill>
                <a:latin typeface="Arial" charset="0"/>
                <a:ea typeface="Arial"/>
                <a:cs typeface="Arial"/>
              </a:endParaRPr>
            </a:p>
          </p:txBody>
        </p:sp>
        <p:sp>
          <p:nvSpPr>
            <p:cNvPr id="23595" name="Rectangle 39"/>
            <p:cNvSpPr>
              <a:spLocks noChangeArrowheads="1"/>
            </p:cNvSpPr>
            <p:nvPr/>
          </p:nvSpPr>
          <p:spPr bwMode="auto">
            <a:xfrm>
              <a:off x="2969" y="628"/>
              <a:ext cx="2863" cy="442"/>
            </a:xfrm>
            <a:prstGeom prst="rect">
              <a:avLst/>
            </a:prstGeom>
            <a:noFill/>
            <a:ln w="9525">
              <a:noFill/>
              <a:miter lim="800000"/>
              <a:headEnd/>
              <a:tailEnd/>
            </a:ln>
          </p:spPr>
          <p:txBody>
            <a:bodyPr wrap="none" lIns="0" tIns="0" rIns="0" bIns="0">
              <a:prstTxWarp prst="textNoShape">
                <a:avLst/>
              </a:prstTxWarp>
              <a:spAutoFit/>
            </a:bodyPr>
            <a:lstStyle/>
            <a:p>
              <a:pPr algn="ctr">
                <a:lnSpc>
                  <a:spcPct val="80000"/>
                </a:lnSpc>
              </a:pPr>
              <a:r>
                <a:rPr lang="en-US" sz="1800" b="1" dirty="0">
                  <a:solidFill>
                    <a:schemeClr val="bg1"/>
                  </a:solidFill>
                  <a:latin typeface="Arial" charset="0"/>
                  <a:ea typeface="Arial"/>
                  <a:cs typeface="Arial"/>
                </a:rPr>
                <a:t>Operating conditions:</a:t>
              </a:r>
            </a:p>
            <a:p>
              <a:pPr algn="ctr">
                <a:lnSpc>
                  <a:spcPct val="80000"/>
                </a:lnSpc>
              </a:pPr>
              <a:r>
                <a:rPr lang="en-US" sz="1800" b="1" dirty="0">
                  <a:solidFill>
                    <a:schemeClr val="bg1"/>
                  </a:solidFill>
                  <a:latin typeface="Arial" charset="0"/>
                  <a:ea typeface="Arial"/>
                  <a:cs typeface="Arial"/>
                </a:rPr>
                <a:t>one “good” event (</a:t>
              </a:r>
              <a:r>
                <a:rPr lang="en-US" sz="1800" b="1" dirty="0" err="1">
                  <a:solidFill>
                    <a:schemeClr val="bg1"/>
                  </a:solidFill>
                  <a:latin typeface="Arial" charset="0"/>
                  <a:ea typeface="Arial"/>
                  <a:cs typeface="Arial"/>
                </a:rPr>
                <a:t>e.g</a:t>
              </a:r>
              <a:r>
                <a:rPr lang="en-US" sz="1800" b="1" dirty="0">
                  <a:solidFill>
                    <a:schemeClr val="bg1"/>
                  </a:solidFill>
                  <a:latin typeface="Arial" charset="0"/>
                  <a:ea typeface="Arial"/>
                  <a:cs typeface="Arial"/>
                </a:rPr>
                <a:t> Higgs in 4 muons ) </a:t>
              </a:r>
            </a:p>
            <a:p>
              <a:pPr algn="ctr">
                <a:lnSpc>
                  <a:spcPct val="80000"/>
                </a:lnSpc>
              </a:pPr>
              <a:r>
                <a:rPr lang="en-US" sz="1800" b="1" dirty="0">
                  <a:solidFill>
                    <a:schemeClr val="bg1"/>
                  </a:solidFill>
                  <a:latin typeface="Arial" charset="0"/>
                  <a:ea typeface="Arial"/>
                  <a:cs typeface="Arial"/>
                </a:rPr>
                <a:t>+ ~</a:t>
              </a:r>
              <a:r>
                <a:rPr lang="en-US" b="1" dirty="0">
                  <a:solidFill>
                    <a:schemeClr val="bg1"/>
                  </a:solidFill>
                  <a:latin typeface="Arial" charset="0"/>
                  <a:ea typeface="Arial"/>
                  <a:cs typeface="Arial"/>
                </a:rPr>
                <a:t>4</a:t>
              </a:r>
              <a:r>
                <a:rPr lang="en-US" sz="1800" b="1" dirty="0">
                  <a:solidFill>
                    <a:schemeClr val="bg1"/>
                  </a:solidFill>
                  <a:latin typeface="Arial" charset="0"/>
                  <a:ea typeface="Arial"/>
                  <a:cs typeface="Arial"/>
                </a:rPr>
                <a:t>0 minimum bias </a:t>
              </a:r>
              <a:r>
                <a:rPr lang="en-US" sz="1800" b="1" dirty="0" err="1">
                  <a:solidFill>
                    <a:schemeClr val="bg1"/>
                  </a:solidFill>
                  <a:latin typeface="Arial" charset="0"/>
                  <a:ea typeface="Arial"/>
                  <a:cs typeface="Arial"/>
                </a:rPr>
                <a:t>piledup</a:t>
              </a:r>
              <a:r>
                <a:rPr lang="en-US" sz="1800" b="1" dirty="0">
                  <a:solidFill>
                    <a:schemeClr val="bg1"/>
                  </a:solidFill>
                  <a:latin typeface="Arial" charset="0"/>
                  <a:ea typeface="Arial"/>
                  <a:cs typeface="Arial"/>
                </a:rPr>
                <a:t> events)</a:t>
              </a:r>
            </a:p>
          </p:txBody>
        </p:sp>
      </p:grpSp>
      <p:sp>
        <p:nvSpPr>
          <p:cNvPr id="23587" name="AutoShape 42"/>
          <p:cNvSpPr>
            <a:spLocks noChangeArrowheads="1"/>
          </p:cNvSpPr>
          <p:nvPr/>
        </p:nvSpPr>
        <p:spPr bwMode="auto">
          <a:xfrm>
            <a:off x="2525714" y="5481638"/>
            <a:ext cx="211137" cy="228600"/>
          </a:xfrm>
          <a:prstGeom prst="rightArrow">
            <a:avLst>
              <a:gd name="adj1" fmla="val 45241"/>
              <a:gd name="adj2" fmla="val 68750"/>
            </a:avLst>
          </a:prstGeom>
          <a:solidFill>
            <a:schemeClr val="tx1"/>
          </a:solidFill>
          <a:ln w="9525">
            <a:noFill/>
            <a:miter lim="800000"/>
            <a:headEnd/>
            <a:tailEnd/>
          </a:ln>
        </p:spPr>
        <p:txBody>
          <a:bodyPr wrap="none" anchor="ctr">
            <a:prstTxWarp prst="textNoShape">
              <a:avLst/>
            </a:prstTxWarp>
          </a:bodyPr>
          <a:lstStyle/>
          <a:p>
            <a:endParaRPr lang="en-US" dirty="0">
              <a:latin typeface="Arial" charset="0"/>
              <a:ea typeface="Arial"/>
              <a:cs typeface="Arial"/>
            </a:endParaRPr>
          </a:p>
        </p:txBody>
      </p:sp>
      <p:pic>
        <p:nvPicPr>
          <p:cNvPr id="23588" name="Picture 43"/>
          <p:cNvPicPr>
            <a:picLocks noChangeAspect="1" noChangeArrowheads="1"/>
          </p:cNvPicPr>
          <p:nvPr/>
        </p:nvPicPr>
        <p:blipFill>
          <a:blip r:embed="rId6" cstate="print"/>
          <a:srcRect/>
          <a:stretch>
            <a:fillRect/>
          </a:stretch>
        </p:blipFill>
        <p:spPr bwMode="auto">
          <a:xfrm>
            <a:off x="3068639" y="1065215"/>
            <a:ext cx="446087" cy="5151437"/>
          </a:xfrm>
          <a:prstGeom prst="rect">
            <a:avLst/>
          </a:prstGeom>
          <a:noFill/>
          <a:ln w="12700">
            <a:noFill/>
            <a:miter lim="800000"/>
            <a:headEnd/>
            <a:tailEnd/>
          </a:ln>
        </p:spPr>
      </p:pic>
      <p:sp>
        <p:nvSpPr>
          <p:cNvPr id="23589" name="AutoShape 44"/>
          <p:cNvSpPr>
            <a:spLocks noChangeArrowheads="1"/>
          </p:cNvSpPr>
          <p:nvPr/>
        </p:nvSpPr>
        <p:spPr bwMode="auto">
          <a:xfrm>
            <a:off x="2532064" y="1460500"/>
            <a:ext cx="211137" cy="228600"/>
          </a:xfrm>
          <a:prstGeom prst="rightArrow">
            <a:avLst>
              <a:gd name="adj1" fmla="val 45241"/>
              <a:gd name="adj2" fmla="val 68750"/>
            </a:avLst>
          </a:prstGeom>
          <a:solidFill>
            <a:srgbClr val="B8090C"/>
          </a:solidFill>
          <a:ln w="9525">
            <a:noFill/>
            <a:miter lim="800000"/>
            <a:headEnd/>
            <a:tailEnd/>
          </a:ln>
        </p:spPr>
        <p:txBody>
          <a:bodyPr wrap="none" anchor="ctr">
            <a:prstTxWarp prst="textNoShape">
              <a:avLst/>
            </a:prstTxWarp>
          </a:bodyPr>
          <a:lstStyle/>
          <a:p>
            <a:endParaRPr lang="en-US" dirty="0">
              <a:latin typeface="Arial" charset="0"/>
              <a:ea typeface="Arial"/>
              <a:cs typeface="Arial"/>
            </a:endParaRPr>
          </a:p>
        </p:txBody>
      </p:sp>
      <p:sp>
        <p:nvSpPr>
          <p:cNvPr id="23590" name="Text Box 45"/>
          <p:cNvSpPr txBox="1">
            <a:spLocks noChangeArrowheads="1"/>
          </p:cNvSpPr>
          <p:nvPr/>
        </p:nvSpPr>
        <p:spPr bwMode="auto">
          <a:xfrm>
            <a:off x="1500189" y="1416052"/>
            <a:ext cx="1056700" cy="307777"/>
          </a:xfrm>
          <a:prstGeom prst="rect">
            <a:avLst/>
          </a:prstGeom>
          <a:noFill/>
          <a:ln w="9525">
            <a:noFill/>
            <a:miter lim="800000"/>
            <a:headEnd/>
            <a:tailEnd/>
          </a:ln>
        </p:spPr>
        <p:txBody>
          <a:bodyPr wrap="none">
            <a:prstTxWarp prst="textNoShape">
              <a:avLst/>
            </a:prstTxWarp>
            <a:spAutoFit/>
          </a:bodyPr>
          <a:lstStyle/>
          <a:p>
            <a:r>
              <a:rPr lang="en-US" sz="1400" b="1" dirty="0">
                <a:solidFill>
                  <a:srgbClr val="B8090C"/>
                </a:solidFill>
                <a:latin typeface="Arial" charset="0"/>
                <a:ea typeface="Arial"/>
                <a:cs typeface="Arial"/>
              </a:rPr>
              <a:t>Event rate</a:t>
            </a:r>
          </a:p>
        </p:txBody>
      </p:sp>
    </p:spTree>
    <p:extLst>
      <p:ext uri="{BB962C8B-B14F-4D97-AF65-F5344CB8AC3E}">
        <p14:creationId xmlns:p14="http://schemas.microsoft.com/office/powerpoint/2010/main" val="2322453177"/>
      </p:ext>
    </p:extLst>
  </p:cSld>
  <p:clrMapOvr>
    <a:masterClrMapping/>
  </p:clrMapOvr>
  <p:transition spd="slow" advClick="0" advTm="15000">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27 November 2019</a:t>
            </a:r>
          </a:p>
        </p:txBody>
      </p:sp>
      <p:sp>
        <p:nvSpPr>
          <p:cNvPr id="4" name="Footer Placeholder 3"/>
          <p:cNvSpPr>
            <a:spLocks noGrp="1"/>
          </p:cNvSpPr>
          <p:nvPr>
            <p:ph type="ftr" sz="quarter" idx="11"/>
          </p:nvPr>
        </p:nvSpPr>
        <p:spPr/>
        <p:txBody>
          <a:bodyPr/>
          <a:lstStyle/>
          <a:p>
            <a:r>
              <a:rPr lang="en-US"/>
              <a:t>Electronics for Particle Physics Discoveries, Sridhara Dasu, Wisconsin</a:t>
            </a:r>
          </a:p>
        </p:txBody>
      </p:sp>
      <p:sp>
        <p:nvSpPr>
          <p:cNvPr id="5" name="Slide Number Placeholder 4"/>
          <p:cNvSpPr>
            <a:spLocks noGrp="1"/>
          </p:cNvSpPr>
          <p:nvPr>
            <p:ph type="sldNum" sz="quarter" idx="12"/>
          </p:nvPr>
        </p:nvSpPr>
        <p:spPr/>
        <p:txBody>
          <a:bodyPr/>
          <a:lstStyle/>
          <a:p>
            <a:fld id="{F9FC11F0-6B4D-644E-8124-C852C545899F}" type="slidenum">
              <a:rPr lang="en-US" smtClean="0"/>
              <a:pPr/>
              <a:t>8</a:t>
            </a:fld>
            <a:endParaRPr lang="en-US"/>
          </a:p>
        </p:txBody>
      </p:sp>
      <p:sp>
        <p:nvSpPr>
          <p:cNvPr id="155650" name="Rectangle 1026"/>
          <p:cNvSpPr>
            <a:spLocks noGrp="1" noChangeArrowheads="1"/>
          </p:cNvSpPr>
          <p:nvPr>
            <p:ph type="title"/>
          </p:nvPr>
        </p:nvSpPr>
        <p:spPr/>
        <p:txBody>
          <a:bodyPr/>
          <a:lstStyle/>
          <a:p>
            <a:pPr eaLnBrk="1" hangingPunct="1"/>
            <a:r>
              <a:rPr lang="en-US" dirty="0"/>
              <a:t>Processing LHC Data</a:t>
            </a:r>
          </a:p>
        </p:txBody>
      </p:sp>
      <p:pic>
        <p:nvPicPr>
          <p:cNvPr id="25603" name="Picture 1027"/>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219200" y="881998"/>
            <a:ext cx="6781800" cy="5456237"/>
          </a:xfrm>
          <a:prstGeom prst="rect">
            <a:avLst/>
          </a:prstGeom>
          <a:noFill/>
          <a:ln w="9525">
            <a:noFill/>
            <a:miter lim="800000"/>
            <a:headEnd/>
            <a:tailEnd/>
          </a:ln>
        </p:spPr>
      </p:pic>
      <p:sp>
        <p:nvSpPr>
          <p:cNvPr id="2" name="TextBox 1"/>
          <p:cNvSpPr txBox="1"/>
          <p:nvPr/>
        </p:nvSpPr>
        <p:spPr>
          <a:xfrm>
            <a:off x="1230439" y="1336290"/>
            <a:ext cx="750761" cy="369332"/>
          </a:xfrm>
          <a:prstGeom prst="rect">
            <a:avLst/>
          </a:prstGeom>
          <a:solidFill>
            <a:srgbClr val="FFFFFF"/>
          </a:solidFill>
        </p:spPr>
        <p:txBody>
          <a:bodyPr wrap="square" rtlCol="0">
            <a:spAutoFit/>
          </a:bodyPr>
          <a:lstStyle/>
          <a:p>
            <a:r>
              <a:rPr lang="en-US" sz="1800" b="1" dirty="0">
                <a:latin typeface="Helvetica"/>
                <a:cs typeface="Helvetica"/>
              </a:rPr>
              <a:t>QCD</a:t>
            </a:r>
          </a:p>
        </p:txBody>
      </p:sp>
    </p:spTree>
    <p:extLst>
      <p:ext uri="{BB962C8B-B14F-4D97-AF65-F5344CB8AC3E}">
        <p14:creationId xmlns:p14="http://schemas.microsoft.com/office/powerpoint/2010/main" val="3427294811"/>
      </p:ext>
    </p:extLst>
  </p:cSld>
  <p:clrMapOvr>
    <a:masterClrMapping/>
  </p:clrMapOvr>
  <p:transition spd="slow" advClick="0" advTm="15000">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27 November 2019</a:t>
            </a:r>
            <a:endParaRPr lang="en-US" dirty="0"/>
          </a:p>
        </p:txBody>
      </p:sp>
      <p:sp>
        <p:nvSpPr>
          <p:cNvPr id="4" name="Footer Placeholder 3"/>
          <p:cNvSpPr>
            <a:spLocks noGrp="1"/>
          </p:cNvSpPr>
          <p:nvPr>
            <p:ph type="ftr" sz="quarter" idx="11"/>
          </p:nvPr>
        </p:nvSpPr>
        <p:spPr/>
        <p:txBody>
          <a:bodyPr/>
          <a:lstStyle/>
          <a:p>
            <a:r>
              <a:rPr lang="en-US"/>
              <a:t>Electronics for Particle Physics Discoveries, Sridhara Dasu, Wisconsin</a:t>
            </a:r>
            <a:endParaRPr lang="en-US" dirty="0"/>
          </a:p>
        </p:txBody>
      </p:sp>
      <p:sp>
        <p:nvSpPr>
          <p:cNvPr id="5" name="Slide Number Placeholder 4"/>
          <p:cNvSpPr>
            <a:spLocks noGrp="1"/>
          </p:cNvSpPr>
          <p:nvPr>
            <p:ph type="sldNum" sz="quarter" idx="12"/>
          </p:nvPr>
        </p:nvSpPr>
        <p:spPr/>
        <p:txBody>
          <a:bodyPr/>
          <a:lstStyle/>
          <a:p>
            <a:fld id="{AB3C1F1C-F708-3F4B-8ECB-6D467F0718B5}" type="slidenum">
              <a:rPr lang="en-US" smtClean="0"/>
              <a:pPr/>
              <a:t>9</a:t>
            </a:fld>
            <a:endParaRPr lang="en-US" dirty="0"/>
          </a:p>
        </p:txBody>
      </p:sp>
      <p:sp>
        <p:nvSpPr>
          <p:cNvPr id="157698" name="Rectangle 2"/>
          <p:cNvSpPr>
            <a:spLocks noGrp="1" noChangeArrowheads="1"/>
          </p:cNvSpPr>
          <p:nvPr>
            <p:ph type="title"/>
          </p:nvPr>
        </p:nvSpPr>
        <p:spPr/>
        <p:txBody>
          <a:bodyPr/>
          <a:lstStyle/>
          <a:p>
            <a:pPr eaLnBrk="1" hangingPunct="1"/>
            <a:r>
              <a:rPr lang="en-US" dirty="0"/>
              <a:t>LHC Trigger &amp; DAQ Challenges</a:t>
            </a:r>
          </a:p>
        </p:txBody>
      </p:sp>
      <p:sp>
        <p:nvSpPr>
          <p:cNvPr id="27651" name="Line 4"/>
          <p:cNvSpPr>
            <a:spLocks noChangeShapeType="1"/>
          </p:cNvSpPr>
          <p:nvPr/>
        </p:nvSpPr>
        <p:spPr bwMode="auto">
          <a:xfrm>
            <a:off x="3933825" y="2565400"/>
            <a:ext cx="1588" cy="3443288"/>
          </a:xfrm>
          <a:prstGeom prst="line">
            <a:avLst/>
          </a:prstGeom>
          <a:noFill/>
          <a:ln w="22225">
            <a:solidFill>
              <a:srgbClr val="000000"/>
            </a:solidFill>
            <a:round/>
            <a:headEnd/>
            <a:tailEnd/>
          </a:ln>
        </p:spPr>
        <p:txBody>
          <a:bodyPr>
            <a:prstTxWarp prst="textNoShape">
              <a:avLst/>
            </a:prstTxWarp>
          </a:bodyPr>
          <a:lstStyle/>
          <a:p>
            <a:endParaRPr lang="en-US" dirty="0">
              <a:latin typeface="Arial"/>
              <a:ea typeface="Arial"/>
              <a:cs typeface="Arial"/>
            </a:endParaRPr>
          </a:p>
        </p:txBody>
      </p:sp>
      <p:sp>
        <p:nvSpPr>
          <p:cNvPr id="27652" name="Line 5"/>
          <p:cNvSpPr>
            <a:spLocks noChangeShapeType="1"/>
          </p:cNvSpPr>
          <p:nvPr/>
        </p:nvSpPr>
        <p:spPr bwMode="auto">
          <a:xfrm>
            <a:off x="3052764" y="2463802"/>
            <a:ext cx="1587" cy="3465513"/>
          </a:xfrm>
          <a:prstGeom prst="line">
            <a:avLst/>
          </a:prstGeom>
          <a:noFill/>
          <a:ln w="22225">
            <a:solidFill>
              <a:srgbClr val="000000"/>
            </a:solidFill>
            <a:round/>
            <a:headEnd/>
            <a:tailEnd/>
          </a:ln>
        </p:spPr>
        <p:txBody>
          <a:bodyPr>
            <a:prstTxWarp prst="textNoShape">
              <a:avLst/>
            </a:prstTxWarp>
          </a:bodyPr>
          <a:lstStyle/>
          <a:p>
            <a:endParaRPr lang="en-US" dirty="0">
              <a:latin typeface="Arial"/>
              <a:ea typeface="Arial"/>
              <a:cs typeface="Arial"/>
            </a:endParaRPr>
          </a:p>
        </p:txBody>
      </p:sp>
      <p:sp>
        <p:nvSpPr>
          <p:cNvPr id="27653" name="Line 6"/>
          <p:cNvSpPr>
            <a:spLocks noChangeShapeType="1"/>
          </p:cNvSpPr>
          <p:nvPr/>
        </p:nvSpPr>
        <p:spPr bwMode="auto">
          <a:xfrm>
            <a:off x="2630489" y="2532063"/>
            <a:ext cx="1587" cy="3454400"/>
          </a:xfrm>
          <a:prstGeom prst="line">
            <a:avLst/>
          </a:prstGeom>
          <a:noFill/>
          <a:ln w="22225">
            <a:solidFill>
              <a:srgbClr val="000000"/>
            </a:solidFill>
            <a:round/>
            <a:headEnd/>
            <a:tailEnd/>
          </a:ln>
        </p:spPr>
        <p:txBody>
          <a:bodyPr>
            <a:prstTxWarp prst="textNoShape">
              <a:avLst/>
            </a:prstTxWarp>
          </a:bodyPr>
          <a:lstStyle/>
          <a:p>
            <a:endParaRPr lang="en-US" dirty="0">
              <a:latin typeface="Arial"/>
              <a:ea typeface="Arial"/>
              <a:cs typeface="Arial"/>
            </a:endParaRPr>
          </a:p>
        </p:txBody>
      </p:sp>
      <p:sp>
        <p:nvSpPr>
          <p:cNvPr id="27654" name="Line 7"/>
          <p:cNvSpPr>
            <a:spLocks noChangeShapeType="1"/>
          </p:cNvSpPr>
          <p:nvPr/>
        </p:nvSpPr>
        <p:spPr bwMode="auto">
          <a:xfrm>
            <a:off x="2209800" y="2532063"/>
            <a:ext cx="0" cy="3454400"/>
          </a:xfrm>
          <a:prstGeom prst="line">
            <a:avLst/>
          </a:prstGeom>
          <a:noFill/>
          <a:ln w="22225">
            <a:solidFill>
              <a:srgbClr val="000000"/>
            </a:solidFill>
            <a:round/>
            <a:headEnd/>
            <a:tailEnd/>
          </a:ln>
        </p:spPr>
        <p:txBody>
          <a:bodyPr>
            <a:prstTxWarp prst="textNoShape">
              <a:avLst/>
            </a:prstTxWarp>
          </a:bodyPr>
          <a:lstStyle/>
          <a:p>
            <a:endParaRPr lang="en-US" dirty="0">
              <a:latin typeface="Arial"/>
              <a:ea typeface="Arial"/>
              <a:cs typeface="Arial"/>
            </a:endParaRPr>
          </a:p>
        </p:txBody>
      </p:sp>
      <p:sp>
        <p:nvSpPr>
          <p:cNvPr id="27655" name="Rectangle 8"/>
          <p:cNvSpPr>
            <a:spLocks noChangeArrowheads="1"/>
          </p:cNvSpPr>
          <p:nvPr/>
        </p:nvSpPr>
        <p:spPr bwMode="auto">
          <a:xfrm>
            <a:off x="2052638" y="1439865"/>
            <a:ext cx="2082800" cy="1144587"/>
          </a:xfrm>
          <a:prstGeom prst="rect">
            <a:avLst/>
          </a:prstGeom>
          <a:solidFill>
            <a:srgbClr val="DCFFD5"/>
          </a:solidFill>
          <a:ln w="11113">
            <a:solidFill>
              <a:srgbClr val="000000"/>
            </a:solidFill>
            <a:miter lim="800000"/>
            <a:headEnd/>
            <a:tailEnd/>
          </a:ln>
        </p:spPr>
        <p:txBody>
          <a:bodyPr>
            <a:prstTxWarp prst="textNoShape">
              <a:avLst/>
            </a:prstTxWarp>
          </a:bodyPr>
          <a:lstStyle/>
          <a:p>
            <a:endParaRPr lang="en-US" dirty="0">
              <a:latin typeface="Arial" charset="0"/>
              <a:ea typeface="Arial"/>
              <a:cs typeface="Arial"/>
            </a:endParaRPr>
          </a:p>
        </p:txBody>
      </p:sp>
      <p:pic>
        <p:nvPicPr>
          <p:cNvPr id="27656" name="Picture 9"/>
          <p:cNvPicPr>
            <a:picLocks noChangeAspect="1" noChangeArrowheads="1"/>
          </p:cNvPicPr>
          <p:nvPr/>
        </p:nvPicPr>
        <p:blipFill>
          <a:blip r:embed="rId3" cstate="print"/>
          <a:srcRect/>
          <a:stretch>
            <a:fillRect/>
          </a:stretch>
        </p:blipFill>
        <p:spPr bwMode="auto">
          <a:xfrm>
            <a:off x="2014539" y="2747965"/>
            <a:ext cx="2105025" cy="858837"/>
          </a:xfrm>
          <a:prstGeom prst="rect">
            <a:avLst/>
          </a:prstGeom>
          <a:noFill/>
          <a:ln w="9525">
            <a:noFill/>
            <a:miter lim="800000"/>
            <a:headEnd/>
            <a:tailEnd/>
          </a:ln>
        </p:spPr>
      </p:pic>
      <p:sp>
        <p:nvSpPr>
          <p:cNvPr id="27657" name="Rectangle 10"/>
          <p:cNvSpPr>
            <a:spLocks noChangeArrowheads="1"/>
          </p:cNvSpPr>
          <p:nvPr/>
        </p:nvSpPr>
        <p:spPr bwMode="auto">
          <a:xfrm>
            <a:off x="2025651" y="2749552"/>
            <a:ext cx="366713" cy="1120775"/>
          </a:xfrm>
          <a:prstGeom prst="rect">
            <a:avLst/>
          </a:prstGeom>
          <a:noFill/>
          <a:ln w="46038">
            <a:solidFill>
              <a:srgbClr val="FFFFFF"/>
            </a:solidFill>
            <a:miter lim="800000"/>
            <a:headEnd/>
            <a:tailEnd/>
          </a:ln>
        </p:spPr>
        <p:txBody>
          <a:bodyPr>
            <a:prstTxWarp prst="textNoShape">
              <a:avLst/>
            </a:prstTxWarp>
          </a:bodyPr>
          <a:lstStyle/>
          <a:p>
            <a:endParaRPr lang="en-US" dirty="0">
              <a:latin typeface="Arial" charset="0"/>
              <a:ea typeface="Arial"/>
              <a:cs typeface="Arial"/>
            </a:endParaRPr>
          </a:p>
        </p:txBody>
      </p:sp>
      <p:sp>
        <p:nvSpPr>
          <p:cNvPr id="27658" name="Rectangle 11"/>
          <p:cNvSpPr>
            <a:spLocks noChangeArrowheads="1"/>
          </p:cNvSpPr>
          <p:nvPr/>
        </p:nvSpPr>
        <p:spPr bwMode="auto">
          <a:xfrm>
            <a:off x="2017714" y="2752725"/>
            <a:ext cx="366712" cy="1123950"/>
          </a:xfrm>
          <a:prstGeom prst="rect">
            <a:avLst/>
          </a:prstGeom>
          <a:noFill/>
          <a:ln w="11113">
            <a:solidFill>
              <a:srgbClr val="000000"/>
            </a:solidFill>
            <a:miter lim="800000"/>
            <a:headEnd/>
            <a:tailEnd/>
          </a:ln>
        </p:spPr>
        <p:txBody>
          <a:bodyPr>
            <a:prstTxWarp prst="textNoShape">
              <a:avLst/>
            </a:prstTxWarp>
          </a:bodyPr>
          <a:lstStyle/>
          <a:p>
            <a:endParaRPr lang="en-US" dirty="0">
              <a:latin typeface="Arial" charset="0"/>
              <a:ea typeface="Arial"/>
              <a:cs typeface="Arial"/>
            </a:endParaRPr>
          </a:p>
        </p:txBody>
      </p:sp>
      <p:sp>
        <p:nvSpPr>
          <p:cNvPr id="27659" name="Rectangle 12"/>
          <p:cNvSpPr>
            <a:spLocks noChangeArrowheads="1"/>
          </p:cNvSpPr>
          <p:nvPr/>
        </p:nvSpPr>
        <p:spPr bwMode="auto">
          <a:xfrm>
            <a:off x="2436813" y="2749552"/>
            <a:ext cx="365125" cy="1120775"/>
          </a:xfrm>
          <a:prstGeom prst="rect">
            <a:avLst/>
          </a:prstGeom>
          <a:noFill/>
          <a:ln w="46038">
            <a:solidFill>
              <a:srgbClr val="FFFFFF"/>
            </a:solidFill>
            <a:miter lim="800000"/>
            <a:headEnd/>
            <a:tailEnd/>
          </a:ln>
        </p:spPr>
        <p:txBody>
          <a:bodyPr>
            <a:prstTxWarp prst="textNoShape">
              <a:avLst/>
            </a:prstTxWarp>
          </a:bodyPr>
          <a:lstStyle/>
          <a:p>
            <a:endParaRPr lang="en-US" dirty="0">
              <a:latin typeface="Arial" charset="0"/>
              <a:ea typeface="Arial"/>
              <a:cs typeface="Arial"/>
            </a:endParaRPr>
          </a:p>
        </p:txBody>
      </p:sp>
      <p:sp>
        <p:nvSpPr>
          <p:cNvPr id="27660" name="Rectangle 13"/>
          <p:cNvSpPr>
            <a:spLocks noChangeArrowheads="1"/>
          </p:cNvSpPr>
          <p:nvPr/>
        </p:nvSpPr>
        <p:spPr bwMode="auto">
          <a:xfrm>
            <a:off x="2430463" y="2752725"/>
            <a:ext cx="381000" cy="1123950"/>
          </a:xfrm>
          <a:prstGeom prst="rect">
            <a:avLst/>
          </a:prstGeom>
          <a:noFill/>
          <a:ln w="11113">
            <a:solidFill>
              <a:srgbClr val="000000"/>
            </a:solidFill>
            <a:miter lim="800000"/>
            <a:headEnd/>
            <a:tailEnd/>
          </a:ln>
        </p:spPr>
        <p:txBody>
          <a:bodyPr>
            <a:prstTxWarp prst="textNoShape">
              <a:avLst/>
            </a:prstTxWarp>
          </a:bodyPr>
          <a:lstStyle/>
          <a:p>
            <a:endParaRPr lang="en-US" dirty="0">
              <a:latin typeface="Arial" charset="0"/>
              <a:ea typeface="Arial"/>
              <a:cs typeface="Arial"/>
            </a:endParaRPr>
          </a:p>
        </p:txBody>
      </p:sp>
      <p:sp>
        <p:nvSpPr>
          <p:cNvPr id="27661" name="Rectangle 14"/>
          <p:cNvSpPr>
            <a:spLocks noChangeArrowheads="1"/>
          </p:cNvSpPr>
          <p:nvPr/>
        </p:nvSpPr>
        <p:spPr bwMode="auto">
          <a:xfrm>
            <a:off x="2847976" y="2749552"/>
            <a:ext cx="403225" cy="1120775"/>
          </a:xfrm>
          <a:prstGeom prst="rect">
            <a:avLst/>
          </a:prstGeom>
          <a:noFill/>
          <a:ln w="46038">
            <a:solidFill>
              <a:srgbClr val="FFFFFF"/>
            </a:solidFill>
            <a:miter lim="800000"/>
            <a:headEnd/>
            <a:tailEnd/>
          </a:ln>
        </p:spPr>
        <p:txBody>
          <a:bodyPr>
            <a:prstTxWarp prst="textNoShape">
              <a:avLst/>
            </a:prstTxWarp>
          </a:bodyPr>
          <a:lstStyle/>
          <a:p>
            <a:endParaRPr lang="en-US" dirty="0">
              <a:latin typeface="Arial" charset="0"/>
              <a:ea typeface="Arial"/>
              <a:cs typeface="Arial"/>
            </a:endParaRPr>
          </a:p>
        </p:txBody>
      </p:sp>
      <p:sp>
        <p:nvSpPr>
          <p:cNvPr id="27662" name="Rectangle 15"/>
          <p:cNvSpPr>
            <a:spLocks noChangeArrowheads="1"/>
          </p:cNvSpPr>
          <p:nvPr/>
        </p:nvSpPr>
        <p:spPr bwMode="auto">
          <a:xfrm>
            <a:off x="3740151" y="2760663"/>
            <a:ext cx="392113" cy="1135062"/>
          </a:xfrm>
          <a:prstGeom prst="rect">
            <a:avLst/>
          </a:prstGeom>
          <a:noFill/>
          <a:ln w="46038">
            <a:solidFill>
              <a:srgbClr val="FFFFFF"/>
            </a:solidFill>
            <a:miter lim="800000"/>
            <a:headEnd/>
            <a:tailEnd/>
          </a:ln>
        </p:spPr>
        <p:txBody>
          <a:bodyPr>
            <a:prstTxWarp prst="textNoShape">
              <a:avLst/>
            </a:prstTxWarp>
          </a:bodyPr>
          <a:lstStyle/>
          <a:p>
            <a:endParaRPr lang="en-US" dirty="0">
              <a:latin typeface="Arial" charset="0"/>
              <a:ea typeface="Arial"/>
              <a:cs typeface="Arial"/>
            </a:endParaRPr>
          </a:p>
        </p:txBody>
      </p:sp>
      <p:sp>
        <p:nvSpPr>
          <p:cNvPr id="27663" name="Rectangle 16"/>
          <p:cNvSpPr>
            <a:spLocks noChangeArrowheads="1"/>
          </p:cNvSpPr>
          <p:nvPr/>
        </p:nvSpPr>
        <p:spPr bwMode="auto">
          <a:xfrm>
            <a:off x="3249614" y="2727325"/>
            <a:ext cx="490537" cy="1212850"/>
          </a:xfrm>
          <a:prstGeom prst="rect">
            <a:avLst/>
          </a:prstGeom>
          <a:solidFill>
            <a:srgbClr val="FFFFFF"/>
          </a:solidFill>
          <a:ln w="9525">
            <a:noFill/>
            <a:miter lim="800000"/>
            <a:headEnd/>
            <a:tailEnd/>
          </a:ln>
        </p:spPr>
        <p:txBody>
          <a:bodyPr>
            <a:prstTxWarp prst="textNoShape">
              <a:avLst/>
            </a:prstTxWarp>
          </a:bodyPr>
          <a:lstStyle/>
          <a:p>
            <a:endParaRPr lang="en-US" dirty="0">
              <a:latin typeface="Arial" charset="0"/>
              <a:ea typeface="Arial"/>
              <a:cs typeface="Arial"/>
            </a:endParaRPr>
          </a:p>
        </p:txBody>
      </p:sp>
      <p:sp>
        <p:nvSpPr>
          <p:cNvPr id="27664" name="Rectangle 17"/>
          <p:cNvSpPr>
            <a:spLocks noChangeArrowheads="1"/>
          </p:cNvSpPr>
          <p:nvPr/>
        </p:nvSpPr>
        <p:spPr bwMode="auto">
          <a:xfrm>
            <a:off x="2017713" y="5749925"/>
            <a:ext cx="2105025" cy="368300"/>
          </a:xfrm>
          <a:prstGeom prst="rect">
            <a:avLst/>
          </a:prstGeom>
          <a:solidFill>
            <a:srgbClr val="FFDD80"/>
          </a:solidFill>
          <a:ln w="11176">
            <a:solidFill>
              <a:srgbClr val="000000"/>
            </a:solidFill>
            <a:miter lim="800000"/>
            <a:headEnd/>
            <a:tailEnd/>
          </a:ln>
        </p:spPr>
        <p:txBody>
          <a:bodyPr lIns="54000" rIns="54000">
            <a:prstTxWarp prst="textNoShape">
              <a:avLst/>
            </a:prstTxWarp>
          </a:bodyPr>
          <a:lstStyle/>
          <a:p>
            <a:r>
              <a:rPr kumimoji="1" lang="en-US" sz="1600" b="1" dirty="0">
                <a:solidFill>
                  <a:srgbClr val="D5000A"/>
                </a:solidFill>
                <a:latin typeface="Arial" charset="0"/>
                <a:ea typeface="Arial"/>
                <a:cs typeface="Arial"/>
              </a:rPr>
              <a:t>Computing Services</a:t>
            </a:r>
            <a:endParaRPr lang="en-US" sz="800" b="1" dirty="0">
              <a:latin typeface="Arial" charset="0"/>
              <a:ea typeface="Arial"/>
              <a:cs typeface="Arial"/>
            </a:endParaRPr>
          </a:p>
        </p:txBody>
      </p:sp>
      <p:sp>
        <p:nvSpPr>
          <p:cNvPr id="27665" name="Rectangle 18"/>
          <p:cNvSpPr>
            <a:spLocks noChangeArrowheads="1"/>
          </p:cNvSpPr>
          <p:nvPr/>
        </p:nvSpPr>
        <p:spPr bwMode="auto">
          <a:xfrm>
            <a:off x="4214813" y="1436690"/>
            <a:ext cx="1881324" cy="246221"/>
          </a:xfrm>
          <a:prstGeom prst="rect">
            <a:avLst/>
          </a:prstGeom>
          <a:noFill/>
          <a:ln w="9525">
            <a:noFill/>
            <a:miter lim="800000"/>
            <a:headEnd/>
            <a:tailEnd/>
          </a:ln>
        </p:spPr>
        <p:txBody>
          <a:bodyPr wrap="none" lIns="0" tIns="0" rIns="0" bIns="0">
            <a:prstTxWarp prst="textNoShape">
              <a:avLst/>
            </a:prstTxWarp>
            <a:spAutoFit/>
          </a:bodyPr>
          <a:lstStyle/>
          <a:p>
            <a:r>
              <a:rPr kumimoji="1" lang="en-US" sz="1600" b="1" dirty="0">
                <a:solidFill>
                  <a:srgbClr val="0065FF"/>
                </a:solidFill>
                <a:latin typeface="Arial" charset="0"/>
                <a:ea typeface="Arial"/>
                <a:cs typeface="Arial"/>
              </a:rPr>
              <a:t>16 Million channels </a:t>
            </a:r>
            <a:endParaRPr kumimoji="1" lang="en-US" sz="2400" dirty="0">
              <a:latin typeface="Arial" charset="0"/>
              <a:ea typeface="Arial"/>
              <a:cs typeface="Arial"/>
            </a:endParaRPr>
          </a:p>
        </p:txBody>
      </p:sp>
      <p:pic>
        <p:nvPicPr>
          <p:cNvPr id="27666" name="Picture 19"/>
          <p:cNvPicPr>
            <a:picLocks noChangeAspect="1" noChangeArrowheads="1"/>
          </p:cNvPicPr>
          <p:nvPr/>
        </p:nvPicPr>
        <p:blipFill>
          <a:blip r:embed="rId4" cstate="print"/>
          <a:srcRect/>
          <a:stretch>
            <a:fillRect/>
          </a:stretch>
        </p:blipFill>
        <p:spPr bwMode="auto">
          <a:xfrm>
            <a:off x="2744789" y="1947863"/>
            <a:ext cx="515937" cy="309562"/>
          </a:xfrm>
          <a:prstGeom prst="rect">
            <a:avLst/>
          </a:prstGeom>
          <a:noFill/>
          <a:ln w="9525">
            <a:noFill/>
            <a:miter lim="800000"/>
            <a:headEnd/>
            <a:tailEnd/>
          </a:ln>
        </p:spPr>
      </p:pic>
      <p:pic>
        <p:nvPicPr>
          <p:cNvPr id="27667" name="Picture 20"/>
          <p:cNvPicPr>
            <a:picLocks noChangeAspect="1" noChangeArrowheads="1"/>
          </p:cNvPicPr>
          <p:nvPr/>
        </p:nvPicPr>
        <p:blipFill>
          <a:blip r:embed="rId5" cstate="print"/>
          <a:srcRect/>
          <a:stretch>
            <a:fillRect/>
          </a:stretch>
        </p:blipFill>
        <p:spPr bwMode="auto">
          <a:xfrm>
            <a:off x="2209801" y="1947863"/>
            <a:ext cx="512763" cy="309562"/>
          </a:xfrm>
          <a:prstGeom prst="rect">
            <a:avLst/>
          </a:prstGeom>
          <a:noFill/>
          <a:ln w="9525">
            <a:noFill/>
            <a:miter lim="800000"/>
            <a:headEnd/>
            <a:tailEnd/>
          </a:ln>
        </p:spPr>
      </p:pic>
      <p:pic>
        <p:nvPicPr>
          <p:cNvPr id="27668" name="Picture 21"/>
          <p:cNvPicPr>
            <a:picLocks noChangeAspect="1" noChangeArrowheads="1"/>
          </p:cNvPicPr>
          <p:nvPr/>
        </p:nvPicPr>
        <p:blipFill>
          <a:blip r:embed="rId6" cstate="print"/>
          <a:srcRect/>
          <a:stretch>
            <a:fillRect/>
          </a:stretch>
        </p:blipFill>
        <p:spPr bwMode="auto">
          <a:xfrm>
            <a:off x="3282951" y="1947863"/>
            <a:ext cx="514350" cy="309562"/>
          </a:xfrm>
          <a:prstGeom prst="rect">
            <a:avLst/>
          </a:prstGeom>
          <a:noFill/>
          <a:ln w="9525">
            <a:noFill/>
            <a:miter lim="800000"/>
            <a:headEnd/>
            <a:tailEnd/>
          </a:ln>
        </p:spPr>
      </p:pic>
      <p:sp>
        <p:nvSpPr>
          <p:cNvPr id="27669" name="Rectangle 22"/>
          <p:cNvSpPr>
            <a:spLocks noChangeArrowheads="1"/>
          </p:cNvSpPr>
          <p:nvPr/>
        </p:nvSpPr>
        <p:spPr bwMode="auto">
          <a:xfrm>
            <a:off x="2266950" y="2279652"/>
            <a:ext cx="378540" cy="138499"/>
          </a:xfrm>
          <a:prstGeom prst="rect">
            <a:avLst/>
          </a:prstGeom>
          <a:noFill/>
          <a:ln w="9525">
            <a:noFill/>
            <a:miter lim="800000"/>
            <a:headEnd/>
            <a:tailEnd/>
          </a:ln>
        </p:spPr>
        <p:txBody>
          <a:bodyPr wrap="none" lIns="0" tIns="0" rIns="0" bIns="0">
            <a:prstTxWarp prst="textNoShape">
              <a:avLst/>
            </a:prstTxWarp>
            <a:spAutoFit/>
          </a:bodyPr>
          <a:lstStyle/>
          <a:p>
            <a:r>
              <a:rPr kumimoji="1" lang="en-US" sz="900" dirty="0">
                <a:solidFill>
                  <a:srgbClr val="000000"/>
                </a:solidFill>
                <a:latin typeface="Arial" charset="0"/>
                <a:ea typeface="Arial"/>
                <a:cs typeface="Arial"/>
              </a:rPr>
              <a:t>Charge </a:t>
            </a:r>
            <a:endParaRPr kumimoji="1" lang="en-US" sz="2400" dirty="0">
              <a:latin typeface="Arial" charset="0"/>
              <a:ea typeface="Arial"/>
              <a:cs typeface="Arial"/>
            </a:endParaRPr>
          </a:p>
        </p:txBody>
      </p:sp>
      <p:sp>
        <p:nvSpPr>
          <p:cNvPr id="27670" name="Rectangle 23"/>
          <p:cNvSpPr>
            <a:spLocks noChangeArrowheads="1"/>
          </p:cNvSpPr>
          <p:nvPr/>
        </p:nvSpPr>
        <p:spPr bwMode="auto">
          <a:xfrm>
            <a:off x="3760788" y="2279650"/>
            <a:ext cx="0" cy="369332"/>
          </a:xfrm>
          <a:prstGeom prst="rect">
            <a:avLst/>
          </a:prstGeom>
          <a:noFill/>
          <a:ln w="9525">
            <a:noFill/>
            <a:miter lim="800000"/>
            <a:headEnd/>
            <a:tailEnd/>
          </a:ln>
        </p:spPr>
        <p:txBody>
          <a:bodyPr wrap="none" lIns="0" tIns="0" rIns="0" bIns="0">
            <a:prstTxWarp prst="textNoShape">
              <a:avLst/>
            </a:prstTxWarp>
            <a:spAutoFit/>
          </a:bodyPr>
          <a:lstStyle/>
          <a:p>
            <a:endParaRPr kumimoji="1" lang="en-US" sz="2400" dirty="0">
              <a:latin typeface="Arial" charset="0"/>
              <a:ea typeface="Arial"/>
              <a:cs typeface="Arial"/>
            </a:endParaRPr>
          </a:p>
        </p:txBody>
      </p:sp>
      <p:sp>
        <p:nvSpPr>
          <p:cNvPr id="27671" name="Rectangle 24"/>
          <p:cNvSpPr>
            <a:spLocks noChangeArrowheads="1"/>
          </p:cNvSpPr>
          <p:nvPr/>
        </p:nvSpPr>
        <p:spPr bwMode="auto">
          <a:xfrm>
            <a:off x="2882901" y="2279652"/>
            <a:ext cx="252191" cy="138499"/>
          </a:xfrm>
          <a:prstGeom prst="rect">
            <a:avLst/>
          </a:prstGeom>
          <a:noFill/>
          <a:ln w="9525">
            <a:noFill/>
            <a:miter lim="800000"/>
            <a:headEnd/>
            <a:tailEnd/>
          </a:ln>
        </p:spPr>
        <p:txBody>
          <a:bodyPr wrap="none" lIns="0" tIns="0" rIns="0" bIns="0">
            <a:prstTxWarp prst="textNoShape">
              <a:avLst/>
            </a:prstTxWarp>
            <a:spAutoFit/>
          </a:bodyPr>
          <a:lstStyle/>
          <a:p>
            <a:r>
              <a:rPr kumimoji="1" lang="en-US" sz="900" dirty="0">
                <a:solidFill>
                  <a:srgbClr val="000000"/>
                </a:solidFill>
                <a:latin typeface="Arial" charset="0"/>
                <a:ea typeface="Arial"/>
                <a:cs typeface="Arial"/>
              </a:rPr>
              <a:t>Time</a:t>
            </a:r>
            <a:endParaRPr kumimoji="1" lang="en-US" sz="2400" dirty="0">
              <a:latin typeface="Arial" charset="0"/>
              <a:ea typeface="Arial"/>
              <a:cs typeface="Arial"/>
            </a:endParaRPr>
          </a:p>
        </p:txBody>
      </p:sp>
      <p:sp>
        <p:nvSpPr>
          <p:cNvPr id="27672" name="Rectangle 25"/>
          <p:cNvSpPr>
            <a:spLocks noChangeArrowheads="1"/>
          </p:cNvSpPr>
          <p:nvPr/>
        </p:nvSpPr>
        <p:spPr bwMode="auto">
          <a:xfrm>
            <a:off x="4229100" y="2279650"/>
            <a:ext cx="0" cy="369332"/>
          </a:xfrm>
          <a:prstGeom prst="rect">
            <a:avLst/>
          </a:prstGeom>
          <a:noFill/>
          <a:ln w="9525">
            <a:noFill/>
            <a:miter lim="800000"/>
            <a:headEnd/>
            <a:tailEnd/>
          </a:ln>
        </p:spPr>
        <p:txBody>
          <a:bodyPr wrap="none" lIns="0" tIns="0" rIns="0" bIns="0">
            <a:prstTxWarp prst="textNoShape">
              <a:avLst/>
            </a:prstTxWarp>
            <a:spAutoFit/>
          </a:bodyPr>
          <a:lstStyle/>
          <a:p>
            <a:endParaRPr kumimoji="1" lang="en-US" sz="2400" dirty="0">
              <a:latin typeface="Arial" charset="0"/>
              <a:ea typeface="Arial"/>
              <a:cs typeface="Arial"/>
            </a:endParaRPr>
          </a:p>
        </p:txBody>
      </p:sp>
      <p:sp>
        <p:nvSpPr>
          <p:cNvPr id="27673" name="Rectangle 26"/>
          <p:cNvSpPr>
            <a:spLocks noChangeArrowheads="1"/>
          </p:cNvSpPr>
          <p:nvPr/>
        </p:nvSpPr>
        <p:spPr bwMode="auto">
          <a:xfrm>
            <a:off x="3338513" y="2279652"/>
            <a:ext cx="372116" cy="138499"/>
          </a:xfrm>
          <a:prstGeom prst="rect">
            <a:avLst/>
          </a:prstGeom>
          <a:noFill/>
          <a:ln w="9525">
            <a:noFill/>
            <a:miter lim="800000"/>
            <a:headEnd/>
            <a:tailEnd/>
          </a:ln>
        </p:spPr>
        <p:txBody>
          <a:bodyPr wrap="none" lIns="0" tIns="0" rIns="0" bIns="0">
            <a:prstTxWarp prst="textNoShape">
              <a:avLst/>
            </a:prstTxWarp>
            <a:spAutoFit/>
          </a:bodyPr>
          <a:lstStyle/>
          <a:p>
            <a:r>
              <a:rPr kumimoji="1" lang="en-US" sz="900" dirty="0">
                <a:solidFill>
                  <a:srgbClr val="000000"/>
                </a:solidFill>
                <a:latin typeface="Arial" charset="0"/>
                <a:ea typeface="Arial"/>
                <a:cs typeface="Arial"/>
              </a:rPr>
              <a:t>Pattern</a:t>
            </a:r>
            <a:endParaRPr kumimoji="1" lang="en-US" sz="2400" dirty="0">
              <a:latin typeface="Arial" charset="0"/>
              <a:ea typeface="Arial"/>
              <a:cs typeface="Arial"/>
            </a:endParaRPr>
          </a:p>
        </p:txBody>
      </p:sp>
      <p:sp>
        <p:nvSpPr>
          <p:cNvPr id="27674" name="Rectangle 27"/>
          <p:cNvSpPr>
            <a:spLocks noChangeArrowheads="1"/>
          </p:cNvSpPr>
          <p:nvPr/>
        </p:nvSpPr>
        <p:spPr bwMode="auto">
          <a:xfrm>
            <a:off x="481014" y="1379539"/>
            <a:ext cx="706924" cy="246221"/>
          </a:xfrm>
          <a:prstGeom prst="rect">
            <a:avLst/>
          </a:prstGeom>
          <a:noFill/>
          <a:ln w="9525">
            <a:noFill/>
            <a:miter lim="800000"/>
            <a:headEnd/>
            <a:tailEnd/>
          </a:ln>
        </p:spPr>
        <p:txBody>
          <a:bodyPr wrap="none" lIns="0" tIns="0" rIns="0" bIns="0">
            <a:prstTxWarp prst="textNoShape">
              <a:avLst/>
            </a:prstTxWarp>
            <a:spAutoFit/>
          </a:bodyPr>
          <a:lstStyle/>
          <a:p>
            <a:r>
              <a:rPr kumimoji="1" lang="en-US" sz="1600" b="1" dirty="0">
                <a:solidFill>
                  <a:srgbClr val="D5000A"/>
                </a:solidFill>
                <a:latin typeface="Arial" charset="0"/>
                <a:ea typeface="Arial"/>
                <a:cs typeface="Arial"/>
              </a:rPr>
              <a:t>40 MHz</a:t>
            </a:r>
            <a:endParaRPr kumimoji="1" lang="en-US" sz="2400" dirty="0">
              <a:latin typeface="Arial" charset="0"/>
              <a:ea typeface="Arial"/>
              <a:cs typeface="Arial"/>
            </a:endParaRPr>
          </a:p>
        </p:txBody>
      </p:sp>
      <p:sp>
        <p:nvSpPr>
          <p:cNvPr id="27675" name="Rectangle 28"/>
          <p:cNvSpPr>
            <a:spLocks noChangeArrowheads="1"/>
          </p:cNvSpPr>
          <p:nvPr/>
        </p:nvSpPr>
        <p:spPr bwMode="auto">
          <a:xfrm>
            <a:off x="1189038" y="1379538"/>
            <a:ext cx="0" cy="246221"/>
          </a:xfrm>
          <a:prstGeom prst="rect">
            <a:avLst/>
          </a:prstGeom>
          <a:noFill/>
          <a:ln w="9525">
            <a:noFill/>
            <a:miter lim="800000"/>
            <a:headEnd/>
            <a:tailEnd/>
          </a:ln>
        </p:spPr>
        <p:txBody>
          <a:bodyPr wrap="none" lIns="0" tIns="0" rIns="0" bIns="0">
            <a:prstTxWarp prst="textNoShape">
              <a:avLst/>
            </a:prstTxWarp>
            <a:spAutoFit/>
          </a:bodyPr>
          <a:lstStyle/>
          <a:p>
            <a:r>
              <a:rPr kumimoji="1" lang="en-US" sz="1600" b="1" dirty="0">
                <a:solidFill>
                  <a:srgbClr val="D5000A"/>
                </a:solidFill>
                <a:latin typeface="Arial" charset="0"/>
                <a:ea typeface="Arial"/>
                <a:cs typeface="Arial"/>
              </a:rPr>
              <a:t> </a:t>
            </a:r>
            <a:endParaRPr kumimoji="1" lang="en-US" sz="2400" dirty="0">
              <a:latin typeface="Arial" charset="0"/>
              <a:ea typeface="Arial"/>
              <a:cs typeface="Arial"/>
            </a:endParaRPr>
          </a:p>
        </p:txBody>
      </p:sp>
      <p:sp>
        <p:nvSpPr>
          <p:cNvPr id="27676" name="Rectangle 29"/>
          <p:cNvSpPr>
            <a:spLocks noChangeArrowheads="1"/>
          </p:cNvSpPr>
          <p:nvPr/>
        </p:nvSpPr>
        <p:spPr bwMode="auto">
          <a:xfrm>
            <a:off x="481014" y="1631951"/>
            <a:ext cx="1395402" cy="200055"/>
          </a:xfrm>
          <a:prstGeom prst="rect">
            <a:avLst/>
          </a:prstGeom>
          <a:noFill/>
          <a:ln w="9525">
            <a:noFill/>
            <a:miter lim="800000"/>
            <a:headEnd/>
            <a:tailEnd/>
          </a:ln>
        </p:spPr>
        <p:txBody>
          <a:bodyPr wrap="none" lIns="0" tIns="0" rIns="0" bIns="0">
            <a:prstTxWarp prst="textNoShape">
              <a:avLst/>
            </a:prstTxWarp>
            <a:spAutoFit/>
          </a:bodyPr>
          <a:lstStyle/>
          <a:p>
            <a:r>
              <a:rPr kumimoji="1" lang="en-US" sz="1300" b="1" dirty="0">
                <a:solidFill>
                  <a:srgbClr val="D5000A"/>
                </a:solidFill>
                <a:latin typeface="Arial" charset="0"/>
                <a:ea typeface="Arial"/>
                <a:cs typeface="Arial"/>
              </a:rPr>
              <a:t>COLLISION RATE</a:t>
            </a:r>
            <a:endParaRPr kumimoji="1" lang="en-US" sz="2400" dirty="0">
              <a:latin typeface="Arial" charset="0"/>
              <a:ea typeface="Arial"/>
              <a:cs typeface="Arial"/>
            </a:endParaRPr>
          </a:p>
        </p:txBody>
      </p:sp>
      <p:sp>
        <p:nvSpPr>
          <p:cNvPr id="27677" name="Rectangle 30"/>
          <p:cNvSpPr>
            <a:spLocks noChangeArrowheads="1"/>
          </p:cNvSpPr>
          <p:nvPr/>
        </p:nvSpPr>
        <p:spPr bwMode="auto">
          <a:xfrm>
            <a:off x="2274888" y="2701925"/>
            <a:ext cx="0" cy="369332"/>
          </a:xfrm>
          <a:prstGeom prst="rect">
            <a:avLst/>
          </a:prstGeom>
          <a:noFill/>
          <a:ln w="9525">
            <a:noFill/>
            <a:miter lim="800000"/>
            <a:headEnd/>
            <a:tailEnd/>
          </a:ln>
        </p:spPr>
        <p:txBody>
          <a:bodyPr wrap="none" lIns="0" tIns="0" rIns="0" bIns="0">
            <a:prstTxWarp prst="textNoShape">
              <a:avLst/>
            </a:prstTxWarp>
            <a:spAutoFit/>
          </a:bodyPr>
          <a:lstStyle/>
          <a:p>
            <a:endParaRPr kumimoji="1" lang="en-US" sz="2400" dirty="0">
              <a:latin typeface="Arial" charset="0"/>
              <a:ea typeface="Arial"/>
              <a:cs typeface="Arial"/>
            </a:endParaRPr>
          </a:p>
        </p:txBody>
      </p:sp>
      <p:sp>
        <p:nvSpPr>
          <p:cNvPr id="27678" name="Rectangle 31"/>
          <p:cNvSpPr>
            <a:spLocks noChangeArrowheads="1"/>
          </p:cNvSpPr>
          <p:nvPr/>
        </p:nvSpPr>
        <p:spPr bwMode="auto">
          <a:xfrm>
            <a:off x="457200" y="2590802"/>
            <a:ext cx="1179810" cy="246221"/>
          </a:xfrm>
          <a:prstGeom prst="rect">
            <a:avLst/>
          </a:prstGeom>
          <a:noFill/>
          <a:ln w="9525">
            <a:noFill/>
            <a:miter lim="800000"/>
            <a:headEnd/>
            <a:tailEnd/>
          </a:ln>
        </p:spPr>
        <p:txBody>
          <a:bodyPr wrap="none" lIns="0" tIns="0" rIns="0" bIns="0">
            <a:prstTxWarp prst="textNoShape">
              <a:avLst/>
            </a:prstTxWarp>
            <a:spAutoFit/>
          </a:bodyPr>
          <a:lstStyle/>
          <a:p>
            <a:r>
              <a:rPr kumimoji="1" lang="en-US" sz="1600" b="1" dirty="0">
                <a:solidFill>
                  <a:srgbClr val="D5000A"/>
                </a:solidFill>
                <a:latin typeface="Arial" charset="0"/>
                <a:ea typeface="Arial"/>
                <a:cs typeface="Arial"/>
              </a:rPr>
              <a:t>100 - 50 kHz</a:t>
            </a:r>
            <a:endParaRPr kumimoji="1" lang="en-US" sz="2400" dirty="0">
              <a:latin typeface="Arial" charset="0"/>
              <a:ea typeface="Arial"/>
              <a:cs typeface="Arial"/>
            </a:endParaRPr>
          </a:p>
        </p:txBody>
      </p:sp>
      <p:sp>
        <p:nvSpPr>
          <p:cNvPr id="27679" name="Rectangle 32"/>
          <p:cNvSpPr>
            <a:spLocks noChangeArrowheads="1"/>
          </p:cNvSpPr>
          <p:nvPr/>
        </p:nvSpPr>
        <p:spPr bwMode="auto">
          <a:xfrm>
            <a:off x="1833563" y="2555877"/>
            <a:ext cx="0" cy="246221"/>
          </a:xfrm>
          <a:prstGeom prst="rect">
            <a:avLst/>
          </a:prstGeom>
          <a:noFill/>
          <a:ln w="9525">
            <a:noFill/>
            <a:miter lim="800000"/>
            <a:headEnd/>
            <a:tailEnd/>
          </a:ln>
        </p:spPr>
        <p:txBody>
          <a:bodyPr wrap="none" lIns="0" tIns="0" rIns="0" bIns="0">
            <a:prstTxWarp prst="textNoShape">
              <a:avLst/>
            </a:prstTxWarp>
            <a:spAutoFit/>
          </a:bodyPr>
          <a:lstStyle/>
          <a:p>
            <a:r>
              <a:rPr kumimoji="1" lang="en-US" sz="1600" b="1" dirty="0">
                <a:solidFill>
                  <a:srgbClr val="D5000A"/>
                </a:solidFill>
                <a:latin typeface="Arial" charset="0"/>
                <a:ea typeface="Arial"/>
                <a:cs typeface="Arial"/>
              </a:rPr>
              <a:t> </a:t>
            </a:r>
            <a:endParaRPr kumimoji="1" lang="en-US" sz="2400" dirty="0">
              <a:latin typeface="Arial" charset="0"/>
              <a:ea typeface="Arial"/>
              <a:cs typeface="Arial"/>
            </a:endParaRPr>
          </a:p>
        </p:txBody>
      </p:sp>
      <p:sp>
        <p:nvSpPr>
          <p:cNvPr id="27680" name="Rectangle 33"/>
          <p:cNvSpPr>
            <a:spLocks noChangeArrowheads="1"/>
          </p:cNvSpPr>
          <p:nvPr/>
        </p:nvSpPr>
        <p:spPr bwMode="auto">
          <a:xfrm>
            <a:off x="4244975" y="2566989"/>
            <a:ext cx="1587630" cy="246221"/>
          </a:xfrm>
          <a:prstGeom prst="rect">
            <a:avLst/>
          </a:prstGeom>
          <a:noFill/>
          <a:ln w="9525">
            <a:noFill/>
            <a:miter lim="800000"/>
            <a:headEnd/>
            <a:tailEnd/>
          </a:ln>
        </p:spPr>
        <p:txBody>
          <a:bodyPr wrap="none" lIns="0" tIns="0" rIns="0" bIns="0">
            <a:prstTxWarp prst="textNoShape">
              <a:avLst/>
            </a:prstTxWarp>
            <a:spAutoFit/>
          </a:bodyPr>
          <a:lstStyle/>
          <a:p>
            <a:r>
              <a:rPr kumimoji="1" lang="en-US" sz="1600" b="1" dirty="0">
                <a:solidFill>
                  <a:srgbClr val="0065FF"/>
                </a:solidFill>
                <a:latin typeface="Arial" charset="0"/>
                <a:ea typeface="Arial"/>
                <a:cs typeface="Arial"/>
              </a:rPr>
              <a:t>1 MB </a:t>
            </a:r>
            <a:r>
              <a:rPr kumimoji="1" lang="en-US" sz="1300" b="1" dirty="0">
                <a:solidFill>
                  <a:srgbClr val="0065FF"/>
                </a:solidFill>
                <a:latin typeface="Arial" charset="0"/>
                <a:ea typeface="Arial"/>
                <a:cs typeface="Arial"/>
              </a:rPr>
              <a:t>EVENT DATA</a:t>
            </a:r>
            <a:r>
              <a:rPr kumimoji="1" lang="en-US" sz="1600" b="1" dirty="0">
                <a:solidFill>
                  <a:srgbClr val="0065FF"/>
                </a:solidFill>
                <a:latin typeface="Arial" charset="0"/>
                <a:ea typeface="Arial"/>
                <a:cs typeface="Arial"/>
              </a:rPr>
              <a:t> </a:t>
            </a:r>
          </a:p>
        </p:txBody>
      </p:sp>
      <p:sp>
        <p:nvSpPr>
          <p:cNvPr id="27681" name="Rectangle 34"/>
          <p:cNvSpPr>
            <a:spLocks noChangeArrowheads="1"/>
          </p:cNvSpPr>
          <p:nvPr/>
        </p:nvSpPr>
        <p:spPr bwMode="auto">
          <a:xfrm>
            <a:off x="812799" y="2957515"/>
            <a:ext cx="1011094" cy="246221"/>
          </a:xfrm>
          <a:prstGeom prst="rect">
            <a:avLst/>
          </a:prstGeom>
          <a:noFill/>
          <a:ln w="9525">
            <a:noFill/>
            <a:miter lim="800000"/>
            <a:headEnd/>
            <a:tailEnd/>
          </a:ln>
        </p:spPr>
        <p:txBody>
          <a:bodyPr wrap="none" lIns="0" tIns="0" rIns="0" bIns="0">
            <a:prstTxWarp prst="textNoShape">
              <a:avLst/>
            </a:prstTxWarp>
            <a:spAutoFit/>
          </a:bodyPr>
          <a:lstStyle/>
          <a:p>
            <a:r>
              <a:rPr kumimoji="1" lang="en-US" sz="1600" b="1" dirty="0">
                <a:solidFill>
                  <a:srgbClr val="D5000A"/>
                </a:solidFill>
                <a:latin typeface="Arial" charset="0"/>
                <a:ea typeface="Arial"/>
                <a:cs typeface="Arial"/>
              </a:rPr>
              <a:t>1 Terabit/s</a:t>
            </a:r>
            <a:endParaRPr kumimoji="1" lang="en-US" sz="2400" dirty="0">
              <a:latin typeface="Arial" charset="0"/>
              <a:ea typeface="Arial"/>
              <a:cs typeface="Arial"/>
            </a:endParaRPr>
          </a:p>
        </p:txBody>
      </p:sp>
      <p:sp>
        <p:nvSpPr>
          <p:cNvPr id="27682" name="Rectangle 35"/>
          <p:cNvSpPr>
            <a:spLocks noChangeArrowheads="1"/>
          </p:cNvSpPr>
          <p:nvPr/>
        </p:nvSpPr>
        <p:spPr bwMode="auto">
          <a:xfrm>
            <a:off x="1841500" y="2957513"/>
            <a:ext cx="0" cy="246221"/>
          </a:xfrm>
          <a:prstGeom prst="rect">
            <a:avLst/>
          </a:prstGeom>
          <a:noFill/>
          <a:ln w="9525">
            <a:noFill/>
            <a:miter lim="800000"/>
            <a:headEnd/>
            <a:tailEnd/>
          </a:ln>
        </p:spPr>
        <p:txBody>
          <a:bodyPr wrap="none" lIns="0" tIns="0" rIns="0" bIns="0">
            <a:prstTxWarp prst="textNoShape">
              <a:avLst/>
            </a:prstTxWarp>
            <a:spAutoFit/>
          </a:bodyPr>
          <a:lstStyle/>
          <a:p>
            <a:r>
              <a:rPr kumimoji="1" lang="en-US" sz="1600" b="1" dirty="0">
                <a:solidFill>
                  <a:srgbClr val="D5000A"/>
                </a:solidFill>
                <a:latin typeface="Arial" charset="0"/>
                <a:ea typeface="Arial"/>
                <a:cs typeface="Arial"/>
              </a:rPr>
              <a:t> </a:t>
            </a:r>
            <a:endParaRPr kumimoji="1" lang="en-US" sz="2400" dirty="0">
              <a:latin typeface="Arial" charset="0"/>
              <a:ea typeface="Arial"/>
              <a:cs typeface="Arial"/>
            </a:endParaRPr>
          </a:p>
        </p:txBody>
      </p:sp>
      <p:sp>
        <p:nvSpPr>
          <p:cNvPr id="27683" name="Rectangle 36"/>
          <p:cNvSpPr>
            <a:spLocks noChangeArrowheads="1"/>
          </p:cNvSpPr>
          <p:nvPr/>
        </p:nvSpPr>
        <p:spPr bwMode="auto">
          <a:xfrm>
            <a:off x="1054100" y="3208340"/>
            <a:ext cx="824282" cy="200055"/>
          </a:xfrm>
          <a:prstGeom prst="rect">
            <a:avLst/>
          </a:prstGeom>
          <a:noFill/>
          <a:ln w="9525">
            <a:noFill/>
            <a:miter lim="800000"/>
            <a:headEnd/>
            <a:tailEnd/>
          </a:ln>
        </p:spPr>
        <p:txBody>
          <a:bodyPr wrap="none" lIns="0" tIns="0" rIns="0" bIns="0">
            <a:prstTxWarp prst="textNoShape">
              <a:avLst/>
            </a:prstTxWarp>
            <a:spAutoFit/>
          </a:bodyPr>
          <a:lstStyle/>
          <a:p>
            <a:r>
              <a:rPr kumimoji="1" lang="en-US" sz="1300" b="1" dirty="0">
                <a:solidFill>
                  <a:srgbClr val="D5000A"/>
                </a:solidFill>
                <a:latin typeface="Arial" charset="0"/>
                <a:ea typeface="Arial"/>
                <a:cs typeface="Arial"/>
              </a:rPr>
              <a:t>READOUT</a:t>
            </a:r>
            <a:endParaRPr kumimoji="1" lang="en-US" sz="2400" dirty="0">
              <a:latin typeface="Arial" charset="0"/>
              <a:ea typeface="Arial"/>
              <a:cs typeface="Arial"/>
            </a:endParaRPr>
          </a:p>
        </p:txBody>
      </p:sp>
      <p:sp>
        <p:nvSpPr>
          <p:cNvPr id="27684" name="Rectangle 37"/>
          <p:cNvSpPr>
            <a:spLocks noChangeArrowheads="1"/>
          </p:cNvSpPr>
          <p:nvPr/>
        </p:nvSpPr>
        <p:spPr bwMode="auto">
          <a:xfrm>
            <a:off x="1841500" y="3208340"/>
            <a:ext cx="0" cy="200055"/>
          </a:xfrm>
          <a:prstGeom prst="rect">
            <a:avLst/>
          </a:prstGeom>
          <a:noFill/>
          <a:ln w="9525">
            <a:noFill/>
            <a:miter lim="800000"/>
            <a:headEnd/>
            <a:tailEnd/>
          </a:ln>
        </p:spPr>
        <p:txBody>
          <a:bodyPr wrap="none" lIns="0" tIns="0" rIns="0" bIns="0">
            <a:prstTxWarp prst="textNoShape">
              <a:avLst/>
            </a:prstTxWarp>
            <a:spAutoFit/>
          </a:bodyPr>
          <a:lstStyle/>
          <a:p>
            <a:r>
              <a:rPr kumimoji="1" lang="en-US" sz="1300" b="1" dirty="0">
                <a:solidFill>
                  <a:srgbClr val="D5000A"/>
                </a:solidFill>
                <a:latin typeface="Arial" charset="0"/>
                <a:ea typeface="Arial"/>
                <a:cs typeface="Arial"/>
              </a:rPr>
              <a:t> </a:t>
            </a:r>
            <a:endParaRPr kumimoji="1" lang="en-US" sz="2400" dirty="0">
              <a:latin typeface="Arial" charset="0"/>
              <a:ea typeface="Arial"/>
              <a:cs typeface="Arial"/>
            </a:endParaRPr>
          </a:p>
        </p:txBody>
      </p:sp>
      <p:sp>
        <p:nvSpPr>
          <p:cNvPr id="27685" name="Rectangle 38"/>
          <p:cNvSpPr>
            <a:spLocks noChangeArrowheads="1"/>
          </p:cNvSpPr>
          <p:nvPr/>
        </p:nvSpPr>
        <p:spPr bwMode="auto">
          <a:xfrm>
            <a:off x="985839" y="3392489"/>
            <a:ext cx="899009" cy="200055"/>
          </a:xfrm>
          <a:prstGeom prst="rect">
            <a:avLst/>
          </a:prstGeom>
          <a:noFill/>
          <a:ln w="9525">
            <a:noFill/>
            <a:miter lim="800000"/>
            <a:headEnd/>
            <a:tailEnd/>
          </a:ln>
        </p:spPr>
        <p:txBody>
          <a:bodyPr wrap="none" lIns="0" tIns="0" rIns="0" bIns="0">
            <a:prstTxWarp prst="textNoShape">
              <a:avLst/>
            </a:prstTxWarp>
            <a:spAutoFit/>
          </a:bodyPr>
          <a:lstStyle/>
          <a:p>
            <a:r>
              <a:rPr kumimoji="1" lang="en-US" sz="1300" b="1" dirty="0">
                <a:solidFill>
                  <a:srgbClr val="D5000A"/>
                </a:solidFill>
                <a:latin typeface="Arial" charset="0"/>
                <a:ea typeface="Arial"/>
                <a:cs typeface="Arial"/>
              </a:rPr>
              <a:t>50,000 data</a:t>
            </a:r>
            <a:endParaRPr kumimoji="1" lang="en-US" sz="2400" dirty="0">
              <a:latin typeface="Arial" charset="0"/>
              <a:ea typeface="Arial"/>
              <a:cs typeface="Arial"/>
            </a:endParaRPr>
          </a:p>
        </p:txBody>
      </p:sp>
      <p:sp>
        <p:nvSpPr>
          <p:cNvPr id="27686" name="Rectangle 39"/>
          <p:cNvSpPr>
            <a:spLocks noChangeArrowheads="1"/>
          </p:cNvSpPr>
          <p:nvPr/>
        </p:nvSpPr>
        <p:spPr bwMode="auto">
          <a:xfrm>
            <a:off x="1844675" y="3392490"/>
            <a:ext cx="0" cy="200055"/>
          </a:xfrm>
          <a:prstGeom prst="rect">
            <a:avLst/>
          </a:prstGeom>
          <a:noFill/>
          <a:ln w="9525">
            <a:noFill/>
            <a:miter lim="800000"/>
            <a:headEnd/>
            <a:tailEnd/>
          </a:ln>
        </p:spPr>
        <p:txBody>
          <a:bodyPr wrap="none" lIns="0" tIns="0" rIns="0" bIns="0">
            <a:prstTxWarp prst="textNoShape">
              <a:avLst/>
            </a:prstTxWarp>
            <a:spAutoFit/>
          </a:bodyPr>
          <a:lstStyle/>
          <a:p>
            <a:r>
              <a:rPr kumimoji="1" lang="en-US" sz="1300" b="1" dirty="0">
                <a:solidFill>
                  <a:srgbClr val="D5000A"/>
                </a:solidFill>
                <a:latin typeface="Arial" charset="0"/>
                <a:ea typeface="Arial"/>
                <a:cs typeface="Arial"/>
              </a:rPr>
              <a:t> </a:t>
            </a:r>
            <a:endParaRPr kumimoji="1" lang="en-US" sz="2400" dirty="0">
              <a:latin typeface="Arial" charset="0"/>
              <a:ea typeface="Arial"/>
              <a:cs typeface="Arial"/>
            </a:endParaRPr>
          </a:p>
        </p:txBody>
      </p:sp>
      <p:sp>
        <p:nvSpPr>
          <p:cNvPr id="27687" name="Rectangle 40"/>
          <p:cNvSpPr>
            <a:spLocks noChangeArrowheads="1"/>
          </p:cNvSpPr>
          <p:nvPr/>
        </p:nvSpPr>
        <p:spPr bwMode="auto">
          <a:xfrm>
            <a:off x="1144588" y="3576640"/>
            <a:ext cx="722691" cy="200055"/>
          </a:xfrm>
          <a:prstGeom prst="rect">
            <a:avLst/>
          </a:prstGeom>
          <a:noFill/>
          <a:ln w="9525">
            <a:noFill/>
            <a:miter lim="800000"/>
            <a:headEnd/>
            <a:tailEnd/>
          </a:ln>
        </p:spPr>
        <p:txBody>
          <a:bodyPr wrap="none" lIns="0" tIns="0" rIns="0" bIns="0">
            <a:prstTxWarp prst="textNoShape">
              <a:avLst/>
            </a:prstTxWarp>
            <a:spAutoFit/>
          </a:bodyPr>
          <a:lstStyle/>
          <a:p>
            <a:r>
              <a:rPr kumimoji="1" lang="en-US" sz="1300" b="1" dirty="0">
                <a:solidFill>
                  <a:srgbClr val="D5000A"/>
                </a:solidFill>
                <a:latin typeface="Arial" charset="0"/>
                <a:ea typeface="Arial"/>
                <a:cs typeface="Arial"/>
              </a:rPr>
              <a:t>channels</a:t>
            </a:r>
            <a:endParaRPr kumimoji="1" lang="en-US" sz="2400" dirty="0">
              <a:latin typeface="Arial" charset="0"/>
              <a:ea typeface="Arial"/>
              <a:cs typeface="Arial"/>
            </a:endParaRPr>
          </a:p>
        </p:txBody>
      </p:sp>
      <p:sp>
        <p:nvSpPr>
          <p:cNvPr id="27688" name="Rectangle 41"/>
          <p:cNvSpPr>
            <a:spLocks noChangeArrowheads="1"/>
          </p:cNvSpPr>
          <p:nvPr/>
        </p:nvSpPr>
        <p:spPr bwMode="auto">
          <a:xfrm>
            <a:off x="4256089" y="2971802"/>
            <a:ext cx="1459534" cy="246221"/>
          </a:xfrm>
          <a:prstGeom prst="rect">
            <a:avLst/>
          </a:prstGeom>
          <a:noFill/>
          <a:ln w="9525">
            <a:noFill/>
            <a:miter lim="800000"/>
            <a:headEnd/>
            <a:tailEnd/>
          </a:ln>
        </p:spPr>
        <p:txBody>
          <a:bodyPr wrap="none" lIns="0" tIns="0" rIns="0" bIns="0">
            <a:prstTxWarp prst="textNoShape">
              <a:avLst/>
            </a:prstTxWarp>
            <a:spAutoFit/>
          </a:bodyPr>
          <a:lstStyle/>
          <a:p>
            <a:r>
              <a:rPr kumimoji="1" lang="en-US" sz="1600" b="1" dirty="0">
                <a:solidFill>
                  <a:srgbClr val="0065FF"/>
                </a:solidFill>
                <a:latin typeface="Arial" charset="0"/>
                <a:ea typeface="Arial"/>
                <a:cs typeface="Arial"/>
              </a:rPr>
              <a:t>200 GB buffers </a:t>
            </a:r>
            <a:endParaRPr kumimoji="1" lang="en-US" sz="2400" dirty="0">
              <a:latin typeface="Arial" charset="0"/>
              <a:ea typeface="Arial"/>
              <a:cs typeface="Arial"/>
            </a:endParaRPr>
          </a:p>
        </p:txBody>
      </p:sp>
      <p:sp>
        <p:nvSpPr>
          <p:cNvPr id="27689" name="Rectangle 42"/>
          <p:cNvSpPr>
            <a:spLocks noChangeArrowheads="1"/>
          </p:cNvSpPr>
          <p:nvPr/>
        </p:nvSpPr>
        <p:spPr bwMode="auto">
          <a:xfrm>
            <a:off x="6345238" y="3117852"/>
            <a:ext cx="0" cy="200055"/>
          </a:xfrm>
          <a:prstGeom prst="rect">
            <a:avLst/>
          </a:prstGeom>
          <a:noFill/>
          <a:ln w="9525">
            <a:noFill/>
            <a:miter lim="800000"/>
            <a:headEnd/>
            <a:tailEnd/>
          </a:ln>
        </p:spPr>
        <p:txBody>
          <a:bodyPr wrap="none" lIns="0" tIns="0" rIns="0" bIns="0">
            <a:prstTxWarp prst="textNoShape">
              <a:avLst/>
            </a:prstTxWarp>
            <a:spAutoFit/>
          </a:bodyPr>
          <a:lstStyle/>
          <a:p>
            <a:r>
              <a:rPr kumimoji="1" lang="en-US" sz="1300" b="1" dirty="0">
                <a:solidFill>
                  <a:srgbClr val="0065FF"/>
                </a:solidFill>
                <a:latin typeface="Arial" charset="0"/>
                <a:ea typeface="Arial"/>
                <a:cs typeface="Arial"/>
              </a:rPr>
              <a:t> </a:t>
            </a:r>
            <a:endParaRPr kumimoji="1" lang="en-US" sz="2400" dirty="0">
              <a:latin typeface="Arial" charset="0"/>
              <a:ea typeface="Arial"/>
              <a:cs typeface="Arial"/>
            </a:endParaRPr>
          </a:p>
        </p:txBody>
      </p:sp>
      <p:sp>
        <p:nvSpPr>
          <p:cNvPr id="27690" name="Rectangle 43"/>
          <p:cNvSpPr>
            <a:spLocks noChangeArrowheads="1"/>
          </p:cNvSpPr>
          <p:nvPr/>
        </p:nvSpPr>
        <p:spPr bwMode="auto">
          <a:xfrm>
            <a:off x="4421008" y="3352801"/>
            <a:ext cx="1160643" cy="400110"/>
          </a:xfrm>
          <a:prstGeom prst="rect">
            <a:avLst/>
          </a:prstGeom>
          <a:noFill/>
          <a:ln w="9525">
            <a:noFill/>
            <a:miter lim="800000"/>
            <a:headEnd/>
            <a:tailEnd/>
          </a:ln>
        </p:spPr>
        <p:txBody>
          <a:bodyPr wrap="none" lIns="0" tIns="0" rIns="0" bIns="0">
            <a:prstTxWarp prst="textNoShape">
              <a:avLst/>
            </a:prstTxWarp>
            <a:spAutoFit/>
          </a:bodyPr>
          <a:lstStyle/>
          <a:p>
            <a:pPr algn="r"/>
            <a:r>
              <a:rPr kumimoji="1" lang="en-US" sz="1300" b="1" dirty="0">
                <a:solidFill>
                  <a:srgbClr val="0065FF"/>
                </a:solidFill>
                <a:latin typeface="Arial" charset="0"/>
                <a:ea typeface="Arial"/>
                <a:cs typeface="Arial"/>
              </a:rPr>
              <a:t>~ 400 Readout </a:t>
            </a:r>
          </a:p>
          <a:p>
            <a:pPr algn="r"/>
            <a:r>
              <a:rPr kumimoji="1" lang="en-US" sz="1300" b="1" dirty="0">
                <a:solidFill>
                  <a:srgbClr val="0065FF"/>
                </a:solidFill>
                <a:latin typeface="Arial" charset="0"/>
                <a:ea typeface="Arial"/>
                <a:cs typeface="Arial"/>
              </a:rPr>
              <a:t>        memories</a:t>
            </a:r>
            <a:endParaRPr kumimoji="1" lang="en-US" sz="2400" dirty="0">
              <a:latin typeface="Arial" charset="0"/>
              <a:ea typeface="Arial"/>
              <a:cs typeface="Arial"/>
            </a:endParaRPr>
          </a:p>
        </p:txBody>
      </p:sp>
      <p:sp>
        <p:nvSpPr>
          <p:cNvPr id="27691" name="Rectangle 44"/>
          <p:cNvSpPr>
            <a:spLocks noChangeArrowheads="1"/>
          </p:cNvSpPr>
          <p:nvPr/>
        </p:nvSpPr>
        <p:spPr bwMode="auto">
          <a:xfrm>
            <a:off x="4214813" y="1676402"/>
            <a:ext cx="1721826" cy="246221"/>
          </a:xfrm>
          <a:prstGeom prst="rect">
            <a:avLst/>
          </a:prstGeom>
          <a:noFill/>
          <a:ln w="9525">
            <a:noFill/>
            <a:miter lim="800000"/>
            <a:headEnd/>
            <a:tailEnd/>
          </a:ln>
        </p:spPr>
        <p:txBody>
          <a:bodyPr wrap="none" lIns="0" tIns="0" rIns="0" bIns="0">
            <a:prstTxWarp prst="textNoShape">
              <a:avLst/>
            </a:prstTxWarp>
            <a:spAutoFit/>
          </a:bodyPr>
          <a:lstStyle/>
          <a:p>
            <a:r>
              <a:rPr kumimoji="1" lang="en-US" sz="1600" b="1" dirty="0">
                <a:solidFill>
                  <a:srgbClr val="0065FF"/>
                </a:solidFill>
                <a:latin typeface="Arial" charset="0"/>
                <a:ea typeface="Arial"/>
                <a:cs typeface="Arial"/>
              </a:rPr>
              <a:t>3 </a:t>
            </a:r>
            <a:r>
              <a:rPr kumimoji="1" lang="en-US" sz="1600" b="1" dirty="0" err="1">
                <a:solidFill>
                  <a:srgbClr val="0065FF"/>
                </a:solidFill>
                <a:latin typeface="Arial" charset="0"/>
                <a:ea typeface="Arial"/>
                <a:cs typeface="Arial"/>
              </a:rPr>
              <a:t>Gigacell</a:t>
            </a:r>
            <a:r>
              <a:rPr kumimoji="1" lang="en-US" sz="1600" b="1" dirty="0">
                <a:solidFill>
                  <a:srgbClr val="0065FF"/>
                </a:solidFill>
                <a:latin typeface="Arial" charset="0"/>
                <a:ea typeface="Arial"/>
                <a:cs typeface="Arial"/>
              </a:rPr>
              <a:t> buffers </a:t>
            </a:r>
            <a:endParaRPr kumimoji="1" lang="en-US" sz="2400" dirty="0">
              <a:latin typeface="Arial" charset="0"/>
              <a:ea typeface="Arial"/>
              <a:cs typeface="Arial"/>
            </a:endParaRPr>
          </a:p>
        </p:txBody>
      </p:sp>
      <p:sp>
        <p:nvSpPr>
          <p:cNvPr id="27692" name="Rectangle 45"/>
          <p:cNvSpPr>
            <a:spLocks noChangeArrowheads="1"/>
          </p:cNvSpPr>
          <p:nvPr/>
        </p:nvSpPr>
        <p:spPr bwMode="auto">
          <a:xfrm>
            <a:off x="654051" y="4271965"/>
            <a:ext cx="1277193" cy="246221"/>
          </a:xfrm>
          <a:prstGeom prst="rect">
            <a:avLst/>
          </a:prstGeom>
          <a:noFill/>
          <a:ln w="9525">
            <a:noFill/>
            <a:miter lim="800000"/>
            <a:headEnd/>
            <a:tailEnd/>
          </a:ln>
        </p:spPr>
        <p:txBody>
          <a:bodyPr wrap="none" lIns="0" tIns="0" rIns="0" bIns="0">
            <a:prstTxWarp prst="textNoShape">
              <a:avLst/>
            </a:prstTxWarp>
            <a:spAutoFit/>
          </a:bodyPr>
          <a:lstStyle/>
          <a:p>
            <a:r>
              <a:rPr kumimoji="1" lang="en-US" sz="1600" b="1" dirty="0">
                <a:solidFill>
                  <a:srgbClr val="D5000A"/>
                </a:solidFill>
                <a:latin typeface="Arial" charset="0"/>
                <a:ea typeface="Arial"/>
                <a:cs typeface="Arial"/>
              </a:rPr>
              <a:t>500 Gigabit/s</a:t>
            </a:r>
            <a:endParaRPr kumimoji="1" lang="en-US" sz="2400" dirty="0">
              <a:latin typeface="Arial" charset="0"/>
              <a:ea typeface="Arial"/>
              <a:cs typeface="Arial"/>
            </a:endParaRPr>
          </a:p>
        </p:txBody>
      </p:sp>
      <p:sp>
        <p:nvSpPr>
          <p:cNvPr id="27693" name="Rectangle 46"/>
          <p:cNvSpPr>
            <a:spLocks noChangeArrowheads="1"/>
          </p:cNvSpPr>
          <p:nvPr/>
        </p:nvSpPr>
        <p:spPr bwMode="auto">
          <a:xfrm>
            <a:off x="1935163" y="4271963"/>
            <a:ext cx="0" cy="246221"/>
          </a:xfrm>
          <a:prstGeom prst="rect">
            <a:avLst/>
          </a:prstGeom>
          <a:noFill/>
          <a:ln w="9525">
            <a:noFill/>
            <a:miter lim="800000"/>
            <a:headEnd/>
            <a:tailEnd/>
          </a:ln>
        </p:spPr>
        <p:txBody>
          <a:bodyPr wrap="none" lIns="0" tIns="0" rIns="0" bIns="0">
            <a:prstTxWarp prst="textNoShape">
              <a:avLst/>
            </a:prstTxWarp>
            <a:spAutoFit/>
          </a:bodyPr>
          <a:lstStyle/>
          <a:p>
            <a:r>
              <a:rPr kumimoji="1" lang="en-US" sz="1600" b="1" dirty="0">
                <a:solidFill>
                  <a:srgbClr val="D5000A"/>
                </a:solidFill>
                <a:latin typeface="Arial" charset="0"/>
                <a:ea typeface="Arial"/>
                <a:cs typeface="Arial"/>
              </a:rPr>
              <a:t> </a:t>
            </a:r>
            <a:endParaRPr kumimoji="1" lang="en-US" sz="2400" dirty="0">
              <a:latin typeface="Arial" charset="0"/>
              <a:ea typeface="Arial"/>
              <a:cs typeface="Arial"/>
            </a:endParaRPr>
          </a:p>
        </p:txBody>
      </p:sp>
      <p:sp>
        <p:nvSpPr>
          <p:cNvPr id="27694" name="Rectangle 47"/>
          <p:cNvSpPr>
            <a:spLocks noChangeArrowheads="1"/>
          </p:cNvSpPr>
          <p:nvPr/>
        </p:nvSpPr>
        <p:spPr bwMode="auto">
          <a:xfrm>
            <a:off x="4900614" y="5638802"/>
            <a:ext cx="920023" cy="246221"/>
          </a:xfrm>
          <a:prstGeom prst="rect">
            <a:avLst/>
          </a:prstGeom>
          <a:noFill/>
          <a:ln w="9525">
            <a:noFill/>
            <a:miter lim="800000"/>
            <a:headEnd/>
            <a:tailEnd/>
          </a:ln>
        </p:spPr>
        <p:txBody>
          <a:bodyPr wrap="none" lIns="0" tIns="0" rIns="0" bIns="0">
            <a:prstTxWarp prst="textNoShape">
              <a:avLst/>
            </a:prstTxWarp>
            <a:spAutoFit/>
          </a:bodyPr>
          <a:lstStyle/>
          <a:p>
            <a:r>
              <a:rPr kumimoji="1" lang="en-US" sz="1600" b="1" dirty="0">
                <a:solidFill>
                  <a:srgbClr val="0065FF"/>
                </a:solidFill>
                <a:latin typeface="Arial" charset="0"/>
                <a:ea typeface="Arial"/>
                <a:cs typeface="Arial"/>
              </a:rPr>
              <a:t>5 </a:t>
            </a:r>
            <a:r>
              <a:rPr kumimoji="1" lang="en-US" sz="1600" b="1" dirty="0" err="1">
                <a:solidFill>
                  <a:srgbClr val="0065FF"/>
                </a:solidFill>
                <a:latin typeface="Arial" charset="0"/>
                <a:ea typeface="Arial"/>
                <a:cs typeface="Arial"/>
              </a:rPr>
              <a:t>TeraIPS</a:t>
            </a:r>
            <a:r>
              <a:rPr kumimoji="1" lang="en-US" sz="1600" b="1" dirty="0">
                <a:solidFill>
                  <a:srgbClr val="0065FF"/>
                </a:solidFill>
                <a:latin typeface="Arial" charset="0"/>
                <a:ea typeface="Arial"/>
                <a:cs typeface="Arial"/>
              </a:rPr>
              <a:t> </a:t>
            </a:r>
            <a:endParaRPr kumimoji="1" lang="en-US" sz="2400" dirty="0">
              <a:latin typeface="Arial" charset="0"/>
              <a:ea typeface="Arial"/>
              <a:cs typeface="Arial"/>
            </a:endParaRPr>
          </a:p>
        </p:txBody>
      </p:sp>
      <p:sp>
        <p:nvSpPr>
          <p:cNvPr id="27695" name="Rectangle 48"/>
          <p:cNvSpPr>
            <a:spLocks noChangeArrowheads="1"/>
          </p:cNvSpPr>
          <p:nvPr/>
        </p:nvSpPr>
        <p:spPr bwMode="auto">
          <a:xfrm>
            <a:off x="4291014" y="4953001"/>
            <a:ext cx="1320511" cy="200055"/>
          </a:xfrm>
          <a:prstGeom prst="rect">
            <a:avLst/>
          </a:prstGeom>
          <a:noFill/>
          <a:ln w="9525">
            <a:noFill/>
            <a:miter lim="800000"/>
            <a:headEnd/>
            <a:tailEnd/>
          </a:ln>
        </p:spPr>
        <p:txBody>
          <a:bodyPr wrap="none" lIns="0" tIns="0" rIns="0" bIns="0">
            <a:prstTxWarp prst="textNoShape">
              <a:avLst/>
            </a:prstTxWarp>
            <a:spAutoFit/>
          </a:bodyPr>
          <a:lstStyle/>
          <a:p>
            <a:r>
              <a:rPr kumimoji="1" lang="en-US" sz="1300" b="1" dirty="0">
                <a:solidFill>
                  <a:srgbClr val="0065FF"/>
                </a:solidFill>
                <a:latin typeface="Arial" charset="0"/>
                <a:ea typeface="Arial"/>
                <a:cs typeface="Arial"/>
              </a:rPr>
              <a:t>~ 400 CPU farms</a:t>
            </a:r>
            <a:endParaRPr kumimoji="1" lang="en-US" sz="2400" dirty="0">
              <a:latin typeface="Arial" charset="0"/>
              <a:ea typeface="Arial"/>
              <a:cs typeface="Arial"/>
            </a:endParaRPr>
          </a:p>
        </p:txBody>
      </p:sp>
      <p:sp>
        <p:nvSpPr>
          <p:cNvPr id="27696" name="Rectangle 49"/>
          <p:cNvSpPr>
            <a:spLocks noChangeArrowheads="1"/>
          </p:cNvSpPr>
          <p:nvPr/>
        </p:nvSpPr>
        <p:spPr bwMode="auto">
          <a:xfrm>
            <a:off x="1017588" y="5873752"/>
            <a:ext cx="877844" cy="246221"/>
          </a:xfrm>
          <a:prstGeom prst="rect">
            <a:avLst/>
          </a:prstGeom>
          <a:noFill/>
          <a:ln w="9525">
            <a:noFill/>
            <a:miter lim="800000"/>
            <a:headEnd/>
            <a:tailEnd/>
          </a:ln>
        </p:spPr>
        <p:txBody>
          <a:bodyPr wrap="none" lIns="0" tIns="0" rIns="0" bIns="0">
            <a:prstTxWarp prst="textNoShape">
              <a:avLst/>
            </a:prstTxWarp>
            <a:spAutoFit/>
          </a:bodyPr>
          <a:lstStyle/>
          <a:p>
            <a:r>
              <a:rPr kumimoji="1" lang="en-US" sz="1600" b="1" dirty="0">
                <a:solidFill>
                  <a:srgbClr val="D5000A"/>
                </a:solidFill>
                <a:latin typeface="Arial" charset="0"/>
                <a:ea typeface="Arial"/>
                <a:cs typeface="Arial"/>
              </a:rPr>
              <a:t>Gigabit/s</a:t>
            </a:r>
            <a:endParaRPr kumimoji="1" lang="en-US" sz="2400" dirty="0">
              <a:latin typeface="Arial" charset="0"/>
              <a:ea typeface="Arial"/>
              <a:cs typeface="Arial"/>
            </a:endParaRPr>
          </a:p>
        </p:txBody>
      </p:sp>
      <p:sp>
        <p:nvSpPr>
          <p:cNvPr id="27697" name="Rectangle 50"/>
          <p:cNvSpPr>
            <a:spLocks noChangeArrowheads="1"/>
          </p:cNvSpPr>
          <p:nvPr/>
        </p:nvSpPr>
        <p:spPr bwMode="auto">
          <a:xfrm>
            <a:off x="1898650" y="5873752"/>
            <a:ext cx="0" cy="246221"/>
          </a:xfrm>
          <a:prstGeom prst="rect">
            <a:avLst/>
          </a:prstGeom>
          <a:noFill/>
          <a:ln w="9525">
            <a:noFill/>
            <a:miter lim="800000"/>
            <a:headEnd/>
            <a:tailEnd/>
          </a:ln>
        </p:spPr>
        <p:txBody>
          <a:bodyPr wrap="none" lIns="0" tIns="0" rIns="0" bIns="0">
            <a:prstTxWarp prst="textNoShape">
              <a:avLst/>
            </a:prstTxWarp>
            <a:spAutoFit/>
          </a:bodyPr>
          <a:lstStyle/>
          <a:p>
            <a:r>
              <a:rPr kumimoji="1" lang="en-US" sz="1600" b="1" dirty="0">
                <a:solidFill>
                  <a:srgbClr val="D5000A"/>
                </a:solidFill>
                <a:latin typeface="Arial" charset="0"/>
                <a:ea typeface="Arial"/>
                <a:cs typeface="Arial"/>
              </a:rPr>
              <a:t> </a:t>
            </a:r>
            <a:endParaRPr kumimoji="1" lang="en-US" sz="2400" dirty="0">
              <a:latin typeface="Arial" charset="0"/>
              <a:ea typeface="Arial"/>
              <a:cs typeface="Arial"/>
            </a:endParaRPr>
          </a:p>
        </p:txBody>
      </p:sp>
      <p:sp>
        <p:nvSpPr>
          <p:cNvPr id="27698" name="Rectangle 51"/>
          <p:cNvSpPr>
            <a:spLocks noChangeArrowheads="1"/>
          </p:cNvSpPr>
          <p:nvPr/>
        </p:nvSpPr>
        <p:spPr bwMode="auto">
          <a:xfrm>
            <a:off x="825501" y="6126165"/>
            <a:ext cx="1117819" cy="200055"/>
          </a:xfrm>
          <a:prstGeom prst="rect">
            <a:avLst/>
          </a:prstGeom>
          <a:noFill/>
          <a:ln w="9525">
            <a:noFill/>
            <a:miter lim="800000"/>
            <a:headEnd/>
            <a:tailEnd/>
          </a:ln>
        </p:spPr>
        <p:txBody>
          <a:bodyPr wrap="none" lIns="0" tIns="0" rIns="0" bIns="0">
            <a:prstTxWarp prst="textNoShape">
              <a:avLst/>
            </a:prstTxWarp>
            <a:spAutoFit/>
          </a:bodyPr>
          <a:lstStyle/>
          <a:p>
            <a:r>
              <a:rPr kumimoji="1" lang="en-US" sz="1300" b="1" dirty="0">
                <a:solidFill>
                  <a:srgbClr val="D5000A"/>
                </a:solidFill>
                <a:latin typeface="Arial" charset="0"/>
                <a:ea typeface="Arial"/>
                <a:cs typeface="Arial"/>
              </a:rPr>
              <a:t>SERVICE LAN</a:t>
            </a:r>
            <a:endParaRPr kumimoji="1" lang="en-US" sz="2400" dirty="0">
              <a:latin typeface="Arial" charset="0"/>
              <a:ea typeface="Arial"/>
              <a:cs typeface="Arial"/>
            </a:endParaRPr>
          </a:p>
        </p:txBody>
      </p:sp>
      <p:sp>
        <p:nvSpPr>
          <p:cNvPr id="27699" name="Rectangle 52"/>
          <p:cNvSpPr>
            <a:spLocks noChangeArrowheads="1"/>
          </p:cNvSpPr>
          <p:nvPr/>
        </p:nvSpPr>
        <p:spPr bwMode="auto">
          <a:xfrm>
            <a:off x="4214814" y="5927727"/>
            <a:ext cx="1828125" cy="246221"/>
          </a:xfrm>
          <a:prstGeom prst="rect">
            <a:avLst/>
          </a:prstGeom>
          <a:noFill/>
          <a:ln w="9525">
            <a:noFill/>
            <a:miter lim="800000"/>
            <a:headEnd/>
            <a:tailEnd/>
          </a:ln>
        </p:spPr>
        <p:txBody>
          <a:bodyPr wrap="none" lIns="0" tIns="0" rIns="0" bIns="0">
            <a:prstTxWarp prst="textNoShape">
              <a:avLst/>
            </a:prstTxWarp>
            <a:spAutoFit/>
          </a:bodyPr>
          <a:lstStyle/>
          <a:p>
            <a:r>
              <a:rPr kumimoji="1" lang="en-US" sz="1600" b="1" dirty="0">
                <a:solidFill>
                  <a:srgbClr val="0065FF"/>
                </a:solidFill>
                <a:latin typeface="Arial" charset="0"/>
                <a:ea typeface="Arial"/>
                <a:cs typeface="Arial"/>
              </a:rPr>
              <a:t>Petabyte ARCHIVE </a:t>
            </a:r>
            <a:endParaRPr kumimoji="1" lang="en-US" sz="2400" dirty="0">
              <a:latin typeface="Arial" charset="0"/>
              <a:ea typeface="Arial"/>
              <a:cs typeface="Arial"/>
            </a:endParaRPr>
          </a:p>
        </p:txBody>
      </p:sp>
      <p:pic>
        <p:nvPicPr>
          <p:cNvPr id="27700" name="Picture 53"/>
          <p:cNvPicPr>
            <a:picLocks noChangeAspect="1" noChangeArrowheads="1"/>
          </p:cNvPicPr>
          <p:nvPr/>
        </p:nvPicPr>
        <p:blipFill>
          <a:blip r:embed="rId7" cstate="print"/>
          <a:srcRect/>
          <a:stretch>
            <a:fillRect/>
          </a:stretch>
        </p:blipFill>
        <p:spPr bwMode="auto">
          <a:xfrm>
            <a:off x="4519614" y="1960565"/>
            <a:ext cx="433387" cy="319087"/>
          </a:xfrm>
          <a:prstGeom prst="rect">
            <a:avLst/>
          </a:prstGeom>
          <a:noFill/>
          <a:ln w="9525">
            <a:noFill/>
            <a:miter lim="800000"/>
            <a:headEnd/>
            <a:tailEnd/>
          </a:ln>
        </p:spPr>
      </p:pic>
      <p:pic>
        <p:nvPicPr>
          <p:cNvPr id="27701" name="Picture 54"/>
          <p:cNvPicPr>
            <a:picLocks noChangeAspect="1" noChangeArrowheads="1"/>
          </p:cNvPicPr>
          <p:nvPr/>
        </p:nvPicPr>
        <p:blipFill>
          <a:blip r:embed="rId8" cstate="print"/>
          <a:srcRect/>
          <a:stretch>
            <a:fillRect/>
          </a:stretch>
        </p:blipFill>
        <p:spPr bwMode="auto">
          <a:xfrm>
            <a:off x="5053014" y="1925638"/>
            <a:ext cx="523875" cy="400050"/>
          </a:xfrm>
          <a:prstGeom prst="rect">
            <a:avLst/>
          </a:prstGeom>
          <a:noFill/>
          <a:ln w="9525">
            <a:noFill/>
            <a:miter lim="800000"/>
            <a:headEnd/>
            <a:tailEnd/>
          </a:ln>
        </p:spPr>
      </p:pic>
      <p:sp>
        <p:nvSpPr>
          <p:cNvPr id="27702" name="Rectangle 55"/>
          <p:cNvSpPr>
            <a:spLocks noChangeArrowheads="1"/>
          </p:cNvSpPr>
          <p:nvPr/>
        </p:nvSpPr>
        <p:spPr bwMode="auto">
          <a:xfrm>
            <a:off x="4551364" y="2290764"/>
            <a:ext cx="371897" cy="138499"/>
          </a:xfrm>
          <a:prstGeom prst="rect">
            <a:avLst/>
          </a:prstGeom>
          <a:noFill/>
          <a:ln w="9525">
            <a:noFill/>
            <a:miter lim="800000"/>
            <a:headEnd/>
            <a:tailEnd/>
          </a:ln>
        </p:spPr>
        <p:txBody>
          <a:bodyPr wrap="none" lIns="0" tIns="0" rIns="0" bIns="0">
            <a:prstTxWarp prst="textNoShape">
              <a:avLst/>
            </a:prstTxWarp>
            <a:spAutoFit/>
          </a:bodyPr>
          <a:lstStyle/>
          <a:p>
            <a:r>
              <a:rPr kumimoji="1" lang="en-US" sz="900" dirty="0">
                <a:solidFill>
                  <a:srgbClr val="000000"/>
                </a:solidFill>
                <a:latin typeface="Arial" charset="0"/>
                <a:ea typeface="Arial"/>
                <a:cs typeface="Arial"/>
              </a:rPr>
              <a:t>Energy</a:t>
            </a:r>
            <a:endParaRPr kumimoji="1" lang="en-US" sz="2400" dirty="0">
              <a:latin typeface="Arial" charset="0"/>
              <a:ea typeface="Arial"/>
              <a:cs typeface="Arial"/>
            </a:endParaRPr>
          </a:p>
        </p:txBody>
      </p:sp>
      <p:sp>
        <p:nvSpPr>
          <p:cNvPr id="27703" name="Rectangle 56"/>
          <p:cNvSpPr>
            <a:spLocks noChangeArrowheads="1"/>
          </p:cNvSpPr>
          <p:nvPr/>
        </p:nvSpPr>
        <p:spPr bwMode="auto">
          <a:xfrm>
            <a:off x="6245225" y="2290765"/>
            <a:ext cx="0" cy="369332"/>
          </a:xfrm>
          <a:prstGeom prst="rect">
            <a:avLst/>
          </a:prstGeom>
          <a:noFill/>
          <a:ln w="9525">
            <a:noFill/>
            <a:miter lim="800000"/>
            <a:headEnd/>
            <a:tailEnd/>
          </a:ln>
        </p:spPr>
        <p:txBody>
          <a:bodyPr wrap="none" lIns="0" tIns="0" rIns="0" bIns="0">
            <a:prstTxWarp prst="textNoShape">
              <a:avLst/>
            </a:prstTxWarp>
            <a:spAutoFit/>
          </a:bodyPr>
          <a:lstStyle/>
          <a:p>
            <a:endParaRPr kumimoji="1" lang="en-US" sz="2400" dirty="0">
              <a:latin typeface="Arial" charset="0"/>
              <a:ea typeface="Arial"/>
              <a:cs typeface="Arial"/>
            </a:endParaRPr>
          </a:p>
        </p:txBody>
      </p:sp>
      <p:sp>
        <p:nvSpPr>
          <p:cNvPr id="27704" name="Rectangle 57"/>
          <p:cNvSpPr>
            <a:spLocks noChangeArrowheads="1"/>
          </p:cNvSpPr>
          <p:nvPr/>
        </p:nvSpPr>
        <p:spPr bwMode="auto">
          <a:xfrm>
            <a:off x="5129213" y="2290764"/>
            <a:ext cx="341966" cy="138499"/>
          </a:xfrm>
          <a:prstGeom prst="rect">
            <a:avLst/>
          </a:prstGeom>
          <a:noFill/>
          <a:ln w="9525">
            <a:noFill/>
            <a:miter lim="800000"/>
            <a:headEnd/>
            <a:tailEnd/>
          </a:ln>
        </p:spPr>
        <p:txBody>
          <a:bodyPr wrap="none" lIns="0" tIns="0" rIns="0" bIns="0">
            <a:prstTxWarp prst="textNoShape">
              <a:avLst/>
            </a:prstTxWarp>
            <a:spAutoFit/>
          </a:bodyPr>
          <a:lstStyle/>
          <a:p>
            <a:r>
              <a:rPr kumimoji="1" lang="en-US" sz="900" dirty="0">
                <a:solidFill>
                  <a:srgbClr val="000000"/>
                </a:solidFill>
                <a:latin typeface="Arial" charset="0"/>
                <a:ea typeface="Arial"/>
                <a:cs typeface="Arial"/>
              </a:rPr>
              <a:t>Tracks</a:t>
            </a:r>
            <a:endParaRPr kumimoji="1" lang="en-US" sz="2400" dirty="0">
              <a:latin typeface="Arial" charset="0"/>
              <a:ea typeface="Arial"/>
              <a:cs typeface="Arial"/>
            </a:endParaRPr>
          </a:p>
        </p:txBody>
      </p:sp>
      <p:sp>
        <p:nvSpPr>
          <p:cNvPr id="27705" name="Rectangle 58"/>
          <p:cNvSpPr>
            <a:spLocks noChangeArrowheads="1"/>
          </p:cNvSpPr>
          <p:nvPr/>
        </p:nvSpPr>
        <p:spPr bwMode="auto">
          <a:xfrm>
            <a:off x="1212851" y="5278439"/>
            <a:ext cx="654025" cy="246221"/>
          </a:xfrm>
          <a:prstGeom prst="rect">
            <a:avLst/>
          </a:prstGeom>
          <a:noFill/>
          <a:ln w="9525">
            <a:noFill/>
            <a:miter lim="800000"/>
            <a:headEnd/>
            <a:tailEnd/>
          </a:ln>
        </p:spPr>
        <p:txBody>
          <a:bodyPr wrap="none" lIns="0" tIns="0" rIns="0" bIns="0">
            <a:prstTxWarp prst="textNoShape">
              <a:avLst/>
            </a:prstTxWarp>
            <a:spAutoFit/>
          </a:bodyPr>
          <a:lstStyle/>
          <a:p>
            <a:r>
              <a:rPr kumimoji="1" lang="en-US" sz="1600" b="1" dirty="0">
                <a:solidFill>
                  <a:srgbClr val="D5000A"/>
                </a:solidFill>
                <a:latin typeface="Arial" charset="0"/>
                <a:ea typeface="Arial"/>
                <a:cs typeface="Arial"/>
              </a:rPr>
              <a:t>300 Hz</a:t>
            </a:r>
            <a:endParaRPr kumimoji="1" lang="en-US" sz="2400" dirty="0">
              <a:latin typeface="Arial" charset="0"/>
              <a:ea typeface="Arial"/>
              <a:cs typeface="Arial"/>
            </a:endParaRPr>
          </a:p>
        </p:txBody>
      </p:sp>
      <p:sp>
        <p:nvSpPr>
          <p:cNvPr id="27706" name="Rectangle 59"/>
          <p:cNvSpPr>
            <a:spLocks noChangeArrowheads="1"/>
          </p:cNvSpPr>
          <p:nvPr/>
        </p:nvSpPr>
        <p:spPr bwMode="auto">
          <a:xfrm>
            <a:off x="2962275" y="5278440"/>
            <a:ext cx="0" cy="369332"/>
          </a:xfrm>
          <a:prstGeom prst="rect">
            <a:avLst/>
          </a:prstGeom>
          <a:noFill/>
          <a:ln w="9525">
            <a:noFill/>
            <a:miter lim="800000"/>
            <a:headEnd/>
            <a:tailEnd/>
          </a:ln>
        </p:spPr>
        <p:txBody>
          <a:bodyPr wrap="none" lIns="0" tIns="0" rIns="0" bIns="0">
            <a:prstTxWarp prst="textNoShape">
              <a:avLst/>
            </a:prstTxWarp>
            <a:spAutoFit/>
          </a:bodyPr>
          <a:lstStyle/>
          <a:p>
            <a:endParaRPr kumimoji="1" lang="en-US" sz="2400" dirty="0">
              <a:latin typeface="Arial" charset="0"/>
              <a:ea typeface="Arial"/>
              <a:cs typeface="Arial"/>
            </a:endParaRPr>
          </a:p>
        </p:txBody>
      </p:sp>
      <p:sp>
        <p:nvSpPr>
          <p:cNvPr id="27707" name="Rectangle 60"/>
          <p:cNvSpPr>
            <a:spLocks noChangeArrowheads="1"/>
          </p:cNvSpPr>
          <p:nvPr/>
        </p:nvSpPr>
        <p:spPr bwMode="auto">
          <a:xfrm>
            <a:off x="1087439" y="5530851"/>
            <a:ext cx="802629" cy="200055"/>
          </a:xfrm>
          <a:prstGeom prst="rect">
            <a:avLst/>
          </a:prstGeom>
          <a:noFill/>
          <a:ln w="9525">
            <a:noFill/>
            <a:miter lim="800000"/>
            <a:headEnd/>
            <a:tailEnd/>
          </a:ln>
        </p:spPr>
        <p:txBody>
          <a:bodyPr wrap="none" lIns="0" tIns="0" rIns="0" bIns="0">
            <a:prstTxWarp prst="textNoShape">
              <a:avLst/>
            </a:prstTxWarp>
            <a:spAutoFit/>
          </a:bodyPr>
          <a:lstStyle/>
          <a:p>
            <a:r>
              <a:rPr kumimoji="1" lang="en-US" sz="1300" b="1" dirty="0">
                <a:solidFill>
                  <a:srgbClr val="D5000A"/>
                </a:solidFill>
                <a:latin typeface="Arial" charset="0"/>
                <a:ea typeface="Arial"/>
                <a:cs typeface="Arial"/>
              </a:rPr>
              <a:t>FILTERED</a:t>
            </a:r>
            <a:endParaRPr kumimoji="1" lang="en-US" sz="2400" dirty="0">
              <a:latin typeface="Arial" charset="0"/>
              <a:ea typeface="Arial"/>
              <a:cs typeface="Arial"/>
            </a:endParaRPr>
          </a:p>
        </p:txBody>
      </p:sp>
      <p:sp>
        <p:nvSpPr>
          <p:cNvPr id="27708" name="Rectangle 61"/>
          <p:cNvSpPr>
            <a:spLocks noChangeArrowheads="1"/>
          </p:cNvSpPr>
          <p:nvPr/>
        </p:nvSpPr>
        <p:spPr bwMode="auto">
          <a:xfrm>
            <a:off x="1865313" y="5530852"/>
            <a:ext cx="0" cy="200055"/>
          </a:xfrm>
          <a:prstGeom prst="rect">
            <a:avLst/>
          </a:prstGeom>
          <a:noFill/>
          <a:ln w="9525">
            <a:noFill/>
            <a:miter lim="800000"/>
            <a:headEnd/>
            <a:tailEnd/>
          </a:ln>
        </p:spPr>
        <p:txBody>
          <a:bodyPr wrap="none" lIns="0" tIns="0" rIns="0" bIns="0">
            <a:prstTxWarp prst="textNoShape">
              <a:avLst/>
            </a:prstTxWarp>
            <a:spAutoFit/>
          </a:bodyPr>
          <a:lstStyle/>
          <a:p>
            <a:r>
              <a:rPr kumimoji="1" lang="en-US" sz="1300" b="1" dirty="0">
                <a:solidFill>
                  <a:srgbClr val="D5000A"/>
                </a:solidFill>
                <a:latin typeface="Arial" charset="0"/>
                <a:ea typeface="Arial"/>
                <a:cs typeface="Arial"/>
              </a:rPr>
              <a:t> </a:t>
            </a:r>
            <a:endParaRPr kumimoji="1" lang="en-US" sz="2400" dirty="0">
              <a:latin typeface="Arial" charset="0"/>
              <a:ea typeface="Arial"/>
              <a:cs typeface="Arial"/>
            </a:endParaRPr>
          </a:p>
        </p:txBody>
      </p:sp>
      <p:sp>
        <p:nvSpPr>
          <p:cNvPr id="27709" name="Rectangle 62"/>
          <p:cNvSpPr>
            <a:spLocks noChangeArrowheads="1"/>
          </p:cNvSpPr>
          <p:nvPr/>
        </p:nvSpPr>
        <p:spPr bwMode="auto">
          <a:xfrm>
            <a:off x="1328738" y="5713415"/>
            <a:ext cx="555816" cy="200055"/>
          </a:xfrm>
          <a:prstGeom prst="rect">
            <a:avLst/>
          </a:prstGeom>
          <a:noFill/>
          <a:ln w="9525">
            <a:noFill/>
            <a:miter lim="800000"/>
            <a:headEnd/>
            <a:tailEnd/>
          </a:ln>
        </p:spPr>
        <p:txBody>
          <a:bodyPr wrap="none" lIns="0" tIns="0" rIns="0" bIns="0">
            <a:prstTxWarp prst="textNoShape">
              <a:avLst/>
            </a:prstTxWarp>
            <a:spAutoFit/>
          </a:bodyPr>
          <a:lstStyle/>
          <a:p>
            <a:r>
              <a:rPr kumimoji="1" lang="en-US" sz="1300" b="1" dirty="0">
                <a:solidFill>
                  <a:srgbClr val="D5000A"/>
                </a:solidFill>
                <a:latin typeface="Arial" charset="0"/>
                <a:ea typeface="Arial"/>
                <a:cs typeface="Arial"/>
              </a:rPr>
              <a:t>EVENT</a:t>
            </a:r>
            <a:endParaRPr kumimoji="1" lang="en-US" sz="2400" dirty="0">
              <a:latin typeface="Arial" charset="0"/>
              <a:ea typeface="Arial"/>
              <a:cs typeface="Arial"/>
            </a:endParaRPr>
          </a:p>
        </p:txBody>
      </p:sp>
      <p:sp>
        <p:nvSpPr>
          <p:cNvPr id="27710" name="Rectangle 63"/>
          <p:cNvSpPr>
            <a:spLocks noChangeArrowheads="1"/>
          </p:cNvSpPr>
          <p:nvPr/>
        </p:nvSpPr>
        <p:spPr bwMode="auto">
          <a:xfrm>
            <a:off x="2036764" y="3767140"/>
            <a:ext cx="331787" cy="90487"/>
          </a:xfrm>
          <a:prstGeom prst="rect">
            <a:avLst/>
          </a:prstGeom>
          <a:solidFill>
            <a:srgbClr val="FF000C"/>
          </a:solidFill>
          <a:ln w="9525">
            <a:noFill/>
            <a:miter lim="800000"/>
            <a:headEnd/>
            <a:tailEnd/>
          </a:ln>
        </p:spPr>
        <p:txBody>
          <a:bodyPr>
            <a:prstTxWarp prst="textNoShape">
              <a:avLst/>
            </a:prstTxWarp>
          </a:bodyPr>
          <a:lstStyle/>
          <a:p>
            <a:endParaRPr lang="en-US" dirty="0">
              <a:latin typeface="Arial" charset="0"/>
              <a:ea typeface="Arial"/>
              <a:cs typeface="Arial"/>
            </a:endParaRPr>
          </a:p>
        </p:txBody>
      </p:sp>
      <p:sp>
        <p:nvSpPr>
          <p:cNvPr id="27711" name="Rectangle 64"/>
          <p:cNvSpPr>
            <a:spLocks noChangeArrowheads="1"/>
          </p:cNvSpPr>
          <p:nvPr/>
        </p:nvSpPr>
        <p:spPr bwMode="auto">
          <a:xfrm>
            <a:off x="2036764" y="3708400"/>
            <a:ext cx="331787" cy="69850"/>
          </a:xfrm>
          <a:prstGeom prst="rect">
            <a:avLst/>
          </a:prstGeom>
          <a:solidFill>
            <a:srgbClr val="0065FF"/>
          </a:solidFill>
          <a:ln w="9525">
            <a:noFill/>
            <a:miter lim="800000"/>
            <a:headEnd/>
            <a:tailEnd/>
          </a:ln>
        </p:spPr>
        <p:txBody>
          <a:bodyPr>
            <a:prstTxWarp prst="textNoShape">
              <a:avLst/>
            </a:prstTxWarp>
          </a:bodyPr>
          <a:lstStyle/>
          <a:p>
            <a:endParaRPr lang="en-US" dirty="0">
              <a:latin typeface="Arial" charset="0"/>
              <a:ea typeface="Arial"/>
              <a:cs typeface="Arial"/>
            </a:endParaRPr>
          </a:p>
        </p:txBody>
      </p:sp>
      <p:sp>
        <p:nvSpPr>
          <p:cNvPr id="27712" name="Rectangle 65"/>
          <p:cNvSpPr>
            <a:spLocks noChangeArrowheads="1"/>
          </p:cNvSpPr>
          <p:nvPr/>
        </p:nvSpPr>
        <p:spPr bwMode="auto">
          <a:xfrm>
            <a:off x="2036764" y="3560765"/>
            <a:ext cx="331787" cy="147637"/>
          </a:xfrm>
          <a:prstGeom prst="rect">
            <a:avLst/>
          </a:prstGeom>
          <a:solidFill>
            <a:srgbClr val="FEFF00"/>
          </a:solidFill>
          <a:ln w="9525">
            <a:noFill/>
            <a:miter lim="800000"/>
            <a:headEnd/>
            <a:tailEnd/>
          </a:ln>
        </p:spPr>
        <p:txBody>
          <a:bodyPr>
            <a:prstTxWarp prst="textNoShape">
              <a:avLst/>
            </a:prstTxWarp>
          </a:bodyPr>
          <a:lstStyle/>
          <a:p>
            <a:endParaRPr lang="en-US" dirty="0">
              <a:latin typeface="Arial" charset="0"/>
              <a:ea typeface="Arial"/>
              <a:cs typeface="Arial"/>
            </a:endParaRPr>
          </a:p>
        </p:txBody>
      </p:sp>
      <p:sp>
        <p:nvSpPr>
          <p:cNvPr id="27713" name="Rectangle 66"/>
          <p:cNvSpPr>
            <a:spLocks noChangeArrowheads="1"/>
          </p:cNvSpPr>
          <p:nvPr/>
        </p:nvSpPr>
        <p:spPr bwMode="auto">
          <a:xfrm>
            <a:off x="2036764" y="3538538"/>
            <a:ext cx="331787" cy="44450"/>
          </a:xfrm>
          <a:prstGeom prst="rect">
            <a:avLst/>
          </a:prstGeom>
          <a:solidFill>
            <a:srgbClr val="2BFF00"/>
          </a:solidFill>
          <a:ln w="9525">
            <a:noFill/>
            <a:miter lim="800000"/>
            <a:headEnd/>
            <a:tailEnd/>
          </a:ln>
        </p:spPr>
        <p:txBody>
          <a:bodyPr>
            <a:prstTxWarp prst="textNoShape">
              <a:avLst/>
            </a:prstTxWarp>
          </a:bodyPr>
          <a:lstStyle/>
          <a:p>
            <a:endParaRPr lang="en-US" dirty="0">
              <a:latin typeface="Arial" charset="0"/>
              <a:ea typeface="Arial"/>
              <a:cs typeface="Arial"/>
            </a:endParaRPr>
          </a:p>
        </p:txBody>
      </p:sp>
      <p:sp>
        <p:nvSpPr>
          <p:cNvPr id="27714" name="Rectangle 67"/>
          <p:cNvSpPr>
            <a:spLocks noChangeArrowheads="1"/>
          </p:cNvSpPr>
          <p:nvPr/>
        </p:nvSpPr>
        <p:spPr bwMode="auto">
          <a:xfrm>
            <a:off x="2873375" y="3687763"/>
            <a:ext cx="365125" cy="169862"/>
          </a:xfrm>
          <a:prstGeom prst="rect">
            <a:avLst/>
          </a:prstGeom>
          <a:solidFill>
            <a:srgbClr val="FF000C"/>
          </a:solidFill>
          <a:ln w="9525">
            <a:noFill/>
            <a:miter lim="800000"/>
            <a:headEnd/>
            <a:tailEnd/>
          </a:ln>
        </p:spPr>
        <p:txBody>
          <a:bodyPr>
            <a:prstTxWarp prst="textNoShape">
              <a:avLst/>
            </a:prstTxWarp>
          </a:bodyPr>
          <a:lstStyle/>
          <a:p>
            <a:endParaRPr lang="en-US" dirty="0">
              <a:latin typeface="Arial" charset="0"/>
              <a:ea typeface="Arial"/>
              <a:cs typeface="Arial"/>
            </a:endParaRPr>
          </a:p>
        </p:txBody>
      </p:sp>
      <p:sp>
        <p:nvSpPr>
          <p:cNvPr id="27715" name="Rectangle 68"/>
          <p:cNvSpPr>
            <a:spLocks noChangeArrowheads="1"/>
          </p:cNvSpPr>
          <p:nvPr/>
        </p:nvSpPr>
        <p:spPr bwMode="auto">
          <a:xfrm>
            <a:off x="2873375" y="3597275"/>
            <a:ext cx="365125" cy="101600"/>
          </a:xfrm>
          <a:prstGeom prst="rect">
            <a:avLst/>
          </a:prstGeom>
          <a:solidFill>
            <a:srgbClr val="0065FF"/>
          </a:solidFill>
          <a:ln w="9525">
            <a:noFill/>
            <a:miter lim="800000"/>
            <a:headEnd/>
            <a:tailEnd/>
          </a:ln>
        </p:spPr>
        <p:txBody>
          <a:bodyPr>
            <a:prstTxWarp prst="textNoShape">
              <a:avLst/>
            </a:prstTxWarp>
          </a:bodyPr>
          <a:lstStyle/>
          <a:p>
            <a:endParaRPr lang="en-US" dirty="0">
              <a:latin typeface="Arial" charset="0"/>
              <a:ea typeface="Arial"/>
              <a:cs typeface="Arial"/>
            </a:endParaRPr>
          </a:p>
        </p:txBody>
      </p:sp>
      <p:sp>
        <p:nvSpPr>
          <p:cNvPr id="27716" name="Rectangle 69"/>
          <p:cNvSpPr>
            <a:spLocks noChangeArrowheads="1"/>
          </p:cNvSpPr>
          <p:nvPr/>
        </p:nvSpPr>
        <p:spPr bwMode="auto">
          <a:xfrm>
            <a:off x="2873375" y="3549652"/>
            <a:ext cx="365125" cy="47625"/>
          </a:xfrm>
          <a:prstGeom prst="rect">
            <a:avLst/>
          </a:prstGeom>
          <a:solidFill>
            <a:srgbClr val="FEFF00"/>
          </a:solidFill>
          <a:ln w="9525">
            <a:noFill/>
            <a:miter lim="800000"/>
            <a:headEnd/>
            <a:tailEnd/>
          </a:ln>
        </p:spPr>
        <p:txBody>
          <a:bodyPr>
            <a:prstTxWarp prst="textNoShape">
              <a:avLst/>
            </a:prstTxWarp>
          </a:bodyPr>
          <a:lstStyle/>
          <a:p>
            <a:endParaRPr lang="en-US" dirty="0">
              <a:latin typeface="Arial" charset="0"/>
              <a:ea typeface="Arial"/>
              <a:cs typeface="Arial"/>
            </a:endParaRPr>
          </a:p>
        </p:txBody>
      </p:sp>
      <p:sp>
        <p:nvSpPr>
          <p:cNvPr id="27717" name="Rectangle 70"/>
          <p:cNvSpPr>
            <a:spLocks noChangeArrowheads="1"/>
          </p:cNvSpPr>
          <p:nvPr/>
        </p:nvSpPr>
        <p:spPr bwMode="auto">
          <a:xfrm>
            <a:off x="2873375" y="3470275"/>
            <a:ext cx="365125" cy="79375"/>
          </a:xfrm>
          <a:prstGeom prst="rect">
            <a:avLst/>
          </a:prstGeom>
          <a:solidFill>
            <a:srgbClr val="2BFF00"/>
          </a:solidFill>
          <a:ln w="9525">
            <a:noFill/>
            <a:miter lim="800000"/>
            <a:headEnd/>
            <a:tailEnd/>
          </a:ln>
        </p:spPr>
        <p:txBody>
          <a:bodyPr>
            <a:prstTxWarp prst="textNoShape">
              <a:avLst/>
            </a:prstTxWarp>
          </a:bodyPr>
          <a:lstStyle/>
          <a:p>
            <a:endParaRPr lang="en-US" dirty="0">
              <a:latin typeface="Arial" charset="0"/>
              <a:ea typeface="Arial"/>
              <a:cs typeface="Arial"/>
            </a:endParaRPr>
          </a:p>
        </p:txBody>
      </p:sp>
      <p:sp>
        <p:nvSpPr>
          <p:cNvPr id="27718" name="Rectangle 71"/>
          <p:cNvSpPr>
            <a:spLocks noChangeArrowheads="1"/>
          </p:cNvSpPr>
          <p:nvPr/>
        </p:nvSpPr>
        <p:spPr bwMode="auto">
          <a:xfrm>
            <a:off x="2447926" y="3813175"/>
            <a:ext cx="342900" cy="44450"/>
          </a:xfrm>
          <a:prstGeom prst="rect">
            <a:avLst/>
          </a:prstGeom>
          <a:solidFill>
            <a:srgbClr val="FF000C"/>
          </a:solidFill>
          <a:ln w="9525">
            <a:noFill/>
            <a:miter lim="800000"/>
            <a:headEnd/>
            <a:tailEnd/>
          </a:ln>
        </p:spPr>
        <p:txBody>
          <a:bodyPr>
            <a:prstTxWarp prst="textNoShape">
              <a:avLst/>
            </a:prstTxWarp>
          </a:bodyPr>
          <a:lstStyle/>
          <a:p>
            <a:endParaRPr lang="en-US" dirty="0">
              <a:latin typeface="Arial" charset="0"/>
              <a:ea typeface="Arial"/>
              <a:cs typeface="Arial"/>
            </a:endParaRPr>
          </a:p>
        </p:txBody>
      </p:sp>
      <p:sp>
        <p:nvSpPr>
          <p:cNvPr id="27719" name="Rectangle 72"/>
          <p:cNvSpPr>
            <a:spLocks noChangeArrowheads="1"/>
          </p:cNvSpPr>
          <p:nvPr/>
        </p:nvSpPr>
        <p:spPr bwMode="auto">
          <a:xfrm>
            <a:off x="2447926" y="3708401"/>
            <a:ext cx="342900" cy="104775"/>
          </a:xfrm>
          <a:prstGeom prst="rect">
            <a:avLst/>
          </a:prstGeom>
          <a:solidFill>
            <a:srgbClr val="0065FF"/>
          </a:solidFill>
          <a:ln w="9525">
            <a:noFill/>
            <a:miter lim="800000"/>
            <a:headEnd/>
            <a:tailEnd/>
          </a:ln>
        </p:spPr>
        <p:txBody>
          <a:bodyPr>
            <a:prstTxWarp prst="textNoShape">
              <a:avLst/>
            </a:prstTxWarp>
          </a:bodyPr>
          <a:lstStyle/>
          <a:p>
            <a:endParaRPr lang="en-US" dirty="0">
              <a:latin typeface="Arial" charset="0"/>
              <a:ea typeface="Arial"/>
              <a:cs typeface="Arial"/>
            </a:endParaRPr>
          </a:p>
        </p:txBody>
      </p:sp>
      <p:sp>
        <p:nvSpPr>
          <p:cNvPr id="27720" name="Rectangle 73"/>
          <p:cNvSpPr>
            <a:spLocks noChangeArrowheads="1"/>
          </p:cNvSpPr>
          <p:nvPr/>
        </p:nvSpPr>
        <p:spPr bwMode="auto">
          <a:xfrm>
            <a:off x="2447926" y="3640140"/>
            <a:ext cx="342900" cy="79375"/>
          </a:xfrm>
          <a:prstGeom prst="rect">
            <a:avLst/>
          </a:prstGeom>
          <a:solidFill>
            <a:srgbClr val="FEFF00"/>
          </a:solidFill>
          <a:ln w="9525">
            <a:noFill/>
            <a:miter lim="800000"/>
            <a:headEnd/>
            <a:tailEnd/>
          </a:ln>
        </p:spPr>
        <p:txBody>
          <a:bodyPr>
            <a:prstTxWarp prst="textNoShape">
              <a:avLst/>
            </a:prstTxWarp>
          </a:bodyPr>
          <a:lstStyle/>
          <a:p>
            <a:endParaRPr lang="en-US" dirty="0">
              <a:latin typeface="Arial" charset="0"/>
              <a:ea typeface="Arial"/>
              <a:cs typeface="Arial"/>
            </a:endParaRPr>
          </a:p>
        </p:txBody>
      </p:sp>
      <p:sp>
        <p:nvSpPr>
          <p:cNvPr id="27721" name="Rectangle 74"/>
          <p:cNvSpPr>
            <a:spLocks noChangeArrowheads="1"/>
          </p:cNvSpPr>
          <p:nvPr/>
        </p:nvSpPr>
        <p:spPr bwMode="auto">
          <a:xfrm>
            <a:off x="2447926" y="3606800"/>
            <a:ext cx="342900" cy="44450"/>
          </a:xfrm>
          <a:prstGeom prst="rect">
            <a:avLst/>
          </a:prstGeom>
          <a:solidFill>
            <a:srgbClr val="2BFF00"/>
          </a:solidFill>
          <a:ln w="9525">
            <a:noFill/>
            <a:miter lim="800000"/>
            <a:headEnd/>
            <a:tailEnd/>
          </a:ln>
        </p:spPr>
        <p:txBody>
          <a:bodyPr>
            <a:prstTxWarp prst="textNoShape">
              <a:avLst/>
            </a:prstTxWarp>
          </a:bodyPr>
          <a:lstStyle/>
          <a:p>
            <a:endParaRPr lang="en-US" dirty="0">
              <a:latin typeface="Arial" charset="0"/>
              <a:ea typeface="Arial"/>
              <a:cs typeface="Arial"/>
            </a:endParaRPr>
          </a:p>
        </p:txBody>
      </p:sp>
      <p:sp>
        <p:nvSpPr>
          <p:cNvPr id="27722" name="Rectangle 75"/>
          <p:cNvSpPr>
            <a:spLocks noChangeArrowheads="1"/>
          </p:cNvSpPr>
          <p:nvPr/>
        </p:nvSpPr>
        <p:spPr bwMode="auto">
          <a:xfrm>
            <a:off x="3765550" y="3790951"/>
            <a:ext cx="341313" cy="79375"/>
          </a:xfrm>
          <a:prstGeom prst="rect">
            <a:avLst/>
          </a:prstGeom>
          <a:solidFill>
            <a:srgbClr val="FF000C"/>
          </a:solidFill>
          <a:ln w="9525">
            <a:noFill/>
            <a:miter lim="800000"/>
            <a:headEnd/>
            <a:tailEnd/>
          </a:ln>
        </p:spPr>
        <p:txBody>
          <a:bodyPr>
            <a:prstTxWarp prst="textNoShape">
              <a:avLst/>
            </a:prstTxWarp>
          </a:bodyPr>
          <a:lstStyle/>
          <a:p>
            <a:endParaRPr lang="en-US" dirty="0">
              <a:latin typeface="Arial" charset="0"/>
              <a:ea typeface="Arial"/>
              <a:cs typeface="Arial"/>
            </a:endParaRPr>
          </a:p>
        </p:txBody>
      </p:sp>
      <p:sp>
        <p:nvSpPr>
          <p:cNvPr id="27723" name="Rectangle 76"/>
          <p:cNvSpPr>
            <a:spLocks noChangeArrowheads="1"/>
          </p:cNvSpPr>
          <p:nvPr/>
        </p:nvSpPr>
        <p:spPr bwMode="auto">
          <a:xfrm>
            <a:off x="3765550" y="3722689"/>
            <a:ext cx="341313" cy="66675"/>
          </a:xfrm>
          <a:prstGeom prst="rect">
            <a:avLst/>
          </a:prstGeom>
          <a:solidFill>
            <a:srgbClr val="0065FF"/>
          </a:solidFill>
          <a:ln w="9525">
            <a:noFill/>
            <a:miter lim="800000"/>
            <a:headEnd/>
            <a:tailEnd/>
          </a:ln>
        </p:spPr>
        <p:txBody>
          <a:bodyPr>
            <a:prstTxWarp prst="textNoShape">
              <a:avLst/>
            </a:prstTxWarp>
          </a:bodyPr>
          <a:lstStyle/>
          <a:p>
            <a:endParaRPr lang="en-US" dirty="0">
              <a:latin typeface="Arial" charset="0"/>
              <a:ea typeface="Arial"/>
              <a:cs typeface="Arial"/>
            </a:endParaRPr>
          </a:p>
        </p:txBody>
      </p:sp>
      <p:sp>
        <p:nvSpPr>
          <p:cNvPr id="27724" name="Rectangle 77"/>
          <p:cNvSpPr>
            <a:spLocks noChangeArrowheads="1"/>
          </p:cNvSpPr>
          <p:nvPr/>
        </p:nvSpPr>
        <p:spPr bwMode="auto">
          <a:xfrm>
            <a:off x="3765550" y="3665540"/>
            <a:ext cx="341313" cy="90487"/>
          </a:xfrm>
          <a:prstGeom prst="rect">
            <a:avLst/>
          </a:prstGeom>
          <a:solidFill>
            <a:srgbClr val="FEFF00"/>
          </a:solidFill>
          <a:ln w="9525">
            <a:noFill/>
            <a:miter lim="800000"/>
            <a:headEnd/>
            <a:tailEnd/>
          </a:ln>
        </p:spPr>
        <p:txBody>
          <a:bodyPr>
            <a:prstTxWarp prst="textNoShape">
              <a:avLst/>
            </a:prstTxWarp>
          </a:bodyPr>
          <a:lstStyle/>
          <a:p>
            <a:endParaRPr lang="en-US" dirty="0">
              <a:latin typeface="Arial" charset="0"/>
              <a:ea typeface="Arial"/>
              <a:cs typeface="Arial"/>
            </a:endParaRPr>
          </a:p>
        </p:txBody>
      </p:sp>
      <p:sp>
        <p:nvSpPr>
          <p:cNvPr id="27725" name="Rectangle 78"/>
          <p:cNvSpPr>
            <a:spLocks noChangeArrowheads="1"/>
          </p:cNvSpPr>
          <p:nvPr/>
        </p:nvSpPr>
        <p:spPr bwMode="auto">
          <a:xfrm>
            <a:off x="3765550" y="3617915"/>
            <a:ext cx="341313" cy="47625"/>
          </a:xfrm>
          <a:prstGeom prst="rect">
            <a:avLst/>
          </a:prstGeom>
          <a:solidFill>
            <a:srgbClr val="2BFF00"/>
          </a:solidFill>
          <a:ln w="9525">
            <a:noFill/>
            <a:miter lim="800000"/>
            <a:headEnd/>
            <a:tailEnd/>
          </a:ln>
        </p:spPr>
        <p:txBody>
          <a:bodyPr>
            <a:prstTxWarp prst="textNoShape">
              <a:avLst/>
            </a:prstTxWarp>
          </a:bodyPr>
          <a:lstStyle/>
          <a:p>
            <a:endParaRPr lang="en-US" dirty="0">
              <a:latin typeface="Arial" charset="0"/>
              <a:ea typeface="Arial"/>
              <a:cs typeface="Arial"/>
            </a:endParaRPr>
          </a:p>
        </p:txBody>
      </p:sp>
      <p:sp>
        <p:nvSpPr>
          <p:cNvPr id="27726" name="Rectangle 79"/>
          <p:cNvSpPr>
            <a:spLocks noChangeArrowheads="1"/>
          </p:cNvSpPr>
          <p:nvPr/>
        </p:nvSpPr>
        <p:spPr bwMode="auto">
          <a:xfrm>
            <a:off x="3743326" y="2752727"/>
            <a:ext cx="379413" cy="1135063"/>
          </a:xfrm>
          <a:prstGeom prst="rect">
            <a:avLst/>
          </a:prstGeom>
          <a:noFill/>
          <a:ln w="11113">
            <a:solidFill>
              <a:srgbClr val="000000"/>
            </a:solidFill>
            <a:miter lim="800000"/>
            <a:headEnd/>
            <a:tailEnd/>
          </a:ln>
        </p:spPr>
        <p:txBody>
          <a:bodyPr>
            <a:prstTxWarp prst="textNoShape">
              <a:avLst/>
            </a:prstTxWarp>
          </a:bodyPr>
          <a:lstStyle/>
          <a:p>
            <a:endParaRPr lang="en-US" dirty="0">
              <a:latin typeface="Arial" charset="0"/>
              <a:ea typeface="Arial"/>
              <a:cs typeface="Arial"/>
            </a:endParaRPr>
          </a:p>
        </p:txBody>
      </p:sp>
      <p:sp>
        <p:nvSpPr>
          <p:cNvPr id="27727" name="Rectangle 80"/>
          <p:cNvSpPr>
            <a:spLocks noChangeArrowheads="1"/>
          </p:cNvSpPr>
          <p:nvPr/>
        </p:nvSpPr>
        <p:spPr bwMode="auto">
          <a:xfrm>
            <a:off x="2852739" y="2752725"/>
            <a:ext cx="403225" cy="1123950"/>
          </a:xfrm>
          <a:prstGeom prst="rect">
            <a:avLst/>
          </a:prstGeom>
          <a:noFill/>
          <a:ln w="11113">
            <a:solidFill>
              <a:srgbClr val="000000"/>
            </a:solidFill>
            <a:miter lim="800000"/>
            <a:headEnd/>
            <a:tailEnd/>
          </a:ln>
        </p:spPr>
        <p:txBody>
          <a:bodyPr>
            <a:prstTxWarp prst="textNoShape">
              <a:avLst/>
            </a:prstTxWarp>
          </a:bodyPr>
          <a:lstStyle/>
          <a:p>
            <a:endParaRPr lang="en-US" dirty="0">
              <a:latin typeface="Arial" charset="0"/>
              <a:ea typeface="Arial"/>
              <a:cs typeface="Arial"/>
            </a:endParaRPr>
          </a:p>
        </p:txBody>
      </p:sp>
      <p:sp>
        <p:nvSpPr>
          <p:cNvPr id="27728" name="Rectangle 81"/>
          <p:cNvSpPr>
            <a:spLocks noChangeArrowheads="1"/>
          </p:cNvSpPr>
          <p:nvPr/>
        </p:nvSpPr>
        <p:spPr bwMode="auto">
          <a:xfrm>
            <a:off x="3759201" y="4937125"/>
            <a:ext cx="355600" cy="687388"/>
          </a:xfrm>
          <a:prstGeom prst="rect">
            <a:avLst/>
          </a:prstGeom>
          <a:solidFill>
            <a:srgbClr val="2BFF00"/>
          </a:solidFill>
          <a:ln w="11113">
            <a:solidFill>
              <a:srgbClr val="000000"/>
            </a:solidFill>
            <a:miter lim="800000"/>
            <a:headEnd/>
            <a:tailEnd/>
          </a:ln>
        </p:spPr>
        <p:txBody>
          <a:bodyPr>
            <a:prstTxWarp prst="textNoShape">
              <a:avLst/>
            </a:prstTxWarp>
          </a:bodyPr>
          <a:lstStyle/>
          <a:p>
            <a:endParaRPr lang="en-US" dirty="0">
              <a:latin typeface="Arial" charset="0"/>
              <a:ea typeface="Arial"/>
              <a:cs typeface="Arial"/>
            </a:endParaRPr>
          </a:p>
        </p:txBody>
      </p:sp>
      <p:sp>
        <p:nvSpPr>
          <p:cNvPr id="27729" name="Rectangle 82"/>
          <p:cNvSpPr>
            <a:spLocks noChangeArrowheads="1"/>
          </p:cNvSpPr>
          <p:nvPr/>
        </p:nvSpPr>
        <p:spPr bwMode="auto">
          <a:xfrm>
            <a:off x="2889250" y="4951415"/>
            <a:ext cx="354013" cy="687387"/>
          </a:xfrm>
          <a:prstGeom prst="rect">
            <a:avLst/>
          </a:prstGeom>
          <a:solidFill>
            <a:srgbClr val="FF000C"/>
          </a:solidFill>
          <a:ln w="11113">
            <a:solidFill>
              <a:srgbClr val="000000"/>
            </a:solidFill>
            <a:miter lim="800000"/>
            <a:headEnd/>
            <a:tailEnd/>
          </a:ln>
        </p:spPr>
        <p:txBody>
          <a:bodyPr>
            <a:prstTxWarp prst="textNoShape">
              <a:avLst/>
            </a:prstTxWarp>
          </a:bodyPr>
          <a:lstStyle/>
          <a:p>
            <a:endParaRPr lang="en-US" dirty="0">
              <a:latin typeface="Arial" charset="0"/>
              <a:ea typeface="Arial"/>
              <a:cs typeface="Arial"/>
            </a:endParaRPr>
          </a:p>
        </p:txBody>
      </p:sp>
      <p:sp>
        <p:nvSpPr>
          <p:cNvPr id="27730" name="Rectangle 83"/>
          <p:cNvSpPr>
            <a:spLocks noChangeArrowheads="1"/>
          </p:cNvSpPr>
          <p:nvPr/>
        </p:nvSpPr>
        <p:spPr bwMode="auto">
          <a:xfrm>
            <a:off x="2452689" y="4951415"/>
            <a:ext cx="358775" cy="687387"/>
          </a:xfrm>
          <a:prstGeom prst="rect">
            <a:avLst/>
          </a:prstGeom>
          <a:solidFill>
            <a:srgbClr val="004EFF"/>
          </a:solidFill>
          <a:ln w="11113">
            <a:solidFill>
              <a:srgbClr val="000000"/>
            </a:solidFill>
            <a:miter lim="800000"/>
            <a:headEnd/>
            <a:tailEnd/>
          </a:ln>
        </p:spPr>
        <p:txBody>
          <a:bodyPr>
            <a:prstTxWarp prst="textNoShape">
              <a:avLst/>
            </a:prstTxWarp>
          </a:bodyPr>
          <a:lstStyle/>
          <a:p>
            <a:endParaRPr lang="en-US" dirty="0">
              <a:latin typeface="Arial" charset="0"/>
              <a:ea typeface="Arial"/>
              <a:cs typeface="Arial"/>
            </a:endParaRPr>
          </a:p>
        </p:txBody>
      </p:sp>
      <p:sp>
        <p:nvSpPr>
          <p:cNvPr id="27731" name="Rectangle 84"/>
          <p:cNvSpPr>
            <a:spLocks noChangeArrowheads="1"/>
          </p:cNvSpPr>
          <p:nvPr/>
        </p:nvSpPr>
        <p:spPr bwMode="auto">
          <a:xfrm>
            <a:off x="2017714" y="4951415"/>
            <a:ext cx="357187" cy="687387"/>
          </a:xfrm>
          <a:prstGeom prst="rect">
            <a:avLst/>
          </a:prstGeom>
          <a:solidFill>
            <a:srgbClr val="FEFF55"/>
          </a:solidFill>
          <a:ln w="11113">
            <a:solidFill>
              <a:srgbClr val="000000"/>
            </a:solidFill>
            <a:miter lim="800000"/>
            <a:headEnd/>
            <a:tailEnd/>
          </a:ln>
        </p:spPr>
        <p:txBody>
          <a:bodyPr>
            <a:prstTxWarp prst="textNoShape">
              <a:avLst/>
            </a:prstTxWarp>
          </a:bodyPr>
          <a:lstStyle/>
          <a:p>
            <a:endParaRPr lang="en-US" dirty="0">
              <a:latin typeface="Arial" charset="0"/>
              <a:ea typeface="Arial"/>
              <a:cs typeface="Arial"/>
            </a:endParaRPr>
          </a:p>
        </p:txBody>
      </p:sp>
      <p:sp>
        <p:nvSpPr>
          <p:cNvPr id="27732" name="Rectangle 85"/>
          <p:cNvSpPr>
            <a:spLocks noChangeArrowheads="1"/>
          </p:cNvSpPr>
          <p:nvPr/>
        </p:nvSpPr>
        <p:spPr bwMode="auto">
          <a:xfrm>
            <a:off x="2017714" y="5211765"/>
            <a:ext cx="357187" cy="427037"/>
          </a:xfrm>
          <a:prstGeom prst="rect">
            <a:avLst/>
          </a:prstGeom>
          <a:solidFill>
            <a:srgbClr val="FFDD80"/>
          </a:solidFill>
          <a:ln w="11113">
            <a:solidFill>
              <a:srgbClr val="000000"/>
            </a:solidFill>
            <a:miter lim="800000"/>
            <a:headEnd/>
            <a:tailEnd/>
          </a:ln>
        </p:spPr>
        <p:txBody>
          <a:bodyPr>
            <a:prstTxWarp prst="textNoShape">
              <a:avLst/>
            </a:prstTxWarp>
          </a:bodyPr>
          <a:lstStyle/>
          <a:p>
            <a:endParaRPr lang="en-US" dirty="0">
              <a:latin typeface="Arial" charset="0"/>
              <a:ea typeface="Arial"/>
              <a:cs typeface="Arial"/>
            </a:endParaRPr>
          </a:p>
        </p:txBody>
      </p:sp>
      <p:sp>
        <p:nvSpPr>
          <p:cNvPr id="27733" name="Arc 86"/>
          <p:cNvSpPr>
            <a:spLocks/>
          </p:cNvSpPr>
          <p:nvPr/>
        </p:nvSpPr>
        <p:spPr bwMode="auto">
          <a:xfrm>
            <a:off x="2098675" y="5395913"/>
            <a:ext cx="122238" cy="87312"/>
          </a:xfrm>
          <a:custGeom>
            <a:avLst/>
            <a:gdLst>
              <a:gd name="T0" fmla="*/ 0 w 21599"/>
              <a:gd name="T1" fmla="*/ 2147483647 h 21600"/>
              <a:gd name="T2" fmla="*/ 2147483647 w 21599"/>
              <a:gd name="T3" fmla="*/ 0 h 21600"/>
              <a:gd name="T4" fmla="*/ 2147483647 w 21599"/>
              <a:gd name="T5" fmla="*/ 2147483647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21424"/>
                </a:moveTo>
                <a:cubicBezTo>
                  <a:pt x="95" y="9564"/>
                  <a:pt x="9737" y="-1"/>
                  <a:pt x="21599" y="-1"/>
                </a:cubicBezTo>
              </a:path>
              <a:path w="21599" h="21600" stroke="0" extrusionOk="0">
                <a:moveTo>
                  <a:pt x="-1" y="21424"/>
                </a:moveTo>
                <a:cubicBezTo>
                  <a:pt x="95" y="9564"/>
                  <a:pt x="9737" y="-1"/>
                  <a:pt x="21599" y="-1"/>
                </a:cubicBezTo>
                <a:lnTo>
                  <a:pt x="21599" y="21600"/>
                </a:lnTo>
                <a:close/>
              </a:path>
            </a:pathLst>
          </a:custGeom>
          <a:noFill/>
          <a:ln w="11113">
            <a:solidFill>
              <a:srgbClr val="FEFF00"/>
            </a:solidFill>
            <a:round/>
            <a:headEnd/>
            <a:tailEnd/>
          </a:ln>
        </p:spPr>
        <p:txBody>
          <a:bodyPr>
            <a:prstTxWarp prst="textNoShape">
              <a:avLst/>
            </a:prstTxWarp>
          </a:bodyPr>
          <a:lstStyle/>
          <a:p>
            <a:endParaRPr lang="en-US" dirty="0">
              <a:latin typeface="Arial" charset="0"/>
              <a:ea typeface="Arial"/>
              <a:cs typeface="Arial"/>
            </a:endParaRPr>
          </a:p>
        </p:txBody>
      </p:sp>
      <p:sp>
        <p:nvSpPr>
          <p:cNvPr id="27734" name="Arc 87"/>
          <p:cNvSpPr>
            <a:spLocks/>
          </p:cNvSpPr>
          <p:nvPr/>
        </p:nvSpPr>
        <p:spPr bwMode="auto">
          <a:xfrm>
            <a:off x="2166939" y="5229227"/>
            <a:ext cx="46037" cy="168275"/>
          </a:xfrm>
          <a:custGeom>
            <a:avLst/>
            <a:gdLst>
              <a:gd name="T0" fmla="*/ 2147483647 w 21600"/>
              <a:gd name="T1" fmla="*/ 2147483647 h 21719"/>
              <a:gd name="T2" fmla="*/ 0 w 21600"/>
              <a:gd name="T3" fmla="*/ 0 h 21719"/>
              <a:gd name="T4" fmla="*/ 2147483647 w 21600"/>
              <a:gd name="T5" fmla="*/ 2147483647 h 21719"/>
              <a:gd name="T6" fmla="*/ 0 60000 65536"/>
              <a:gd name="T7" fmla="*/ 0 60000 65536"/>
              <a:gd name="T8" fmla="*/ 0 60000 65536"/>
              <a:gd name="T9" fmla="*/ 0 w 21600"/>
              <a:gd name="T10" fmla="*/ 0 h 21719"/>
              <a:gd name="T11" fmla="*/ 21600 w 21600"/>
              <a:gd name="T12" fmla="*/ 21719 h 21719"/>
            </a:gdLst>
            <a:ahLst/>
            <a:cxnLst>
              <a:cxn ang="T6">
                <a:pos x="T0" y="T1"/>
              </a:cxn>
              <a:cxn ang="T7">
                <a:pos x="T2" y="T3"/>
              </a:cxn>
              <a:cxn ang="T8">
                <a:pos x="T4" y="T5"/>
              </a:cxn>
            </a:cxnLst>
            <a:rect l="T9" t="T10" r="T11" b="T12"/>
            <a:pathLst>
              <a:path w="21600" h="21719" fill="none" extrusionOk="0">
                <a:moveTo>
                  <a:pt x="21600" y="21718"/>
                </a:moveTo>
                <a:cubicBezTo>
                  <a:pt x="9670" y="21719"/>
                  <a:pt x="0" y="12048"/>
                  <a:pt x="0" y="119"/>
                </a:cubicBezTo>
                <a:cubicBezTo>
                  <a:pt x="0" y="79"/>
                  <a:pt x="0" y="39"/>
                  <a:pt x="0" y="0"/>
                </a:cubicBezTo>
              </a:path>
              <a:path w="21600" h="21719" stroke="0" extrusionOk="0">
                <a:moveTo>
                  <a:pt x="21600" y="21718"/>
                </a:moveTo>
                <a:cubicBezTo>
                  <a:pt x="9670" y="21719"/>
                  <a:pt x="0" y="12048"/>
                  <a:pt x="0" y="119"/>
                </a:cubicBezTo>
                <a:cubicBezTo>
                  <a:pt x="0" y="79"/>
                  <a:pt x="0" y="39"/>
                  <a:pt x="0" y="0"/>
                </a:cubicBezTo>
                <a:lnTo>
                  <a:pt x="21600" y="119"/>
                </a:lnTo>
                <a:close/>
              </a:path>
            </a:pathLst>
          </a:custGeom>
          <a:noFill/>
          <a:ln w="11113">
            <a:solidFill>
              <a:srgbClr val="FF000C"/>
            </a:solidFill>
            <a:round/>
            <a:headEnd/>
            <a:tailEnd/>
          </a:ln>
        </p:spPr>
        <p:txBody>
          <a:bodyPr>
            <a:prstTxWarp prst="textNoShape">
              <a:avLst/>
            </a:prstTxWarp>
          </a:bodyPr>
          <a:lstStyle/>
          <a:p>
            <a:endParaRPr lang="en-US" dirty="0">
              <a:latin typeface="Arial" charset="0"/>
              <a:ea typeface="Arial"/>
              <a:cs typeface="Arial"/>
            </a:endParaRPr>
          </a:p>
        </p:txBody>
      </p:sp>
      <p:sp>
        <p:nvSpPr>
          <p:cNvPr id="27735" name="Arc 88"/>
          <p:cNvSpPr>
            <a:spLocks/>
          </p:cNvSpPr>
          <p:nvPr/>
        </p:nvSpPr>
        <p:spPr bwMode="auto">
          <a:xfrm>
            <a:off x="2212975" y="5226052"/>
            <a:ext cx="104775" cy="206375"/>
          </a:xfrm>
          <a:custGeom>
            <a:avLst/>
            <a:gdLst>
              <a:gd name="T0" fmla="*/ 0 w 21600"/>
              <a:gd name="T1" fmla="*/ 2147483647 h 21599"/>
              <a:gd name="T2" fmla="*/ 2147483647 w 21600"/>
              <a:gd name="T3" fmla="*/ 0 h 21599"/>
              <a:gd name="T4" fmla="*/ 214748364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1" y="21598"/>
                </a:moveTo>
                <a:cubicBezTo>
                  <a:pt x="-1" y="9767"/>
                  <a:pt x="9518" y="137"/>
                  <a:pt x="21350" y="0"/>
                </a:cubicBezTo>
              </a:path>
              <a:path w="21600" h="21599" stroke="0" extrusionOk="0">
                <a:moveTo>
                  <a:pt x="-1" y="21598"/>
                </a:moveTo>
                <a:cubicBezTo>
                  <a:pt x="-1" y="9767"/>
                  <a:pt x="9518" y="137"/>
                  <a:pt x="21350" y="0"/>
                </a:cubicBezTo>
                <a:lnTo>
                  <a:pt x="21600" y="21599"/>
                </a:lnTo>
                <a:close/>
              </a:path>
            </a:pathLst>
          </a:custGeom>
          <a:noFill/>
          <a:ln w="11113">
            <a:solidFill>
              <a:srgbClr val="2BFF00"/>
            </a:solidFill>
            <a:round/>
            <a:headEnd/>
            <a:tailEnd/>
          </a:ln>
        </p:spPr>
        <p:txBody>
          <a:bodyPr>
            <a:prstTxWarp prst="textNoShape">
              <a:avLst/>
            </a:prstTxWarp>
          </a:bodyPr>
          <a:lstStyle/>
          <a:p>
            <a:endParaRPr lang="en-US" dirty="0">
              <a:latin typeface="Arial" charset="0"/>
              <a:ea typeface="Arial"/>
              <a:cs typeface="Arial"/>
            </a:endParaRPr>
          </a:p>
        </p:txBody>
      </p:sp>
      <p:sp>
        <p:nvSpPr>
          <p:cNvPr id="27736" name="Arc 89"/>
          <p:cNvSpPr>
            <a:spLocks/>
          </p:cNvSpPr>
          <p:nvPr/>
        </p:nvSpPr>
        <p:spPr bwMode="auto">
          <a:xfrm>
            <a:off x="2116138" y="5397502"/>
            <a:ext cx="100012" cy="104775"/>
          </a:xfrm>
          <a:custGeom>
            <a:avLst/>
            <a:gdLst>
              <a:gd name="T0" fmla="*/ 2147483647 w 21734"/>
              <a:gd name="T1" fmla="*/ 0 h 21856"/>
              <a:gd name="T2" fmla="*/ 0 w 21734"/>
              <a:gd name="T3" fmla="*/ 2147483647 h 21856"/>
              <a:gd name="T4" fmla="*/ 2147483647 w 21734"/>
              <a:gd name="T5" fmla="*/ 2147483647 h 21856"/>
              <a:gd name="T6" fmla="*/ 0 60000 65536"/>
              <a:gd name="T7" fmla="*/ 0 60000 65536"/>
              <a:gd name="T8" fmla="*/ 0 60000 65536"/>
              <a:gd name="T9" fmla="*/ 0 w 21734"/>
              <a:gd name="T10" fmla="*/ 0 h 21856"/>
              <a:gd name="T11" fmla="*/ 21734 w 21734"/>
              <a:gd name="T12" fmla="*/ 21856 h 21856"/>
            </a:gdLst>
            <a:ahLst/>
            <a:cxnLst>
              <a:cxn ang="T6">
                <a:pos x="T0" y="T1"/>
              </a:cxn>
              <a:cxn ang="T7">
                <a:pos x="T2" y="T3"/>
              </a:cxn>
              <a:cxn ang="T8">
                <a:pos x="T4" y="T5"/>
              </a:cxn>
            </a:cxnLst>
            <a:rect l="T9" t="T10" r="T11" b="T12"/>
            <a:pathLst>
              <a:path w="21734" h="21856" fill="none" extrusionOk="0">
                <a:moveTo>
                  <a:pt x="21732" y="-1"/>
                </a:moveTo>
                <a:cubicBezTo>
                  <a:pt x="21733" y="85"/>
                  <a:pt x="21734" y="170"/>
                  <a:pt x="21734" y="256"/>
                </a:cubicBezTo>
                <a:cubicBezTo>
                  <a:pt x="21734" y="12185"/>
                  <a:pt x="12063" y="21856"/>
                  <a:pt x="134" y="21856"/>
                </a:cubicBezTo>
                <a:cubicBezTo>
                  <a:pt x="89" y="21855"/>
                  <a:pt x="44" y="21855"/>
                  <a:pt x="0" y="21855"/>
                </a:cubicBezTo>
              </a:path>
              <a:path w="21734" h="21856" stroke="0" extrusionOk="0">
                <a:moveTo>
                  <a:pt x="21732" y="-1"/>
                </a:moveTo>
                <a:cubicBezTo>
                  <a:pt x="21733" y="85"/>
                  <a:pt x="21734" y="170"/>
                  <a:pt x="21734" y="256"/>
                </a:cubicBezTo>
                <a:cubicBezTo>
                  <a:pt x="21734" y="12185"/>
                  <a:pt x="12063" y="21856"/>
                  <a:pt x="134" y="21856"/>
                </a:cubicBezTo>
                <a:cubicBezTo>
                  <a:pt x="89" y="21855"/>
                  <a:pt x="44" y="21855"/>
                  <a:pt x="0" y="21855"/>
                </a:cubicBezTo>
                <a:lnTo>
                  <a:pt x="134" y="256"/>
                </a:lnTo>
                <a:close/>
              </a:path>
            </a:pathLst>
          </a:custGeom>
          <a:noFill/>
          <a:ln w="11113">
            <a:solidFill>
              <a:srgbClr val="F100FF"/>
            </a:solidFill>
            <a:round/>
            <a:headEnd/>
            <a:tailEnd/>
          </a:ln>
        </p:spPr>
        <p:txBody>
          <a:bodyPr>
            <a:prstTxWarp prst="textNoShape">
              <a:avLst/>
            </a:prstTxWarp>
          </a:bodyPr>
          <a:lstStyle/>
          <a:p>
            <a:endParaRPr lang="en-US" dirty="0">
              <a:latin typeface="Arial" charset="0"/>
              <a:ea typeface="Arial"/>
              <a:cs typeface="Arial"/>
            </a:endParaRPr>
          </a:p>
        </p:txBody>
      </p:sp>
      <p:sp>
        <p:nvSpPr>
          <p:cNvPr id="27737" name="Arc 90"/>
          <p:cNvSpPr>
            <a:spLocks/>
          </p:cNvSpPr>
          <p:nvPr/>
        </p:nvSpPr>
        <p:spPr bwMode="auto">
          <a:xfrm>
            <a:off x="2212976" y="5395913"/>
            <a:ext cx="144463" cy="80962"/>
          </a:xfrm>
          <a:custGeom>
            <a:avLst/>
            <a:gdLst>
              <a:gd name="T0" fmla="*/ 2147483647 w 21600"/>
              <a:gd name="T1" fmla="*/ 2147483647 h 21825"/>
              <a:gd name="T2" fmla="*/ 2147483647 w 21600"/>
              <a:gd name="T3" fmla="*/ 0 h 21825"/>
              <a:gd name="T4" fmla="*/ 2147483647 w 21600"/>
              <a:gd name="T5" fmla="*/ 2147483647 h 21825"/>
              <a:gd name="T6" fmla="*/ 0 60000 65536"/>
              <a:gd name="T7" fmla="*/ 0 60000 65536"/>
              <a:gd name="T8" fmla="*/ 0 60000 65536"/>
              <a:gd name="T9" fmla="*/ 0 w 21600"/>
              <a:gd name="T10" fmla="*/ 0 h 21825"/>
              <a:gd name="T11" fmla="*/ 21600 w 21600"/>
              <a:gd name="T12" fmla="*/ 21825 h 21825"/>
            </a:gdLst>
            <a:ahLst/>
            <a:cxnLst>
              <a:cxn ang="T6">
                <a:pos x="T0" y="T1"/>
              </a:cxn>
              <a:cxn ang="T7">
                <a:pos x="T2" y="T3"/>
              </a:cxn>
              <a:cxn ang="T8">
                <a:pos x="T4" y="T5"/>
              </a:cxn>
            </a:cxnLst>
            <a:rect l="T9" t="T10" r="T11" b="T12"/>
            <a:pathLst>
              <a:path w="21600" h="21825" fill="none" extrusionOk="0">
                <a:moveTo>
                  <a:pt x="21600" y="21824"/>
                </a:moveTo>
                <a:cubicBezTo>
                  <a:pt x="9670" y="21825"/>
                  <a:pt x="0" y="12154"/>
                  <a:pt x="0" y="225"/>
                </a:cubicBezTo>
                <a:cubicBezTo>
                  <a:pt x="0" y="149"/>
                  <a:pt x="0" y="74"/>
                  <a:pt x="1" y="0"/>
                </a:cubicBezTo>
              </a:path>
              <a:path w="21600" h="21825" stroke="0" extrusionOk="0">
                <a:moveTo>
                  <a:pt x="21600" y="21824"/>
                </a:moveTo>
                <a:cubicBezTo>
                  <a:pt x="9670" y="21825"/>
                  <a:pt x="0" y="12154"/>
                  <a:pt x="0" y="225"/>
                </a:cubicBezTo>
                <a:cubicBezTo>
                  <a:pt x="0" y="149"/>
                  <a:pt x="0" y="74"/>
                  <a:pt x="1" y="0"/>
                </a:cubicBezTo>
                <a:lnTo>
                  <a:pt x="21600" y="225"/>
                </a:lnTo>
                <a:close/>
              </a:path>
            </a:pathLst>
          </a:custGeom>
          <a:noFill/>
          <a:ln w="11113">
            <a:solidFill>
              <a:srgbClr val="00FFEE"/>
            </a:solidFill>
            <a:round/>
            <a:headEnd/>
            <a:tailEnd/>
          </a:ln>
        </p:spPr>
        <p:txBody>
          <a:bodyPr>
            <a:prstTxWarp prst="textNoShape">
              <a:avLst/>
            </a:prstTxWarp>
          </a:bodyPr>
          <a:lstStyle/>
          <a:p>
            <a:endParaRPr lang="en-US" dirty="0">
              <a:latin typeface="Arial" charset="0"/>
              <a:ea typeface="Arial"/>
              <a:cs typeface="Arial"/>
            </a:endParaRPr>
          </a:p>
        </p:txBody>
      </p:sp>
      <p:sp>
        <p:nvSpPr>
          <p:cNvPr id="27738" name="Arc 91"/>
          <p:cNvSpPr>
            <a:spLocks/>
          </p:cNvSpPr>
          <p:nvPr/>
        </p:nvSpPr>
        <p:spPr bwMode="auto">
          <a:xfrm>
            <a:off x="2212975" y="5380038"/>
            <a:ext cx="104775" cy="201612"/>
          </a:xfrm>
          <a:custGeom>
            <a:avLst/>
            <a:gdLst>
              <a:gd name="T0" fmla="*/ 2147483647 w 21600"/>
              <a:gd name="T1" fmla="*/ 2147483647 h 21599"/>
              <a:gd name="T2" fmla="*/ 0 w 21600"/>
              <a:gd name="T3" fmla="*/ 0 h 21599"/>
              <a:gd name="T4" fmla="*/ 2147483647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53" y="21598"/>
                </a:moveTo>
                <a:cubicBezTo>
                  <a:pt x="9520" y="21463"/>
                  <a:pt x="-1" y="11833"/>
                  <a:pt x="-1" y="-1"/>
                </a:cubicBezTo>
              </a:path>
              <a:path w="21600" h="21599" stroke="0" extrusionOk="0">
                <a:moveTo>
                  <a:pt x="21353" y="21598"/>
                </a:moveTo>
                <a:cubicBezTo>
                  <a:pt x="9520" y="21463"/>
                  <a:pt x="-1" y="11833"/>
                  <a:pt x="-1" y="-1"/>
                </a:cubicBezTo>
                <a:lnTo>
                  <a:pt x="21600" y="0"/>
                </a:lnTo>
                <a:close/>
              </a:path>
            </a:pathLst>
          </a:custGeom>
          <a:noFill/>
          <a:ln w="11113">
            <a:solidFill>
              <a:srgbClr val="F100FF"/>
            </a:solidFill>
            <a:round/>
            <a:headEnd/>
            <a:tailEnd/>
          </a:ln>
        </p:spPr>
        <p:txBody>
          <a:bodyPr>
            <a:prstTxWarp prst="textNoShape">
              <a:avLst/>
            </a:prstTxWarp>
          </a:bodyPr>
          <a:lstStyle/>
          <a:p>
            <a:endParaRPr lang="en-US" dirty="0">
              <a:latin typeface="Arial" charset="0"/>
              <a:ea typeface="Arial"/>
              <a:cs typeface="Arial"/>
            </a:endParaRPr>
          </a:p>
        </p:txBody>
      </p:sp>
      <p:sp>
        <p:nvSpPr>
          <p:cNvPr id="27739" name="Arc 92"/>
          <p:cNvSpPr>
            <a:spLocks/>
          </p:cNvSpPr>
          <p:nvPr/>
        </p:nvSpPr>
        <p:spPr bwMode="auto">
          <a:xfrm>
            <a:off x="2111376" y="5384800"/>
            <a:ext cx="104775" cy="12700"/>
          </a:xfrm>
          <a:custGeom>
            <a:avLst/>
            <a:gdLst>
              <a:gd name="T0" fmla="*/ 0 w 21754"/>
              <a:gd name="T1" fmla="*/ 1 h 21600"/>
              <a:gd name="T2" fmla="*/ 2147483647 w 21754"/>
              <a:gd name="T3" fmla="*/ 2 h 21600"/>
              <a:gd name="T4" fmla="*/ 2147483647 w 21754"/>
              <a:gd name="T5" fmla="*/ 3 h 21600"/>
              <a:gd name="T6" fmla="*/ 0 60000 65536"/>
              <a:gd name="T7" fmla="*/ 0 60000 65536"/>
              <a:gd name="T8" fmla="*/ 0 60000 65536"/>
              <a:gd name="T9" fmla="*/ 0 w 21754"/>
              <a:gd name="T10" fmla="*/ 0 h 21600"/>
              <a:gd name="T11" fmla="*/ 21754 w 21754"/>
              <a:gd name="T12" fmla="*/ 21600 h 21600"/>
            </a:gdLst>
            <a:ahLst/>
            <a:cxnLst>
              <a:cxn ang="T6">
                <a:pos x="T0" y="T1"/>
              </a:cxn>
              <a:cxn ang="T7">
                <a:pos x="T2" y="T3"/>
              </a:cxn>
              <a:cxn ang="T8">
                <a:pos x="T4" y="T5"/>
              </a:cxn>
            </a:cxnLst>
            <a:rect l="T9" t="T10" r="T11" b="T12"/>
            <a:pathLst>
              <a:path w="21754" h="21600" fill="none" extrusionOk="0">
                <a:moveTo>
                  <a:pt x="-1" y="0"/>
                </a:moveTo>
                <a:cubicBezTo>
                  <a:pt x="60" y="0"/>
                  <a:pt x="121" y="-1"/>
                  <a:pt x="183" y="-1"/>
                </a:cubicBezTo>
                <a:cubicBezTo>
                  <a:pt x="11679" y="-1"/>
                  <a:pt x="21160" y="9004"/>
                  <a:pt x="21754" y="20484"/>
                </a:cubicBezTo>
              </a:path>
              <a:path w="21754" h="21600" stroke="0" extrusionOk="0">
                <a:moveTo>
                  <a:pt x="-1" y="0"/>
                </a:moveTo>
                <a:cubicBezTo>
                  <a:pt x="60" y="0"/>
                  <a:pt x="121" y="-1"/>
                  <a:pt x="183" y="-1"/>
                </a:cubicBezTo>
                <a:cubicBezTo>
                  <a:pt x="11679" y="-1"/>
                  <a:pt x="21160" y="9004"/>
                  <a:pt x="21754" y="20484"/>
                </a:cubicBezTo>
                <a:lnTo>
                  <a:pt x="183" y="21600"/>
                </a:lnTo>
                <a:close/>
              </a:path>
            </a:pathLst>
          </a:custGeom>
          <a:noFill/>
          <a:ln w="11113">
            <a:solidFill>
              <a:srgbClr val="2BFF00"/>
            </a:solidFill>
            <a:round/>
            <a:headEnd/>
            <a:tailEnd/>
          </a:ln>
        </p:spPr>
        <p:txBody>
          <a:bodyPr>
            <a:prstTxWarp prst="textNoShape">
              <a:avLst/>
            </a:prstTxWarp>
          </a:bodyPr>
          <a:lstStyle/>
          <a:p>
            <a:endParaRPr lang="en-US" dirty="0">
              <a:latin typeface="Arial" charset="0"/>
              <a:ea typeface="Arial"/>
              <a:cs typeface="Arial"/>
            </a:endParaRPr>
          </a:p>
        </p:txBody>
      </p:sp>
      <p:sp>
        <p:nvSpPr>
          <p:cNvPr id="27740" name="Arc 93"/>
          <p:cNvSpPr>
            <a:spLocks/>
          </p:cNvSpPr>
          <p:nvPr/>
        </p:nvSpPr>
        <p:spPr bwMode="auto">
          <a:xfrm>
            <a:off x="2220914" y="5407025"/>
            <a:ext cx="141287" cy="12700"/>
          </a:xfrm>
          <a:custGeom>
            <a:avLst/>
            <a:gdLst>
              <a:gd name="T0" fmla="*/ 0 w 21553"/>
              <a:gd name="T1" fmla="*/ 0 h 21600"/>
              <a:gd name="T2" fmla="*/ 2147483647 w 21553"/>
              <a:gd name="T3" fmla="*/ 2 h 21600"/>
              <a:gd name="T4" fmla="*/ 0 w 21553"/>
              <a:gd name="T5" fmla="*/ 3 h 21600"/>
              <a:gd name="T6" fmla="*/ 0 60000 65536"/>
              <a:gd name="T7" fmla="*/ 0 60000 65536"/>
              <a:gd name="T8" fmla="*/ 0 60000 65536"/>
              <a:gd name="T9" fmla="*/ 0 w 21553"/>
              <a:gd name="T10" fmla="*/ 0 h 21600"/>
              <a:gd name="T11" fmla="*/ 21553 w 21553"/>
              <a:gd name="T12" fmla="*/ 21600 h 21600"/>
            </a:gdLst>
            <a:ahLst/>
            <a:cxnLst>
              <a:cxn ang="T6">
                <a:pos x="T0" y="T1"/>
              </a:cxn>
              <a:cxn ang="T7">
                <a:pos x="T2" y="T3"/>
              </a:cxn>
              <a:cxn ang="T8">
                <a:pos x="T4" y="T5"/>
              </a:cxn>
            </a:cxnLst>
            <a:rect l="T9" t="T10" r="T11" b="T12"/>
            <a:pathLst>
              <a:path w="21553" h="21600" fill="none" extrusionOk="0">
                <a:moveTo>
                  <a:pt x="0" y="-1"/>
                </a:moveTo>
                <a:cubicBezTo>
                  <a:pt x="11375" y="-1"/>
                  <a:pt x="20801" y="8823"/>
                  <a:pt x="21552" y="20174"/>
                </a:cubicBezTo>
              </a:path>
              <a:path w="21553" h="21600" stroke="0" extrusionOk="0">
                <a:moveTo>
                  <a:pt x="0" y="-1"/>
                </a:moveTo>
                <a:cubicBezTo>
                  <a:pt x="11375" y="-1"/>
                  <a:pt x="20801" y="8823"/>
                  <a:pt x="21552" y="20174"/>
                </a:cubicBezTo>
                <a:lnTo>
                  <a:pt x="0" y="21600"/>
                </a:lnTo>
                <a:close/>
              </a:path>
            </a:pathLst>
          </a:custGeom>
          <a:noFill/>
          <a:ln w="11113">
            <a:solidFill>
              <a:srgbClr val="004EFF"/>
            </a:solidFill>
            <a:round/>
            <a:headEnd/>
            <a:tailEnd/>
          </a:ln>
        </p:spPr>
        <p:txBody>
          <a:bodyPr>
            <a:prstTxWarp prst="textNoShape">
              <a:avLst/>
            </a:prstTxWarp>
          </a:bodyPr>
          <a:lstStyle/>
          <a:p>
            <a:endParaRPr lang="en-US" dirty="0">
              <a:latin typeface="Arial" charset="0"/>
              <a:ea typeface="Arial"/>
              <a:cs typeface="Arial"/>
            </a:endParaRPr>
          </a:p>
        </p:txBody>
      </p:sp>
      <p:sp>
        <p:nvSpPr>
          <p:cNvPr id="27741" name="Arc 94"/>
          <p:cNvSpPr>
            <a:spLocks/>
          </p:cNvSpPr>
          <p:nvPr/>
        </p:nvSpPr>
        <p:spPr bwMode="auto">
          <a:xfrm>
            <a:off x="2220913" y="5360988"/>
            <a:ext cx="155575" cy="36512"/>
          </a:xfrm>
          <a:custGeom>
            <a:avLst/>
            <a:gdLst>
              <a:gd name="T0" fmla="*/ 2147483647 w 21600"/>
              <a:gd name="T1" fmla="*/ 0 h 22160"/>
              <a:gd name="T2" fmla="*/ 0 w 21600"/>
              <a:gd name="T3" fmla="*/ 107717935 h 22160"/>
              <a:gd name="T4" fmla="*/ 0 w 21600"/>
              <a:gd name="T5" fmla="*/ 2723387 h 22160"/>
              <a:gd name="T6" fmla="*/ 0 60000 65536"/>
              <a:gd name="T7" fmla="*/ 0 60000 65536"/>
              <a:gd name="T8" fmla="*/ 0 60000 65536"/>
              <a:gd name="T9" fmla="*/ 0 w 21600"/>
              <a:gd name="T10" fmla="*/ 0 h 22160"/>
              <a:gd name="T11" fmla="*/ 21600 w 21600"/>
              <a:gd name="T12" fmla="*/ 22160 h 22160"/>
            </a:gdLst>
            <a:ahLst/>
            <a:cxnLst>
              <a:cxn ang="T6">
                <a:pos x="T0" y="T1"/>
              </a:cxn>
              <a:cxn ang="T7">
                <a:pos x="T2" y="T3"/>
              </a:cxn>
              <a:cxn ang="T8">
                <a:pos x="T4" y="T5"/>
              </a:cxn>
            </a:cxnLst>
            <a:rect l="T9" t="T10" r="T11" b="T12"/>
            <a:pathLst>
              <a:path w="21600" h="22160" fill="none" extrusionOk="0">
                <a:moveTo>
                  <a:pt x="21592" y="0"/>
                </a:moveTo>
                <a:cubicBezTo>
                  <a:pt x="21597" y="186"/>
                  <a:pt x="21600" y="373"/>
                  <a:pt x="21600" y="560"/>
                </a:cubicBezTo>
                <a:cubicBezTo>
                  <a:pt x="21600" y="12489"/>
                  <a:pt x="11929" y="22160"/>
                  <a:pt x="-1" y="22160"/>
                </a:cubicBezTo>
              </a:path>
              <a:path w="21600" h="22160" stroke="0" extrusionOk="0">
                <a:moveTo>
                  <a:pt x="21592" y="0"/>
                </a:moveTo>
                <a:cubicBezTo>
                  <a:pt x="21597" y="186"/>
                  <a:pt x="21600" y="373"/>
                  <a:pt x="21600" y="560"/>
                </a:cubicBezTo>
                <a:cubicBezTo>
                  <a:pt x="21600" y="12489"/>
                  <a:pt x="11929" y="22160"/>
                  <a:pt x="-1" y="22160"/>
                </a:cubicBezTo>
                <a:lnTo>
                  <a:pt x="0" y="560"/>
                </a:lnTo>
                <a:close/>
              </a:path>
            </a:pathLst>
          </a:custGeom>
          <a:noFill/>
          <a:ln w="11113">
            <a:solidFill>
              <a:srgbClr val="F100FF"/>
            </a:solidFill>
            <a:round/>
            <a:headEnd/>
            <a:tailEnd/>
          </a:ln>
        </p:spPr>
        <p:txBody>
          <a:bodyPr>
            <a:prstTxWarp prst="textNoShape">
              <a:avLst/>
            </a:prstTxWarp>
          </a:bodyPr>
          <a:lstStyle/>
          <a:p>
            <a:endParaRPr lang="en-US" dirty="0">
              <a:latin typeface="Arial" charset="0"/>
              <a:ea typeface="Arial"/>
              <a:cs typeface="Arial"/>
            </a:endParaRPr>
          </a:p>
        </p:txBody>
      </p:sp>
      <p:sp>
        <p:nvSpPr>
          <p:cNvPr id="27742" name="Arc 95"/>
          <p:cNvSpPr>
            <a:spLocks/>
          </p:cNvSpPr>
          <p:nvPr/>
        </p:nvSpPr>
        <p:spPr bwMode="auto">
          <a:xfrm>
            <a:off x="2212975" y="5327650"/>
            <a:ext cx="128588" cy="58738"/>
          </a:xfrm>
          <a:custGeom>
            <a:avLst/>
            <a:gdLst>
              <a:gd name="T0" fmla="*/ 0 w 21598"/>
              <a:gd name="T1" fmla="*/ 2147483647 h 21600"/>
              <a:gd name="T2" fmla="*/ 2147483647 w 21598"/>
              <a:gd name="T3" fmla="*/ 0 h 21600"/>
              <a:gd name="T4" fmla="*/ 2147483647 w 21598"/>
              <a:gd name="T5" fmla="*/ 2147483647 h 21600"/>
              <a:gd name="T6" fmla="*/ 0 60000 65536"/>
              <a:gd name="T7" fmla="*/ 0 60000 65536"/>
              <a:gd name="T8" fmla="*/ 0 60000 65536"/>
              <a:gd name="T9" fmla="*/ 0 w 21598"/>
              <a:gd name="T10" fmla="*/ 0 h 21600"/>
              <a:gd name="T11" fmla="*/ 21598 w 21598"/>
              <a:gd name="T12" fmla="*/ 21600 h 21600"/>
            </a:gdLst>
            <a:ahLst/>
            <a:cxnLst>
              <a:cxn ang="T6">
                <a:pos x="T0" y="T1"/>
              </a:cxn>
              <a:cxn ang="T7">
                <a:pos x="T2" y="T3"/>
              </a:cxn>
              <a:cxn ang="T8">
                <a:pos x="T4" y="T5"/>
              </a:cxn>
            </a:cxnLst>
            <a:rect l="T9" t="T10" r="T11" b="T12"/>
            <a:pathLst>
              <a:path w="21598" h="21600" fill="none" extrusionOk="0">
                <a:moveTo>
                  <a:pt x="-1" y="21324"/>
                </a:moveTo>
                <a:cubicBezTo>
                  <a:pt x="150" y="9503"/>
                  <a:pt x="9775" y="-1"/>
                  <a:pt x="21598" y="-1"/>
                </a:cubicBezTo>
              </a:path>
              <a:path w="21598" h="21600" stroke="0" extrusionOk="0">
                <a:moveTo>
                  <a:pt x="-1" y="21324"/>
                </a:moveTo>
                <a:cubicBezTo>
                  <a:pt x="150" y="9503"/>
                  <a:pt x="9775" y="-1"/>
                  <a:pt x="21598" y="-1"/>
                </a:cubicBezTo>
                <a:lnTo>
                  <a:pt x="21598" y="21600"/>
                </a:lnTo>
                <a:close/>
              </a:path>
            </a:pathLst>
          </a:custGeom>
          <a:noFill/>
          <a:ln w="11113">
            <a:solidFill>
              <a:srgbClr val="00FFEE"/>
            </a:solidFill>
            <a:round/>
            <a:headEnd/>
            <a:tailEnd/>
          </a:ln>
        </p:spPr>
        <p:txBody>
          <a:bodyPr>
            <a:prstTxWarp prst="textNoShape">
              <a:avLst/>
            </a:prstTxWarp>
          </a:bodyPr>
          <a:lstStyle/>
          <a:p>
            <a:endParaRPr lang="en-US" dirty="0">
              <a:latin typeface="Arial" charset="0"/>
              <a:ea typeface="Arial"/>
              <a:cs typeface="Arial"/>
            </a:endParaRPr>
          </a:p>
        </p:txBody>
      </p:sp>
      <p:sp>
        <p:nvSpPr>
          <p:cNvPr id="27743" name="Oval 96"/>
          <p:cNvSpPr>
            <a:spLocks noChangeArrowheads="1"/>
          </p:cNvSpPr>
          <p:nvPr/>
        </p:nvSpPr>
        <p:spPr bwMode="auto">
          <a:xfrm>
            <a:off x="2124076" y="5395915"/>
            <a:ext cx="138113" cy="92075"/>
          </a:xfrm>
          <a:prstGeom prst="ellipse">
            <a:avLst/>
          </a:prstGeom>
          <a:noFill/>
          <a:ln w="11113">
            <a:solidFill>
              <a:srgbClr val="FF000C"/>
            </a:solidFill>
            <a:round/>
            <a:headEnd/>
            <a:tailEnd/>
          </a:ln>
        </p:spPr>
        <p:txBody>
          <a:bodyPr>
            <a:prstTxWarp prst="textNoShape">
              <a:avLst/>
            </a:prstTxWarp>
          </a:bodyPr>
          <a:lstStyle/>
          <a:p>
            <a:endParaRPr lang="en-US" dirty="0">
              <a:latin typeface="Arial" charset="0"/>
              <a:ea typeface="Arial"/>
              <a:cs typeface="Arial"/>
            </a:endParaRPr>
          </a:p>
        </p:txBody>
      </p:sp>
      <p:sp>
        <p:nvSpPr>
          <p:cNvPr id="27744" name="Freeform 97"/>
          <p:cNvSpPr>
            <a:spLocks/>
          </p:cNvSpPr>
          <p:nvPr/>
        </p:nvSpPr>
        <p:spPr bwMode="auto">
          <a:xfrm>
            <a:off x="2030413" y="5395915"/>
            <a:ext cx="182562" cy="90487"/>
          </a:xfrm>
          <a:custGeom>
            <a:avLst/>
            <a:gdLst>
              <a:gd name="T0" fmla="*/ 2147483647 w 116"/>
              <a:gd name="T1" fmla="*/ 0 h 57"/>
              <a:gd name="T2" fmla="*/ 2147483647 w 116"/>
              <a:gd name="T3" fmla="*/ 2147483647 h 57"/>
              <a:gd name="T4" fmla="*/ 2147483647 w 116"/>
              <a:gd name="T5" fmla="*/ 2147483647 h 57"/>
              <a:gd name="T6" fmla="*/ 0 w 116"/>
              <a:gd name="T7" fmla="*/ 2147483647 h 57"/>
              <a:gd name="T8" fmla="*/ 0 60000 65536"/>
              <a:gd name="T9" fmla="*/ 0 60000 65536"/>
              <a:gd name="T10" fmla="*/ 0 60000 65536"/>
              <a:gd name="T11" fmla="*/ 0 60000 65536"/>
              <a:gd name="T12" fmla="*/ 0 w 116"/>
              <a:gd name="T13" fmla="*/ 0 h 57"/>
              <a:gd name="T14" fmla="*/ 116 w 116"/>
              <a:gd name="T15" fmla="*/ 57 h 57"/>
            </a:gdLst>
            <a:ahLst/>
            <a:cxnLst>
              <a:cxn ang="T8">
                <a:pos x="T0" y="T1"/>
              </a:cxn>
              <a:cxn ang="T9">
                <a:pos x="T2" y="T3"/>
              </a:cxn>
              <a:cxn ang="T10">
                <a:pos x="T4" y="T5"/>
              </a:cxn>
              <a:cxn ang="T11">
                <a:pos x="T6" y="T7"/>
              </a:cxn>
            </a:cxnLst>
            <a:rect l="T12" t="T13" r="T14" b="T15"/>
            <a:pathLst>
              <a:path w="116" h="57">
                <a:moveTo>
                  <a:pt x="116" y="0"/>
                </a:moveTo>
                <a:lnTo>
                  <a:pt x="80" y="23"/>
                </a:lnTo>
                <a:lnTo>
                  <a:pt x="23" y="44"/>
                </a:lnTo>
                <a:lnTo>
                  <a:pt x="0" y="57"/>
                </a:lnTo>
              </a:path>
            </a:pathLst>
          </a:custGeom>
          <a:noFill/>
          <a:ln w="11113">
            <a:solidFill>
              <a:srgbClr val="FF4600"/>
            </a:solidFill>
            <a:round/>
            <a:headEnd/>
            <a:tailEnd/>
          </a:ln>
        </p:spPr>
        <p:txBody>
          <a:bodyPr>
            <a:prstTxWarp prst="textNoShape">
              <a:avLst/>
            </a:prstTxWarp>
          </a:bodyPr>
          <a:lstStyle/>
          <a:p>
            <a:endParaRPr lang="en-US" dirty="0">
              <a:latin typeface="Arial" charset="0"/>
              <a:ea typeface="Arial"/>
              <a:cs typeface="Arial"/>
            </a:endParaRPr>
          </a:p>
        </p:txBody>
      </p:sp>
      <p:sp>
        <p:nvSpPr>
          <p:cNvPr id="27745" name="Rectangle 98"/>
          <p:cNvSpPr>
            <a:spLocks noChangeArrowheads="1"/>
          </p:cNvSpPr>
          <p:nvPr/>
        </p:nvSpPr>
        <p:spPr bwMode="auto">
          <a:xfrm>
            <a:off x="2452689" y="5211765"/>
            <a:ext cx="358775" cy="427037"/>
          </a:xfrm>
          <a:prstGeom prst="rect">
            <a:avLst/>
          </a:prstGeom>
          <a:solidFill>
            <a:srgbClr val="80DAFF"/>
          </a:solidFill>
          <a:ln w="11113">
            <a:solidFill>
              <a:srgbClr val="000000"/>
            </a:solidFill>
            <a:miter lim="800000"/>
            <a:headEnd/>
            <a:tailEnd/>
          </a:ln>
        </p:spPr>
        <p:txBody>
          <a:bodyPr>
            <a:prstTxWarp prst="textNoShape">
              <a:avLst/>
            </a:prstTxWarp>
          </a:bodyPr>
          <a:lstStyle/>
          <a:p>
            <a:endParaRPr lang="en-US" dirty="0">
              <a:latin typeface="Arial" charset="0"/>
              <a:ea typeface="Arial"/>
              <a:cs typeface="Arial"/>
            </a:endParaRPr>
          </a:p>
        </p:txBody>
      </p:sp>
      <p:sp>
        <p:nvSpPr>
          <p:cNvPr id="27746" name="Arc 99"/>
          <p:cNvSpPr>
            <a:spLocks/>
          </p:cNvSpPr>
          <p:nvPr/>
        </p:nvSpPr>
        <p:spPr bwMode="auto">
          <a:xfrm>
            <a:off x="2535239" y="5395913"/>
            <a:ext cx="114300" cy="87312"/>
          </a:xfrm>
          <a:custGeom>
            <a:avLst/>
            <a:gdLst>
              <a:gd name="T0" fmla="*/ 0 w 21599"/>
              <a:gd name="T1" fmla="*/ 2147483647 h 21600"/>
              <a:gd name="T2" fmla="*/ 2147483647 w 21599"/>
              <a:gd name="T3" fmla="*/ 0 h 21600"/>
              <a:gd name="T4" fmla="*/ 2147483647 w 21599"/>
              <a:gd name="T5" fmla="*/ 2147483647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21435"/>
                </a:moveTo>
                <a:cubicBezTo>
                  <a:pt x="89" y="9618"/>
                  <a:pt x="9658" y="67"/>
                  <a:pt x="21476" y="0"/>
                </a:cubicBezTo>
              </a:path>
              <a:path w="21599" h="21600" stroke="0" extrusionOk="0">
                <a:moveTo>
                  <a:pt x="-1" y="21435"/>
                </a:moveTo>
                <a:cubicBezTo>
                  <a:pt x="89" y="9618"/>
                  <a:pt x="9658" y="67"/>
                  <a:pt x="21476" y="0"/>
                </a:cubicBezTo>
                <a:lnTo>
                  <a:pt x="21599" y="21600"/>
                </a:lnTo>
                <a:close/>
              </a:path>
            </a:pathLst>
          </a:custGeom>
          <a:noFill/>
          <a:ln w="11113">
            <a:solidFill>
              <a:srgbClr val="FEFF00"/>
            </a:solidFill>
            <a:round/>
            <a:headEnd/>
            <a:tailEnd/>
          </a:ln>
        </p:spPr>
        <p:txBody>
          <a:bodyPr>
            <a:prstTxWarp prst="textNoShape">
              <a:avLst/>
            </a:prstTxWarp>
          </a:bodyPr>
          <a:lstStyle/>
          <a:p>
            <a:endParaRPr lang="en-US" dirty="0">
              <a:latin typeface="Arial" charset="0"/>
              <a:ea typeface="Arial"/>
              <a:cs typeface="Arial"/>
            </a:endParaRPr>
          </a:p>
        </p:txBody>
      </p:sp>
      <p:sp>
        <p:nvSpPr>
          <p:cNvPr id="27747" name="Arc 100"/>
          <p:cNvSpPr>
            <a:spLocks/>
          </p:cNvSpPr>
          <p:nvPr/>
        </p:nvSpPr>
        <p:spPr bwMode="auto">
          <a:xfrm>
            <a:off x="2603501" y="5229227"/>
            <a:ext cx="41275" cy="168275"/>
          </a:xfrm>
          <a:custGeom>
            <a:avLst/>
            <a:gdLst>
              <a:gd name="T0" fmla="*/ 1272862644 w 21600"/>
              <a:gd name="T1" fmla="*/ 2147483647 h 21708"/>
              <a:gd name="T2" fmla="*/ 0 w 21600"/>
              <a:gd name="T3" fmla="*/ 0 h 21708"/>
              <a:gd name="T4" fmla="*/ 1304436670 w 21600"/>
              <a:gd name="T5" fmla="*/ 2147483647 h 21708"/>
              <a:gd name="T6" fmla="*/ 0 60000 65536"/>
              <a:gd name="T7" fmla="*/ 0 60000 65536"/>
              <a:gd name="T8" fmla="*/ 0 60000 65536"/>
              <a:gd name="T9" fmla="*/ 0 w 21600"/>
              <a:gd name="T10" fmla="*/ 0 h 21708"/>
              <a:gd name="T11" fmla="*/ 21600 w 21600"/>
              <a:gd name="T12" fmla="*/ 21708 h 21708"/>
            </a:gdLst>
            <a:ahLst/>
            <a:cxnLst>
              <a:cxn ang="T6">
                <a:pos x="T0" y="T1"/>
              </a:cxn>
              <a:cxn ang="T7">
                <a:pos x="T2" y="T3"/>
              </a:cxn>
              <a:cxn ang="T8">
                <a:pos x="T4" y="T5"/>
              </a:cxn>
            </a:cxnLst>
            <a:rect l="T9" t="T10" r="T11" b="T12"/>
            <a:pathLst>
              <a:path w="21600" h="21708" fill="none" extrusionOk="0">
                <a:moveTo>
                  <a:pt x="21077" y="21707"/>
                </a:moveTo>
                <a:cubicBezTo>
                  <a:pt x="9354" y="21423"/>
                  <a:pt x="0" y="11839"/>
                  <a:pt x="0" y="114"/>
                </a:cubicBezTo>
                <a:cubicBezTo>
                  <a:pt x="0" y="76"/>
                  <a:pt x="0" y="38"/>
                  <a:pt x="0" y="0"/>
                </a:cubicBezTo>
              </a:path>
              <a:path w="21600" h="21708" stroke="0" extrusionOk="0">
                <a:moveTo>
                  <a:pt x="21077" y="21707"/>
                </a:moveTo>
                <a:cubicBezTo>
                  <a:pt x="9354" y="21423"/>
                  <a:pt x="0" y="11839"/>
                  <a:pt x="0" y="114"/>
                </a:cubicBezTo>
                <a:cubicBezTo>
                  <a:pt x="0" y="76"/>
                  <a:pt x="0" y="38"/>
                  <a:pt x="0" y="0"/>
                </a:cubicBezTo>
                <a:lnTo>
                  <a:pt x="21600" y="114"/>
                </a:lnTo>
                <a:close/>
              </a:path>
            </a:pathLst>
          </a:custGeom>
          <a:noFill/>
          <a:ln w="11113">
            <a:solidFill>
              <a:srgbClr val="FF000C"/>
            </a:solidFill>
            <a:round/>
            <a:headEnd/>
            <a:tailEnd/>
          </a:ln>
        </p:spPr>
        <p:txBody>
          <a:bodyPr>
            <a:prstTxWarp prst="textNoShape">
              <a:avLst/>
            </a:prstTxWarp>
          </a:bodyPr>
          <a:lstStyle/>
          <a:p>
            <a:endParaRPr lang="en-US" dirty="0">
              <a:latin typeface="Arial" charset="0"/>
              <a:ea typeface="Arial"/>
              <a:cs typeface="Arial"/>
            </a:endParaRPr>
          </a:p>
        </p:txBody>
      </p:sp>
      <p:sp>
        <p:nvSpPr>
          <p:cNvPr id="27748" name="Arc 101"/>
          <p:cNvSpPr>
            <a:spLocks/>
          </p:cNvSpPr>
          <p:nvPr/>
        </p:nvSpPr>
        <p:spPr bwMode="auto">
          <a:xfrm>
            <a:off x="2636839" y="5226052"/>
            <a:ext cx="103187" cy="206375"/>
          </a:xfrm>
          <a:custGeom>
            <a:avLst/>
            <a:gdLst>
              <a:gd name="T0" fmla="*/ 0 w 21600"/>
              <a:gd name="T1" fmla="*/ 2147483647 h 21599"/>
              <a:gd name="T2" fmla="*/ 2147483647 w 21600"/>
              <a:gd name="T3" fmla="*/ 0 h 21599"/>
              <a:gd name="T4" fmla="*/ 214748364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1" y="21598"/>
                </a:moveTo>
                <a:cubicBezTo>
                  <a:pt x="-1" y="9767"/>
                  <a:pt x="9518" y="137"/>
                  <a:pt x="21350" y="0"/>
                </a:cubicBezTo>
              </a:path>
              <a:path w="21600" h="21599" stroke="0" extrusionOk="0">
                <a:moveTo>
                  <a:pt x="-1" y="21598"/>
                </a:moveTo>
                <a:cubicBezTo>
                  <a:pt x="-1" y="9767"/>
                  <a:pt x="9518" y="137"/>
                  <a:pt x="21350" y="0"/>
                </a:cubicBezTo>
                <a:lnTo>
                  <a:pt x="21600" y="21599"/>
                </a:lnTo>
                <a:close/>
              </a:path>
            </a:pathLst>
          </a:custGeom>
          <a:noFill/>
          <a:ln w="11113">
            <a:solidFill>
              <a:srgbClr val="2BFF00"/>
            </a:solidFill>
            <a:round/>
            <a:headEnd/>
            <a:tailEnd/>
          </a:ln>
        </p:spPr>
        <p:txBody>
          <a:bodyPr>
            <a:prstTxWarp prst="textNoShape">
              <a:avLst/>
            </a:prstTxWarp>
          </a:bodyPr>
          <a:lstStyle/>
          <a:p>
            <a:endParaRPr lang="en-US" dirty="0">
              <a:latin typeface="Arial" charset="0"/>
              <a:ea typeface="Arial"/>
              <a:cs typeface="Arial"/>
            </a:endParaRPr>
          </a:p>
        </p:txBody>
      </p:sp>
      <p:sp>
        <p:nvSpPr>
          <p:cNvPr id="27749" name="Arc 102"/>
          <p:cNvSpPr>
            <a:spLocks/>
          </p:cNvSpPr>
          <p:nvPr/>
        </p:nvSpPr>
        <p:spPr bwMode="auto">
          <a:xfrm>
            <a:off x="2538414" y="5397502"/>
            <a:ext cx="111125" cy="104775"/>
          </a:xfrm>
          <a:custGeom>
            <a:avLst/>
            <a:gdLst>
              <a:gd name="T0" fmla="*/ 2147483647 w 21727"/>
              <a:gd name="T1" fmla="*/ 0 h 21868"/>
              <a:gd name="T2" fmla="*/ 0 w 21727"/>
              <a:gd name="T3" fmla="*/ 2147483647 h 21868"/>
              <a:gd name="T4" fmla="*/ 2147483647 w 21727"/>
              <a:gd name="T5" fmla="*/ 2147483647 h 21868"/>
              <a:gd name="T6" fmla="*/ 0 60000 65536"/>
              <a:gd name="T7" fmla="*/ 0 60000 65536"/>
              <a:gd name="T8" fmla="*/ 0 60000 65536"/>
              <a:gd name="T9" fmla="*/ 0 w 21727"/>
              <a:gd name="T10" fmla="*/ 0 h 21868"/>
              <a:gd name="T11" fmla="*/ 21727 w 21727"/>
              <a:gd name="T12" fmla="*/ 21868 h 21868"/>
            </a:gdLst>
            <a:ahLst/>
            <a:cxnLst>
              <a:cxn ang="T6">
                <a:pos x="T0" y="T1"/>
              </a:cxn>
              <a:cxn ang="T7">
                <a:pos x="T2" y="T3"/>
              </a:cxn>
              <a:cxn ang="T8">
                <a:pos x="T4" y="T5"/>
              </a:cxn>
            </a:cxnLst>
            <a:rect l="T9" t="T10" r="T11" b="T12"/>
            <a:pathLst>
              <a:path w="21727" h="21868" fill="none" extrusionOk="0">
                <a:moveTo>
                  <a:pt x="21725" y="-1"/>
                </a:moveTo>
                <a:cubicBezTo>
                  <a:pt x="21726" y="89"/>
                  <a:pt x="21727" y="178"/>
                  <a:pt x="21727" y="268"/>
                </a:cubicBezTo>
                <a:cubicBezTo>
                  <a:pt x="21727" y="12197"/>
                  <a:pt x="12056" y="21868"/>
                  <a:pt x="127" y="21868"/>
                </a:cubicBezTo>
                <a:cubicBezTo>
                  <a:pt x="84" y="21867"/>
                  <a:pt x="42" y="21867"/>
                  <a:pt x="0" y="21867"/>
                </a:cubicBezTo>
              </a:path>
              <a:path w="21727" h="21868" stroke="0" extrusionOk="0">
                <a:moveTo>
                  <a:pt x="21725" y="-1"/>
                </a:moveTo>
                <a:cubicBezTo>
                  <a:pt x="21726" y="89"/>
                  <a:pt x="21727" y="178"/>
                  <a:pt x="21727" y="268"/>
                </a:cubicBezTo>
                <a:cubicBezTo>
                  <a:pt x="21727" y="12197"/>
                  <a:pt x="12056" y="21868"/>
                  <a:pt x="127" y="21868"/>
                </a:cubicBezTo>
                <a:cubicBezTo>
                  <a:pt x="84" y="21867"/>
                  <a:pt x="42" y="21867"/>
                  <a:pt x="0" y="21867"/>
                </a:cubicBezTo>
                <a:lnTo>
                  <a:pt x="127" y="268"/>
                </a:lnTo>
                <a:close/>
              </a:path>
            </a:pathLst>
          </a:custGeom>
          <a:noFill/>
          <a:ln w="11113">
            <a:solidFill>
              <a:srgbClr val="F100FF"/>
            </a:solidFill>
            <a:round/>
            <a:headEnd/>
            <a:tailEnd/>
          </a:ln>
        </p:spPr>
        <p:txBody>
          <a:bodyPr>
            <a:prstTxWarp prst="textNoShape">
              <a:avLst/>
            </a:prstTxWarp>
          </a:bodyPr>
          <a:lstStyle/>
          <a:p>
            <a:endParaRPr lang="en-US" dirty="0">
              <a:latin typeface="Arial" charset="0"/>
              <a:ea typeface="Arial"/>
              <a:cs typeface="Arial"/>
            </a:endParaRPr>
          </a:p>
        </p:txBody>
      </p:sp>
      <p:sp>
        <p:nvSpPr>
          <p:cNvPr id="27750" name="Arc 103"/>
          <p:cNvSpPr>
            <a:spLocks/>
          </p:cNvSpPr>
          <p:nvPr/>
        </p:nvSpPr>
        <p:spPr bwMode="auto">
          <a:xfrm>
            <a:off x="2647950" y="5395913"/>
            <a:ext cx="136525" cy="80962"/>
          </a:xfrm>
          <a:custGeom>
            <a:avLst/>
            <a:gdLst>
              <a:gd name="T0" fmla="*/ 2147483647 w 21600"/>
              <a:gd name="T1" fmla="*/ 2147483647 h 21815"/>
              <a:gd name="T2" fmla="*/ 2147483647 w 21600"/>
              <a:gd name="T3" fmla="*/ 0 h 21815"/>
              <a:gd name="T4" fmla="*/ 2147483647 w 21600"/>
              <a:gd name="T5" fmla="*/ 2147483647 h 21815"/>
              <a:gd name="T6" fmla="*/ 0 60000 65536"/>
              <a:gd name="T7" fmla="*/ 0 60000 65536"/>
              <a:gd name="T8" fmla="*/ 0 60000 65536"/>
              <a:gd name="T9" fmla="*/ 0 w 21600"/>
              <a:gd name="T10" fmla="*/ 0 h 21815"/>
              <a:gd name="T11" fmla="*/ 21600 w 21600"/>
              <a:gd name="T12" fmla="*/ 21815 h 21815"/>
            </a:gdLst>
            <a:ahLst/>
            <a:cxnLst>
              <a:cxn ang="T6">
                <a:pos x="T0" y="T1"/>
              </a:cxn>
              <a:cxn ang="T7">
                <a:pos x="T2" y="T3"/>
              </a:cxn>
              <a:cxn ang="T8">
                <a:pos x="T4" y="T5"/>
              </a:cxn>
            </a:cxnLst>
            <a:rect l="T9" t="T10" r="T11" b="T12"/>
            <a:pathLst>
              <a:path w="21600" h="21815" fill="none" extrusionOk="0">
                <a:moveTo>
                  <a:pt x="21600" y="21814"/>
                </a:moveTo>
                <a:cubicBezTo>
                  <a:pt x="9670" y="21815"/>
                  <a:pt x="0" y="12144"/>
                  <a:pt x="0" y="215"/>
                </a:cubicBezTo>
                <a:cubicBezTo>
                  <a:pt x="0" y="143"/>
                  <a:pt x="0" y="71"/>
                  <a:pt x="1" y="0"/>
                </a:cubicBezTo>
              </a:path>
              <a:path w="21600" h="21815" stroke="0" extrusionOk="0">
                <a:moveTo>
                  <a:pt x="21600" y="21814"/>
                </a:moveTo>
                <a:cubicBezTo>
                  <a:pt x="9670" y="21815"/>
                  <a:pt x="0" y="12144"/>
                  <a:pt x="0" y="215"/>
                </a:cubicBezTo>
                <a:cubicBezTo>
                  <a:pt x="0" y="143"/>
                  <a:pt x="0" y="71"/>
                  <a:pt x="1" y="0"/>
                </a:cubicBezTo>
                <a:lnTo>
                  <a:pt x="21600" y="215"/>
                </a:lnTo>
                <a:close/>
              </a:path>
            </a:pathLst>
          </a:custGeom>
          <a:noFill/>
          <a:ln w="11113">
            <a:solidFill>
              <a:srgbClr val="00FFEE"/>
            </a:solidFill>
            <a:round/>
            <a:headEnd/>
            <a:tailEnd/>
          </a:ln>
        </p:spPr>
        <p:txBody>
          <a:bodyPr>
            <a:prstTxWarp prst="textNoShape">
              <a:avLst/>
            </a:prstTxWarp>
          </a:bodyPr>
          <a:lstStyle/>
          <a:p>
            <a:endParaRPr lang="en-US" dirty="0">
              <a:latin typeface="Arial" charset="0"/>
              <a:ea typeface="Arial"/>
              <a:cs typeface="Arial"/>
            </a:endParaRPr>
          </a:p>
        </p:txBody>
      </p:sp>
      <p:sp>
        <p:nvSpPr>
          <p:cNvPr id="27751" name="Arc 104"/>
          <p:cNvSpPr>
            <a:spLocks/>
          </p:cNvSpPr>
          <p:nvPr/>
        </p:nvSpPr>
        <p:spPr bwMode="auto">
          <a:xfrm>
            <a:off x="2647950" y="5380038"/>
            <a:ext cx="96838" cy="201612"/>
          </a:xfrm>
          <a:custGeom>
            <a:avLst/>
            <a:gdLst>
              <a:gd name="T0" fmla="*/ 2147483647 w 21600"/>
              <a:gd name="T1" fmla="*/ 2147483647 h 21598"/>
              <a:gd name="T2" fmla="*/ 0 w 21600"/>
              <a:gd name="T3" fmla="*/ 0 h 21598"/>
              <a:gd name="T4" fmla="*/ 2147483647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21338" y="21598"/>
                </a:moveTo>
                <a:cubicBezTo>
                  <a:pt x="9512" y="21455"/>
                  <a:pt x="-1" y="11827"/>
                  <a:pt x="-1" y="-1"/>
                </a:cubicBezTo>
              </a:path>
              <a:path w="21600" h="21598" stroke="0" extrusionOk="0">
                <a:moveTo>
                  <a:pt x="21338" y="21598"/>
                </a:moveTo>
                <a:cubicBezTo>
                  <a:pt x="9512" y="21455"/>
                  <a:pt x="-1" y="11827"/>
                  <a:pt x="-1" y="-1"/>
                </a:cubicBezTo>
                <a:lnTo>
                  <a:pt x="21600" y="0"/>
                </a:lnTo>
                <a:close/>
              </a:path>
            </a:pathLst>
          </a:custGeom>
          <a:noFill/>
          <a:ln w="11113">
            <a:solidFill>
              <a:srgbClr val="F100FF"/>
            </a:solidFill>
            <a:round/>
            <a:headEnd/>
            <a:tailEnd/>
          </a:ln>
        </p:spPr>
        <p:txBody>
          <a:bodyPr>
            <a:prstTxWarp prst="textNoShape">
              <a:avLst/>
            </a:prstTxWarp>
          </a:bodyPr>
          <a:lstStyle/>
          <a:p>
            <a:endParaRPr lang="en-US" dirty="0">
              <a:latin typeface="Arial" charset="0"/>
              <a:ea typeface="Arial"/>
              <a:cs typeface="Arial"/>
            </a:endParaRPr>
          </a:p>
        </p:txBody>
      </p:sp>
      <p:sp>
        <p:nvSpPr>
          <p:cNvPr id="27752" name="Arc 105"/>
          <p:cNvSpPr>
            <a:spLocks/>
          </p:cNvSpPr>
          <p:nvPr/>
        </p:nvSpPr>
        <p:spPr bwMode="auto">
          <a:xfrm>
            <a:off x="2535239" y="5384800"/>
            <a:ext cx="114300" cy="12700"/>
          </a:xfrm>
          <a:custGeom>
            <a:avLst/>
            <a:gdLst>
              <a:gd name="T0" fmla="*/ 0 w 21662"/>
              <a:gd name="T1" fmla="*/ 0 h 21600"/>
              <a:gd name="T2" fmla="*/ 2147483647 w 21662"/>
              <a:gd name="T3" fmla="*/ 2 h 21600"/>
              <a:gd name="T4" fmla="*/ 2147483647 w 21662"/>
              <a:gd name="T5" fmla="*/ 3 h 21600"/>
              <a:gd name="T6" fmla="*/ 0 60000 65536"/>
              <a:gd name="T7" fmla="*/ 0 60000 65536"/>
              <a:gd name="T8" fmla="*/ 0 60000 65536"/>
              <a:gd name="T9" fmla="*/ 0 w 21662"/>
              <a:gd name="T10" fmla="*/ 0 h 21600"/>
              <a:gd name="T11" fmla="*/ 21662 w 21662"/>
              <a:gd name="T12" fmla="*/ 21600 h 21600"/>
            </a:gdLst>
            <a:ahLst/>
            <a:cxnLst>
              <a:cxn ang="T6">
                <a:pos x="T0" y="T1"/>
              </a:cxn>
              <a:cxn ang="T7">
                <a:pos x="T2" y="T3"/>
              </a:cxn>
              <a:cxn ang="T8">
                <a:pos x="T4" y="T5"/>
              </a:cxn>
            </a:cxnLst>
            <a:rect l="T9" t="T10" r="T11" b="T12"/>
            <a:pathLst>
              <a:path w="21662" h="21600" fill="none" extrusionOk="0">
                <a:moveTo>
                  <a:pt x="0" y="0"/>
                </a:moveTo>
                <a:cubicBezTo>
                  <a:pt x="32" y="0"/>
                  <a:pt x="64" y="-1"/>
                  <a:pt x="97" y="-1"/>
                </a:cubicBezTo>
                <a:cubicBezTo>
                  <a:pt x="11550" y="-1"/>
                  <a:pt x="21012" y="8939"/>
                  <a:pt x="21662" y="20373"/>
                </a:cubicBezTo>
              </a:path>
              <a:path w="21662" h="21600" stroke="0" extrusionOk="0">
                <a:moveTo>
                  <a:pt x="0" y="0"/>
                </a:moveTo>
                <a:cubicBezTo>
                  <a:pt x="32" y="0"/>
                  <a:pt x="64" y="-1"/>
                  <a:pt x="97" y="-1"/>
                </a:cubicBezTo>
                <a:cubicBezTo>
                  <a:pt x="11550" y="-1"/>
                  <a:pt x="21012" y="8939"/>
                  <a:pt x="21662" y="20373"/>
                </a:cubicBezTo>
                <a:lnTo>
                  <a:pt x="97" y="21600"/>
                </a:lnTo>
                <a:close/>
              </a:path>
            </a:pathLst>
          </a:custGeom>
          <a:noFill/>
          <a:ln w="11113">
            <a:solidFill>
              <a:srgbClr val="2BFF00"/>
            </a:solidFill>
            <a:round/>
            <a:headEnd/>
            <a:tailEnd/>
          </a:ln>
        </p:spPr>
        <p:txBody>
          <a:bodyPr>
            <a:prstTxWarp prst="textNoShape">
              <a:avLst/>
            </a:prstTxWarp>
          </a:bodyPr>
          <a:lstStyle/>
          <a:p>
            <a:endParaRPr lang="en-US" dirty="0">
              <a:latin typeface="Arial" charset="0"/>
              <a:ea typeface="Arial"/>
              <a:cs typeface="Arial"/>
            </a:endParaRPr>
          </a:p>
        </p:txBody>
      </p:sp>
      <p:sp>
        <p:nvSpPr>
          <p:cNvPr id="27753" name="Arc 106"/>
          <p:cNvSpPr>
            <a:spLocks/>
          </p:cNvSpPr>
          <p:nvPr/>
        </p:nvSpPr>
        <p:spPr bwMode="auto">
          <a:xfrm>
            <a:off x="2647950" y="5407025"/>
            <a:ext cx="136525" cy="12700"/>
          </a:xfrm>
          <a:custGeom>
            <a:avLst/>
            <a:gdLst>
              <a:gd name="T0" fmla="*/ 0 w 21556"/>
              <a:gd name="T1" fmla="*/ 0 h 21600"/>
              <a:gd name="T2" fmla="*/ 2147483647 w 21556"/>
              <a:gd name="T3" fmla="*/ 2 h 21600"/>
              <a:gd name="T4" fmla="*/ 0 w 21556"/>
              <a:gd name="T5" fmla="*/ 3 h 21600"/>
              <a:gd name="T6" fmla="*/ 0 60000 65536"/>
              <a:gd name="T7" fmla="*/ 0 60000 65536"/>
              <a:gd name="T8" fmla="*/ 0 60000 65536"/>
              <a:gd name="T9" fmla="*/ 0 w 21556"/>
              <a:gd name="T10" fmla="*/ 0 h 21600"/>
              <a:gd name="T11" fmla="*/ 21556 w 21556"/>
              <a:gd name="T12" fmla="*/ 21600 h 21600"/>
            </a:gdLst>
            <a:ahLst/>
            <a:cxnLst>
              <a:cxn ang="T6">
                <a:pos x="T0" y="T1"/>
              </a:cxn>
              <a:cxn ang="T7">
                <a:pos x="T2" y="T3"/>
              </a:cxn>
              <a:cxn ang="T8">
                <a:pos x="T4" y="T5"/>
              </a:cxn>
            </a:cxnLst>
            <a:rect l="T9" t="T10" r="T11" b="T12"/>
            <a:pathLst>
              <a:path w="21556" h="21600" fill="none" extrusionOk="0">
                <a:moveTo>
                  <a:pt x="0" y="-1"/>
                </a:moveTo>
                <a:cubicBezTo>
                  <a:pt x="11397" y="-1"/>
                  <a:pt x="20833" y="8854"/>
                  <a:pt x="21556" y="20228"/>
                </a:cubicBezTo>
              </a:path>
              <a:path w="21556" h="21600" stroke="0" extrusionOk="0">
                <a:moveTo>
                  <a:pt x="0" y="-1"/>
                </a:moveTo>
                <a:cubicBezTo>
                  <a:pt x="11397" y="-1"/>
                  <a:pt x="20833" y="8854"/>
                  <a:pt x="21556" y="20228"/>
                </a:cubicBezTo>
                <a:lnTo>
                  <a:pt x="0" y="21600"/>
                </a:lnTo>
                <a:close/>
              </a:path>
            </a:pathLst>
          </a:custGeom>
          <a:noFill/>
          <a:ln w="11113">
            <a:solidFill>
              <a:srgbClr val="004EFF"/>
            </a:solidFill>
            <a:round/>
            <a:headEnd/>
            <a:tailEnd/>
          </a:ln>
        </p:spPr>
        <p:txBody>
          <a:bodyPr>
            <a:prstTxWarp prst="textNoShape">
              <a:avLst/>
            </a:prstTxWarp>
          </a:bodyPr>
          <a:lstStyle/>
          <a:p>
            <a:endParaRPr lang="en-US" dirty="0">
              <a:latin typeface="Arial" charset="0"/>
              <a:ea typeface="Arial"/>
              <a:cs typeface="Arial"/>
            </a:endParaRPr>
          </a:p>
        </p:txBody>
      </p:sp>
      <p:sp>
        <p:nvSpPr>
          <p:cNvPr id="27754" name="Arc 107"/>
          <p:cNvSpPr>
            <a:spLocks/>
          </p:cNvSpPr>
          <p:nvPr/>
        </p:nvSpPr>
        <p:spPr bwMode="auto">
          <a:xfrm>
            <a:off x="2655889" y="5360988"/>
            <a:ext cx="146050" cy="36512"/>
          </a:xfrm>
          <a:custGeom>
            <a:avLst/>
            <a:gdLst>
              <a:gd name="T0" fmla="*/ 2147483647 w 21718"/>
              <a:gd name="T1" fmla="*/ 0 h 22128"/>
              <a:gd name="T2" fmla="*/ 0 w 21718"/>
              <a:gd name="T3" fmla="*/ 110237420 h 22128"/>
              <a:gd name="T4" fmla="*/ 2147483647 w 21718"/>
              <a:gd name="T5" fmla="*/ 2629179 h 22128"/>
              <a:gd name="T6" fmla="*/ 0 60000 65536"/>
              <a:gd name="T7" fmla="*/ 0 60000 65536"/>
              <a:gd name="T8" fmla="*/ 0 60000 65536"/>
              <a:gd name="T9" fmla="*/ 0 w 21718"/>
              <a:gd name="T10" fmla="*/ 0 h 22128"/>
              <a:gd name="T11" fmla="*/ 21718 w 21718"/>
              <a:gd name="T12" fmla="*/ 22128 h 22128"/>
            </a:gdLst>
            <a:ahLst/>
            <a:cxnLst>
              <a:cxn ang="T6">
                <a:pos x="T0" y="T1"/>
              </a:cxn>
              <a:cxn ang="T7">
                <a:pos x="T2" y="T3"/>
              </a:cxn>
              <a:cxn ang="T8">
                <a:pos x="T4" y="T5"/>
              </a:cxn>
            </a:cxnLst>
            <a:rect l="T9" t="T10" r="T11" b="T12"/>
            <a:pathLst>
              <a:path w="21718" h="22128" fill="none" extrusionOk="0">
                <a:moveTo>
                  <a:pt x="21711" y="0"/>
                </a:moveTo>
                <a:cubicBezTo>
                  <a:pt x="21715" y="175"/>
                  <a:pt x="21718" y="351"/>
                  <a:pt x="21718" y="528"/>
                </a:cubicBezTo>
                <a:cubicBezTo>
                  <a:pt x="21718" y="12457"/>
                  <a:pt x="12047" y="22128"/>
                  <a:pt x="118" y="22128"/>
                </a:cubicBezTo>
                <a:cubicBezTo>
                  <a:pt x="78" y="22127"/>
                  <a:pt x="39" y="22127"/>
                  <a:pt x="0" y="22127"/>
                </a:cubicBezTo>
              </a:path>
              <a:path w="21718" h="22128" stroke="0" extrusionOk="0">
                <a:moveTo>
                  <a:pt x="21711" y="0"/>
                </a:moveTo>
                <a:cubicBezTo>
                  <a:pt x="21715" y="175"/>
                  <a:pt x="21718" y="351"/>
                  <a:pt x="21718" y="528"/>
                </a:cubicBezTo>
                <a:cubicBezTo>
                  <a:pt x="21718" y="12457"/>
                  <a:pt x="12047" y="22128"/>
                  <a:pt x="118" y="22128"/>
                </a:cubicBezTo>
                <a:cubicBezTo>
                  <a:pt x="78" y="22127"/>
                  <a:pt x="39" y="22127"/>
                  <a:pt x="0" y="22127"/>
                </a:cubicBezTo>
                <a:lnTo>
                  <a:pt x="118" y="528"/>
                </a:lnTo>
                <a:close/>
              </a:path>
            </a:pathLst>
          </a:custGeom>
          <a:noFill/>
          <a:ln w="11113">
            <a:solidFill>
              <a:srgbClr val="F100FF"/>
            </a:solidFill>
            <a:round/>
            <a:headEnd/>
            <a:tailEnd/>
          </a:ln>
        </p:spPr>
        <p:txBody>
          <a:bodyPr>
            <a:prstTxWarp prst="textNoShape">
              <a:avLst/>
            </a:prstTxWarp>
          </a:bodyPr>
          <a:lstStyle/>
          <a:p>
            <a:endParaRPr lang="en-US" dirty="0">
              <a:latin typeface="Arial" charset="0"/>
              <a:ea typeface="Arial"/>
              <a:cs typeface="Arial"/>
            </a:endParaRPr>
          </a:p>
        </p:txBody>
      </p:sp>
      <p:sp>
        <p:nvSpPr>
          <p:cNvPr id="27755" name="Arc 108"/>
          <p:cNvSpPr>
            <a:spLocks/>
          </p:cNvSpPr>
          <p:nvPr/>
        </p:nvSpPr>
        <p:spPr bwMode="auto">
          <a:xfrm>
            <a:off x="2649538" y="5327650"/>
            <a:ext cx="119062" cy="58738"/>
          </a:xfrm>
          <a:custGeom>
            <a:avLst/>
            <a:gdLst>
              <a:gd name="T0" fmla="*/ 0 w 21598"/>
              <a:gd name="T1" fmla="*/ 2147483647 h 21600"/>
              <a:gd name="T2" fmla="*/ 2147483647 w 21598"/>
              <a:gd name="T3" fmla="*/ 0 h 21600"/>
              <a:gd name="T4" fmla="*/ 2147483647 w 21598"/>
              <a:gd name="T5" fmla="*/ 2147483647 h 21600"/>
              <a:gd name="T6" fmla="*/ 0 60000 65536"/>
              <a:gd name="T7" fmla="*/ 0 60000 65536"/>
              <a:gd name="T8" fmla="*/ 0 60000 65536"/>
              <a:gd name="T9" fmla="*/ 0 w 21598"/>
              <a:gd name="T10" fmla="*/ 0 h 21600"/>
              <a:gd name="T11" fmla="*/ 21598 w 21598"/>
              <a:gd name="T12" fmla="*/ 21600 h 21600"/>
            </a:gdLst>
            <a:ahLst/>
            <a:cxnLst>
              <a:cxn ang="T6">
                <a:pos x="T0" y="T1"/>
              </a:cxn>
              <a:cxn ang="T7">
                <a:pos x="T2" y="T3"/>
              </a:cxn>
              <a:cxn ang="T8">
                <a:pos x="T4" y="T5"/>
              </a:cxn>
            </a:cxnLst>
            <a:rect l="T9" t="T10" r="T11" b="T12"/>
            <a:pathLst>
              <a:path w="21598" h="21600" fill="none" extrusionOk="0">
                <a:moveTo>
                  <a:pt x="-1" y="21336"/>
                </a:moveTo>
                <a:cubicBezTo>
                  <a:pt x="143" y="9557"/>
                  <a:pt x="9699" y="64"/>
                  <a:pt x="21480" y="0"/>
                </a:cubicBezTo>
              </a:path>
              <a:path w="21598" h="21600" stroke="0" extrusionOk="0">
                <a:moveTo>
                  <a:pt x="-1" y="21336"/>
                </a:moveTo>
                <a:cubicBezTo>
                  <a:pt x="143" y="9557"/>
                  <a:pt x="9699" y="64"/>
                  <a:pt x="21480" y="0"/>
                </a:cubicBezTo>
                <a:lnTo>
                  <a:pt x="21598" y="21600"/>
                </a:lnTo>
                <a:close/>
              </a:path>
            </a:pathLst>
          </a:custGeom>
          <a:noFill/>
          <a:ln w="11113">
            <a:solidFill>
              <a:srgbClr val="00FFEE"/>
            </a:solidFill>
            <a:round/>
            <a:headEnd/>
            <a:tailEnd/>
          </a:ln>
        </p:spPr>
        <p:txBody>
          <a:bodyPr>
            <a:prstTxWarp prst="textNoShape">
              <a:avLst/>
            </a:prstTxWarp>
          </a:bodyPr>
          <a:lstStyle/>
          <a:p>
            <a:endParaRPr lang="en-US" dirty="0">
              <a:latin typeface="Arial" charset="0"/>
              <a:ea typeface="Arial"/>
              <a:cs typeface="Arial"/>
            </a:endParaRPr>
          </a:p>
        </p:txBody>
      </p:sp>
      <p:sp>
        <p:nvSpPr>
          <p:cNvPr id="27756" name="Oval 109"/>
          <p:cNvSpPr>
            <a:spLocks noChangeArrowheads="1"/>
          </p:cNvSpPr>
          <p:nvPr/>
        </p:nvSpPr>
        <p:spPr bwMode="auto">
          <a:xfrm>
            <a:off x="2555875" y="5395915"/>
            <a:ext cx="128588" cy="92075"/>
          </a:xfrm>
          <a:prstGeom prst="ellipse">
            <a:avLst/>
          </a:prstGeom>
          <a:noFill/>
          <a:ln w="11113">
            <a:solidFill>
              <a:srgbClr val="FF000C"/>
            </a:solidFill>
            <a:round/>
            <a:headEnd/>
            <a:tailEnd/>
          </a:ln>
        </p:spPr>
        <p:txBody>
          <a:bodyPr>
            <a:prstTxWarp prst="textNoShape">
              <a:avLst/>
            </a:prstTxWarp>
          </a:bodyPr>
          <a:lstStyle/>
          <a:p>
            <a:endParaRPr lang="en-US" dirty="0">
              <a:latin typeface="Arial" charset="0"/>
              <a:ea typeface="Arial"/>
              <a:cs typeface="Arial"/>
            </a:endParaRPr>
          </a:p>
        </p:txBody>
      </p:sp>
      <p:sp>
        <p:nvSpPr>
          <p:cNvPr id="27757" name="Freeform 110"/>
          <p:cNvSpPr>
            <a:spLocks/>
          </p:cNvSpPr>
          <p:nvPr/>
        </p:nvSpPr>
        <p:spPr bwMode="auto">
          <a:xfrm>
            <a:off x="2466976" y="5395915"/>
            <a:ext cx="169863" cy="90487"/>
          </a:xfrm>
          <a:custGeom>
            <a:avLst/>
            <a:gdLst>
              <a:gd name="T0" fmla="*/ 2147483647 w 107"/>
              <a:gd name="T1" fmla="*/ 0 h 57"/>
              <a:gd name="T2" fmla="*/ 2147483647 w 107"/>
              <a:gd name="T3" fmla="*/ 2147483647 h 57"/>
              <a:gd name="T4" fmla="*/ 2147483647 w 107"/>
              <a:gd name="T5" fmla="*/ 2147483647 h 57"/>
              <a:gd name="T6" fmla="*/ 0 w 107"/>
              <a:gd name="T7" fmla="*/ 2147483647 h 57"/>
              <a:gd name="T8" fmla="*/ 0 60000 65536"/>
              <a:gd name="T9" fmla="*/ 0 60000 65536"/>
              <a:gd name="T10" fmla="*/ 0 60000 65536"/>
              <a:gd name="T11" fmla="*/ 0 60000 65536"/>
              <a:gd name="T12" fmla="*/ 0 w 107"/>
              <a:gd name="T13" fmla="*/ 0 h 57"/>
              <a:gd name="T14" fmla="*/ 107 w 107"/>
              <a:gd name="T15" fmla="*/ 57 h 57"/>
            </a:gdLst>
            <a:ahLst/>
            <a:cxnLst>
              <a:cxn ang="T8">
                <a:pos x="T0" y="T1"/>
              </a:cxn>
              <a:cxn ang="T9">
                <a:pos x="T2" y="T3"/>
              </a:cxn>
              <a:cxn ang="T10">
                <a:pos x="T4" y="T5"/>
              </a:cxn>
              <a:cxn ang="T11">
                <a:pos x="T6" y="T7"/>
              </a:cxn>
            </a:cxnLst>
            <a:rect l="T12" t="T13" r="T14" b="T15"/>
            <a:pathLst>
              <a:path w="107" h="57">
                <a:moveTo>
                  <a:pt x="107" y="0"/>
                </a:moveTo>
                <a:lnTo>
                  <a:pt x="78" y="23"/>
                </a:lnTo>
                <a:lnTo>
                  <a:pt x="28" y="44"/>
                </a:lnTo>
                <a:lnTo>
                  <a:pt x="0" y="57"/>
                </a:lnTo>
              </a:path>
            </a:pathLst>
          </a:custGeom>
          <a:noFill/>
          <a:ln w="11113">
            <a:solidFill>
              <a:srgbClr val="FF4600"/>
            </a:solidFill>
            <a:round/>
            <a:headEnd/>
            <a:tailEnd/>
          </a:ln>
        </p:spPr>
        <p:txBody>
          <a:bodyPr>
            <a:prstTxWarp prst="textNoShape">
              <a:avLst/>
            </a:prstTxWarp>
          </a:bodyPr>
          <a:lstStyle/>
          <a:p>
            <a:endParaRPr lang="en-US" dirty="0">
              <a:latin typeface="Arial" charset="0"/>
              <a:ea typeface="Arial"/>
              <a:cs typeface="Arial"/>
            </a:endParaRPr>
          </a:p>
        </p:txBody>
      </p:sp>
      <p:sp>
        <p:nvSpPr>
          <p:cNvPr id="27758" name="Rectangle 111"/>
          <p:cNvSpPr>
            <a:spLocks noChangeArrowheads="1"/>
          </p:cNvSpPr>
          <p:nvPr/>
        </p:nvSpPr>
        <p:spPr bwMode="auto">
          <a:xfrm>
            <a:off x="2889250" y="5211765"/>
            <a:ext cx="354013" cy="427037"/>
          </a:xfrm>
          <a:prstGeom prst="rect">
            <a:avLst/>
          </a:prstGeom>
          <a:solidFill>
            <a:srgbClr val="FFA380"/>
          </a:solidFill>
          <a:ln w="11113">
            <a:solidFill>
              <a:srgbClr val="000000"/>
            </a:solidFill>
            <a:miter lim="800000"/>
            <a:headEnd/>
            <a:tailEnd/>
          </a:ln>
        </p:spPr>
        <p:txBody>
          <a:bodyPr>
            <a:prstTxWarp prst="textNoShape">
              <a:avLst/>
            </a:prstTxWarp>
          </a:bodyPr>
          <a:lstStyle/>
          <a:p>
            <a:endParaRPr lang="en-US" dirty="0">
              <a:latin typeface="Arial" charset="0"/>
              <a:ea typeface="Arial"/>
              <a:cs typeface="Arial"/>
            </a:endParaRPr>
          </a:p>
        </p:txBody>
      </p:sp>
      <p:sp>
        <p:nvSpPr>
          <p:cNvPr id="27759" name="Arc 112"/>
          <p:cNvSpPr>
            <a:spLocks/>
          </p:cNvSpPr>
          <p:nvPr/>
        </p:nvSpPr>
        <p:spPr bwMode="auto">
          <a:xfrm>
            <a:off x="2968625" y="5395913"/>
            <a:ext cx="114300" cy="87312"/>
          </a:xfrm>
          <a:custGeom>
            <a:avLst/>
            <a:gdLst>
              <a:gd name="T0" fmla="*/ 0 w 21599"/>
              <a:gd name="T1" fmla="*/ 2147483647 h 21600"/>
              <a:gd name="T2" fmla="*/ 2147483647 w 21599"/>
              <a:gd name="T3" fmla="*/ 0 h 21600"/>
              <a:gd name="T4" fmla="*/ 2147483647 w 21599"/>
              <a:gd name="T5" fmla="*/ 2147483647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21435"/>
                </a:moveTo>
                <a:cubicBezTo>
                  <a:pt x="89" y="9618"/>
                  <a:pt x="9658" y="67"/>
                  <a:pt x="21476" y="0"/>
                </a:cubicBezTo>
              </a:path>
              <a:path w="21599" h="21600" stroke="0" extrusionOk="0">
                <a:moveTo>
                  <a:pt x="-1" y="21435"/>
                </a:moveTo>
                <a:cubicBezTo>
                  <a:pt x="89" y="9618"/>
                  <a:pt x="9658" y="67"/>
                  <a:pt x="21476" y="0"/>
                </a:cubicBezTo>
                <a:lnTo>
                  <a:pt x="21599" y="21600"/>
                </a:lnTo>
                <a:close/>
              </a:path>
            </a:pathLst>
          </a:custGeom>
          <a:noFill/>
          <a:ln w="11113">
            <a:solidFill>
              <a:srgbClr val="FEFF00"/>
            </a:solidFill>
            <a:round/>
            <a:headEnd/>
            <a:tailEnd/>
          </a:ln>
        </p:spPr>
        <p:txBody>
          <a:bodyPr>
            <a:prstTxWarp prst="textNoShape">
              <a:avLst/>
            </a:prstTxWarp>
          </a:bodyPr>
          <a:lstStyle/>
          <a:p>
            <a:endParaRPr lang="en-US" dirty="0">
              <a:latin typeface="Arial" charset="0"/>
              <a:ea typeface="Arial"/>
              <a:cs typeface="Arial"/>
            </a:endParaRPr>
          </a:p>
        </p:txBody>
      </p:sp>
      <p:sp>
        <p:nvSpPr>
          <p:cNvPr id="27760" name="Arc 113"/>
          <p:cNvSpPr>
            <a:spLocks/>
          </p:cNvSpPr>
          <p:nvPr/>
        </p:nvSpPr>
        <p:spPr bwMode="auto">
          <a:xfrm>
            <a:off x="3035300" y="5229227"/>
            <a:ext cx="47625" cy="168275"/>
          </a:xfrm>
          <a:custGeom>
            <a:avLst/>
            <a:gdLst>
              <a:gd name="T0" fmla="*/ 2147483647 w 21600"/>
              <a:gd name="T1" fmla="*/ 2147483647 h 21712"/>
              <a:gd name="T2" fmla="*/ 0 w 21600"/>
              <a:gd name="T3" fmla="*/ 0 h 21712"/>
              <a:gd name="T4" fmla="*/ 2147483647 w 21600"/>
              <a:gd name="T5" fmla="*/ 2147483647 h 21712"/>
              <a:gd name="T6" fmla="*/ 0 60000 65536"/>
              <a:gd name="T7" fmla="*/ 0 60000 65536"/>
              <a:gd name="T8" fmla="*/ 0 60000 65536"/>
              <a:gd name="T9" fmla="*/ 0 w 21600"/>
              <a:gd name="T10" fmla="*/ 0 h 21712"/>
              <a:gd name="T11" fmla="*/ 21600 w 21600"/>
              <a:gd name="T12" fmla="*/ 21712 h 21712"/>
            </a:gdLst>
            <a:ahLst/>
            <a:cxnLst>
              <a:cxn ang="T6">
                <a:pos x="T0" y="T1"/>
              </a:cxn>
              <a:cxn ang="T7">
                <a:pos x="T2" y="T3"/>
              </a:cxn>
              <a:cxn ang="T8">
                <a:pos x="T4" y="T5"/>
              </a:cxn>
            </a:cxnLst>
            <a:rect l="T9" t="T10" r="T11" b="T12"/>
            <a:pathLst>
              <a:path w="21600" h="21712" fill="none" extrusionOk="0">
                <a:moveTo>
                  <a:pt x="21139" y="21712"/>
                </a:moveTo>
                <a:cubicBezTo>
                  <a:pt x="9392" y="21461"/>
                  <a:pt x="0" y="11867"/>
                  <a:pt x="0" y="117"/>
                </a:cubicBezTo>
                <a:cubicBezTo>
                  <a:pt x="0" y="78"/>
                  <a:pt x="0" y="39"/>
                  <a:pt x="0" y="0"/>
                </a:cubicBezTo>
              </a:path>
              <a:path w="21600" h="21712" stroke="0" extrusionOk="0">
                <a:moveTo>
                  <a:pt x="21139" y="21712"/>
                </a:moveTo>
                <a:cubicBezTo>
                  <a:pt x="9392" y="21461"/>
                  <a:pt x="0" y="11867"/>
                  <a:pt x="0" y="117"/>
                </a:cubicBezTo>
                <a:cubicBezTo>
                  <a:pt x="0" y="78"/>
                  <a:pt x="0" y="39"/>
                  <a:pt x="0" y="0"/>
                </a:cubicBezTo>
                <a:lnTo>
                  <a:pt x="21600" y="117"/>
                </a:lnTo>
                <a:close/>
              </a:path>
            </a:pathLst>
          </a:custGeom>
          <a:noFill/>
          <a:ln w="11113">
            <a:solidFill>
              <a:srgbClr val="FF000C"/>
            </a:solidFill>
            <a:round/>
            <a:headEnd/>
            <a:tailEnd/>
          </a:ln>
        </p:spPr>
        <p:txBody>
          <a:bodyPr>
            <a:prstTxWarp prst="textNoShape">
              <a:avLst/>
            </a:prstTxWarp>
          </a:bodyPr>
          <a:lstStyle/>
          <a:p>
            <a:endParaRPr lang="en-US" dirty="0">
              <a:latin typeface="Arial" charset="0"/>
              <a:ea typeface="Arial"/>
              <a:cs typeface="Arial"/>
            </a:endParaRPr>
          </a:p>
        </p:txBody>
      </p:sp>
      <p:sp>
        <p:nvSpPr>
          <p:cNvPr id="27761" name="Arc 114"/>
          <p:cNvSpPr>
            <a:spLocks/>
          </p:cNvSpPr>
          <p:nvPr/>
        </p:nvSpPr>
        <p:spPr bwMode="auto">
          <a:xfrm>
            <a:off x="3070226" y="5226052"/>
            <a:ext cx="104775" cy="206375"/>
          </a:xfrm>
          <a:custGeom>
            <a:avLst/>
            <a:gdLst>
              <a:gd name="T0" fmla="*/ 0 w 21600"/>
              <a:gd name="T1" fmla="*/ 2147483647 h 21600"/>
              <a:gd name="T2" fmla="*/ 2147483647 w 21600"/>
              <a:gd name="T3" fmla="*/ 0 h 21600"/>
              <a:gd name="T4" fmla="*/ 2147483647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21599"/>
                </a:moveTo>
                <a:cubicBezTo>
                  <a:pt x="-1" y="9670"/>
                  <a:pt x="9670" y="-1"/>
                  <a:pt x="21600" y="-1"/>
                </a:cubicBezTo>
              </a:path>
              <a:path w="21600" h="21600" stroke="0" extrusionOk="0">
                <a:moveTo>
                  <a:pt x="-1" y="21599"/>
                </a:moveTo>
                <a:cubicBezTo>
                  <a:pt x="-1" y="9670"/>
                  <a:pt x="9670" y="-1"/>
                  <a:pt x="21600" y="-1"/>
                </a:cubicBezTo>
                <a:lnTo>
                  <a:pt x="21600" y="21600"/>
                </a:lnTo>
                <a:close/>
              </a:path>
            </a:pathLst>
          </a:custGeom>
          <a:noFill/>
          <a:ln w="11113">
            <a:solidFill>
              <a:srgbClr val="2BFF00"/>
            </a:solidFill>
            <a:round/>
            <a:headEnd/>
            <a:tailEnd/>
          </a:ln>
        </p:spPr>
        <p:txBody>
          <a:bodyPr>
            <a:prstTxWarp prst="textNoShape">
              <a:avLst/>
            </a:prstTxWarp>
          </a:bodyPr>
          <a:lstStyle/>
          <a:p>
            <a:endParaRPr lang="en-US" dirty="0">
              <a:latin typeface="Arial" charset="0"/>
              <a:ea typeface="Arial"/>
              <a:cs typeface="Arial"/>
            </a:endParaRPr>
          </a:p>
        </p:txBody>
      </p:sp>
      <p:sp>
        <p:nvSpPr>
          <p:cNvPr id="27762" name="Arc 115"/>
          <p:cNvSpPr>
            <a:spLocks/>
          </p:cNvSpPr>
          <p:nvPr/>
        </p:nvSpPr>
        <p:spPr bwMode="auto">
          <a:xfrm>
            <a:off x="2974976" y="5397502"/>
            <a:ext cx="111125" cy="104775"/>
          </a:xfrm>
          <a:custGeom>
            <a:avLst/>
            <a:gdLst>
              <a:gd name="T0" fmla="*/ 2147483647 w 21600"/>
              <a:gd name="T1" fmla="*/ 0 h 21868"/>
              <a:gd name="T2" fmla="*/ 0 w 21600"/>
              <a:gd name="T3" fmla="*/ 2147483647 h 21868"/>
              <a:gd name="T4" fmla="*/ 0 w 21600"/>
              <a:gd name="T5" fmla="*/ 2147483647 h 21868"/>
              <a:gd name="T6" fmla="*/ 0 60000 65536"/>
              <a:gd name="T7" fmla="*/ 0 60000 65536"/>
              <a:gd name="T8" fmla="*/ 0 60000 65536"/>
              <a:gd name="T9" fmla="*/ 0 w 21600"/>
              <a:gd name="T10" fmla="*/ 0 h 21868"/>
              <a:gd name="T11" fmla="*/ 21600 w 21600"/>
              <a:gd name="T12" fmla="*/ 21868 h 21868"/>
            </a:gdLst>
            <a:ahLst/>
            <a:cxnLst>
              <a:cxn ang="T6">
                <a:pos x="T0" y="T1"/>
              </a:cxn>
              <a:cxn ang="T7">
                <a:pos x="T2" y="T3"/>
              </a:cxn>
              <a:cxn ang="T8">
                <a:pos x="T4" y="T5"/>
              </a:cxn>
            </a:cxnLst>
            <a:rect l="T9" t="T10" r="T11" b="T12"/>
            <a:pathLst>
              <a:path w="21600" h="21868" fill="none" extrusionOk="0">
                <a:moveTo>
                  <a:pt x="21598" y="-1"/>
                </a:moveTo>
                <a:cubicBezTo>
                  <a:pt x="21599" y="89"/>
                  <a:pt x="21600" y="178"/>
                  <a:pt x="21600" y="268"/>
                </a:cubicBezTo>
                <a:cubicBezTo>
                  <a:pt x="21600" y="12197"/>
                  <a:pt x="11929" y="21868"/>
                  <a:pt x="-1" y="21868"/>
                </a:cubicBezTo>
              </a:path>
              <a:path w="21600" h="21868" stroke="0" extrusionOk="0">
                <a:moveTo>
                  <a:pt x="21598" y="-1"/>
                </a:moveTo>
                <a:cubicBezTo>
                  <a:pt x="21599" y="89"/>
                  <a:pt x="21600" y="178"/>
                  <a:pt x="21600" y="268"/>
                </a:cubicBezTo>
                <a:cubicBezTo>
                  <a:pt x="21600" y="12197"/>
                  <a:pt x="11929" y="21868"/>
                  <a:pt x="-1" y="21868"/>
                </a:cubicBezTo>
                <a:lnTo>
                  <a:pt x="0" y="268"/>
                </a:lnTo>
                <a:close/>
              </a:path>
            </a:pathLst>
          </a:custGeom>
          <a:noFill/>
          <a:ln w="11113">
            <a:solidFill>
              <a:srgbClr val="F100FF"/>
            </a:solidFill>
            <a:round/>
            <a:headEnd/>
            <a:tailEnd/>
          </a:ln>
        </p:spPr>
        <p:txBody>
          <a:bodyPr>
            <a:prstTxWarp prst="textNoShape">
              <a:avLst/>
            </a:prstTxWarp>
          </a:bodyPr>
          <a:lstStyle/>
          <a:p>
            <a:endParaRPr lang="en-US" dirty="0">
              <a:latin typeface="Arial" charset="0"/>
              <a:ea typeface="Arial"/>
              <a:cs typeface="Arial"/>
            </a:endParaRPr>
          </a:p>
        </p:txBody>
      </p:sp>
      <p:sp>
        <p:nvSpPr>
          <p:cNvPr id="27763" name="Arc 116"/>
          <p:cNvSpPr>
            <a:spLocks/>
          </p:cNvSpPr>
          <p:nvPr/>
        </p:nvSpPr>
        <p:spPr bwMode="auto">
          <a:xfrm>
            <a:off x="3084514" y="5395913"/>
            <a:ext cx="138112" cy="80962"/>
          </a:xfrm>
          <a:custGeom>
            <a:avLst/>
            <a:gdLst>
              <a:gd name="T0" fmla="*/ 2147483647 w 21600"/>
              <a:gd name="T1" fmla="*/ 2147483647 h 21815"/>
              <a:gd name="T2" fmla="*/ 2147483647 w 21600"/>
              <a:gd name="T3" fmla="*/ 0 h 21815"/>
              <a:gd name="T4" fmla="*/ 2147483647 w 21600"/>
              <a:gd name="T5" fmla="*/ 2147483647 h 21815"/>
              <a:gd name="T6" fmla="*/ 0 60000 65536"/>
              <a:gd name="T7" fmla="*/ 0 60000 65536"/>
              <a:gd name="T8" fmla="*/ 0 60000 65536"/>
              <a:gd name="T9" fmla="*/ 0 w 21600"/>
              <a:gd name="T10" fmla="*/ 0 h 21815"/>
              <a:gd name="T11" fmla="*/ 21600 w 21600"/>
              <a:gd name="T12" fmla="*/ 21815 h 21815"/>
            </a:gdLst>
            <a:ahLst/>
            <a:cxnLst>
              <a:cxn ang="T6">
                <a:pos x="T0" y="T1"/>
              </a:cxn>
              <a:cxn ang="T7">
                <a:pos x="T2" y="T3"/>
              </a:cxn>
              <a:cxn ang="T8">
                <a:pos x="T4" y="T5"/>
              </a:cxn>
            </a:cxnLst>
            <a:rect l="T9" t="T10" r="T11" b="T12"/>
            <a:pathLst>
              <a:path w="21600" h="21815" fill="none" extrusionOk="0">
                <a:moveTo>
                  <a:pt x="21475" y="21814"/>
                </a:moveTo>
                <a:cubicBezTo>
                  <a:pt x="9594" y="21745"/>
                  <a:pt x="0" y="12095"/>
                  <a:pt x="0" y="215"/>
                </a:cubicBezTo>
                <a:cubicBezTo>
                  <a:pt x="0" y="143"/>
                  <a:pt x="0" y="71"/>
                  <a:pt x="1" y="0"/>
                </a:cubicBezTo>
              </a:path>
              <a:path w="21600" h="21815" stroke="0" extrusionOk="0">
                <a:moveTo>
                  <a:pt x="21475" y="21814"/>
                </a:moveTo>
                <a:cubicBezTo>
                  <a:pt x="9594" y="21745"/>
                  <a:pt x="0" y="12095"/>
                  <a:pt x="0" y="215"/>
                </a:cubicBezTo>
                <a:cubicBezTo>
                  <a:pt x="0" y="143"/>
                  <a:pt x="0" y="71"/>
                  <a:pt x="1" y="0"/>
                </a:cubicBezTo>
                <a:lnTo>
                  <a:pt x="21600" y="215"/>
                </a:lnTo>
                <a:close/>
              </a:path>
            </a:pathLst>
          </a:custGeom>
          <a:noFill/>
          <a:ln w="11113">
            <a:solidFill>
              <a:srgbClr val="00FFEE"/>
            </a:solidFill>
            <a:round/>
            <a:headEnd/>
            <a:tailEnd/>
          </a:ln>
        </p:spPr>
        <p:txBody>
          <a:bodyPr>
            <a:prstTxWarp prst="textNoShape">
              <a:avLst/>
            </a:prstTxWarp>
          </a:bodyPr>
          <a:lstStyle/>
          <a:p>
            <a:endParaRPr lang="en-US" dirty="0">
              <a:latin typeface="Arial" charset="0"/>
              <a:ea typeface="Arial"/>
              <a:cs typeface="Arial"/>
            </a:endParaRPr>
          </a:p>
        </p:txBody>
      </p:sp>
      <p:sp>
        <p:nvSpPr>
          <p:cNvPr id="27764" name="Arc 117"/>
          <p:cNvSpPr>
            <a:spLocks/>
          </p:cNvSpPr>
          <p:nvPr/>
        </p:nvSpPr>
        <p:spPr bwMode="auto">
          <a:xfrm>
            <a:off x="3084514" y="5380038"/>
            <a:ext cx="98425" cy="201612"/>
          </a:xfrm>
          <a:custGeom>
            <a:avLst/>
            <a:gdLst>
              <a:gd name="T0" fmla="*/ 2147483647 w 21600"/>
              <a:gd name="T1" fmla="*/ 2147483647 h 21594"/>
              <a:gd name="T2" fmla="*/ 0 w 21600"/>
              <a:gd name="T3" fmla="*/ 0 h 21594"/>
              <a:gd name="T4" fmla="*/ 2147483647 w 21600"/>
              <a:gd name="T5" fmla="*/ 0 h 21594"/>
              <a:gd name="T6" fmla="*/ 0 60000 65536"/>
              <a:gd name="T7" fmla="*/ 0 60000 65536"/>
              <a:gd name="T8" fmla="*/ 0 60000 65536"/>
              <a:gd name="T9" fmla="*/ 0 w 21600"/>
              <a:gd name="T10" fmla="*/ 0 h 21594"/>
              <a:gd name="T11" fmla="*/ 21600 w 21600"/>
              <a:gd name="T12" fmla="*/ 21594 h 21594"/>
            </a:gdLst>
            <a:ahLst/>
            <a:cxnLst>
              <a:cxn ang="T6">
                <a:pos x="T0" y="T1"/>
              </a:cxn>
              <a:cxn ang="T7">
                <a:pos x="T2" y="T3"/>
              </a:cxn>
              <a:cxn ang="T8">
                <a:pos x="T4" y="T5"/>
              </a:cxn>
            </a:cxnLst>
            <a:rect l="T9" t="T10" r="T11" b="T12"/>
            <a:pathLst>
              <a:path w="21600" h="21594" fill="none" extrusionOk="0">
                <a:moveTo>
                  <a:pt x="21078" y="21593"/>
                </a:moveTo>
                <a:cubicBezTo>
                  <a:pt x="9355" y="21310"/>
                  <a:pt x="-1" y="11725"/>
                  <a:pt x="-1" y="-1"/>
                </a:cubicBezTo>
              </a:path>
              <a:path w="21600" h="21594" stroke="0" extrusionOk="0">
                <a:moveTo>
                  <a:pt x="21078" y="21593"/>
                </a:moveTo>
                <a:cubicBezTo>
                  <a:pt x="9355" y="21310"/>
                  <a:pt x="-1" y="11725"/>
                  <a:pt x="-1" y="-1"/>
                </a:cubicBezTo>
                <a:lnTo>
                  <a:pt x="21600" y="0"/>
                </a:lnTo>
                <a:close/>
              </a:path>
            </a:pathLst>
          </a:custGeom>
          <a:noFill/>
          <a:ln w="11113">
            <a:solidFill>
              <a:srgbClr val="F100FF"/>
            </a:solidFill>
            <a:round/>
            <a:headEnd/>
            <a:tailEnd/>
          </a:ln>
        </p:spPr>
        <p:txBody>
          <a:bodyPr>
            <a:prstTxWarp prst="textNoShape">
              <a:avLst/>
            </a:prstTxWarp>
          </a:bodyPr>
          <a:lstStyle/>
          <a:p>
            <a:endParaRPr lang="en-US" dirty="0">
              <a:latin typeface="Arial" charset="0"/>
              <a:ea typeface="Arial"/>
              <a:cs typeface="Arial"/>
            </a:endParaRPr>
          </a:p>
        </p:txBody>
      </p:sp>
      <p:sp>
        <p:nvSpPr>
          <p:cNvPr id="27765" name="Arc 118"/>
          <p:cNvSpPr>
            <a:spLocks/>
          </p:cNvSpPr>
          <p:nvPr/>
        </p:nvSpPr>
        <p:spPr bwMode="auto">
          <a:xfrm>
            <a:off x="2968626" y="5384800"/>
            <a:ext cx="115888" cy="12700"/>
          </a:xfrm>
          <a:custGeom>
            <a:avLst/>
            <a:gdLst>
              <a:gd name="T0" fmla="*/ 0 w 21565"/>
              <a:gd name="T1" fmla="*/ 0 h 21600"/>
              <a:gd name="T2" fmla="*/ 2147483647 w 21565"/>
              <a:gd name="T3" fmla="*/ 2 h 21600"/>
              <a:gd name="T4" fmla="*/ 0 w 21565"/>
              <a:gd name="T5" fmla="*/ 3 h 21600"/>
              <a:gd name="T6" fmla="*/ 0 60000 65536"/>
              <a:gd name="T7" fmla="*/ 0 60000 65536"/>
              <a:gd name="T8" fmla="*/ 0 60000 65536"/>
              <a:gd name="T9" fmla="*/ 0 w 21565"/>
              <a:gd name="T10" fmla="*/ 0 h 21600"/>
              <a:gd name="T11" fmla="*/ 21565 w 21565"/>
              <a:gd name="T12" fmla="*/ 21600 h 21600"/>
            </a:gdLst>
            <a:ahLst/>
            <a:cxnLst>
              <a:cxn ang="T6">
                <a:pos x="T0" y="T1"/>
              </a:cxn>
              <a:cxn ang="T7">
                <a:pos x="T2" y="T3"/>
              </a:cxn>
              <a:cxn ang="T8">
                <a:pos x="T4" y="T5"/>
              </a:cxn>
            </a:cxnLst>
            <a:rect l="T9" t="T10" r="T11" b="T12"/>
            <a:pathLst>
              <a:path w="21565" h="21600" fill="none" extrusionOk="0">
                <a:moveTo>
                  <a:pt x="0" y="-1"/>
                </a:moveTo>
                <a:cubicBezTo>
                  <a:pt x="11452" y="-1"/>
                  <a:pt x="20914" y="8938"/>
                  <a:pt x="21565" y="20372"/>
                </a:cubicBezTo>
              </a:path>
              <a:path w="21565" h="21600" stroke="0" extrusionOk="0">
                <a:moveTo>
                  <a:pt x="0" y="-1"/>
                </a:moveTo>
                <a:cubicBezTo>
                  <a:pt x="11452" y="-1"/>
                  <a:pt x="20914" y="8938"/>
                  <a:pt x="21565" y="20372"/>
                </a:cubicBezTo>
                <a:lnTo>
                  <a:pt x="0" y="21600"/>
                </a:lnTo>
                <a:close/>
              </a:path>
            </a:pathLst>
          </a:custGeom>
          <a:noFill/>
          <a:ln w="11113">
            <a:solidFill>
              <a:srgbClr val="2BFF00"/>
            </a:solidFill>
            <a:round/>
            <a:headEnd/>
            <a:tailEnd/>
          </a:ln>
        </p:spPr>
        <p:txBody>
          <a:bodyPr>
            <a:prstTxWarp prst="textNoShape">
              <a:avLst/>
            </a:prstTxWarp>
          </a:bodyPr>
          <a:lstStyle/>
          <a:p>
            <a:endParaRPr lang="en-US" dirty="0">
              <a:latin typeface="Arial" charset="0"/>
              <a:ea typeface="Arial"/>
              <a:cs typeface="Arial"/>
            </a:endParaRPr>
          </a:p>
        </p:txBody>
      </p:sp>
      <p:sp>
        <p:nvSpPr>
          <p:cNvPr id="27766" name="Arc 119"/>
          <p:cNvSpPr>
            <a:spLocks/>
          </p:cNvSpPr>
          <p:nvPr/>
        </p:nvSpPr>
        <p:spPr bwMode="auto">
          <a:xfrm>
            <a:off x="3089275" y="5407025"/>
            <a:ext cx="133350" cy="12700"/>
          </a:xfrm>
          <a:custGeom>
            <a:avLst/>
            <a:gdLst>
              <a:gd name="T0" fmla="*/ 0 w 21650"/>
              <a:gd name="T1" fmla="*/ 0 h 21600"/>
              <a:gd name="T2" fmla="*/ 2147483647 w 21650"/>
              <a:gd name="T3" fmla="*/ 2 h 21600"/>
              <a:gd name="T4" fmla="*/ 2147483647 w 21650"/>
              <a:gd name="T5" fmla="*/ 3 h 21600"/>
              <a:gd name="T6" fmla="*/ 0 60000 65536"/>
              <a:gd name="T7" fmla="*/ 0 60000 65536"/>
              <a:gd name="T8" fmla="*/ 0 60000 65536"/>
              <a:gd name="T9" fmla="*/ 0 w 21650"/>
              <a:gd name="T10" fmla="*/ 0 h 21600"/>
              <a:gd name="T11" fmla="*/ 21650 w 21650"/>
              <a:gd name="T12" fmla="*/ 21600 h 21600"/>
            </a:gdLst>
            <a:ahLst/>
            <a:cxnLst>
              <a:cxn ang="T6">
                <a:pos x="T0" y="T1"/>
              </a:cxn>
              <a:cxn ang="T7">
                <a:pos x="T2" y="T3"/>
              </a:cxn>
              <a:cxn ang="T8">
                <a:pos x="T4" y="T5"/>
              </a:cxn>
            </a:cxnLst>
            <a:rect l="T9" t="T10" r="T11" b="T12"/>
            <a:pathLst>
              <a:path w="21650" h="21600" fill="none" extrusionOk="0">
                <a:moveTo>
                  <a:pt x="0" y="0"/>
                </a:moveTo>
                <a:cubicBezTo>
                  <a:pt x="30" y="0"/>
                  <a:pt x="60" y="-1"/>
                  <a:pt x="90" y="-1"/>
                </a:cubicBezTo>
                <a:cubicBezTo>
                  <a:pt x="11508" y="-1"/>
                  <a:pt x="20954" y="8886"/>
                  <a:pt x="21649" y="20284"/>
                </a:cubicBezTo>
              </a:path>
              <a:path w="21650" h="21600" stroke="0" extrusionOk="0">
                <a:moveTo>
                  <a:pt x="0" y="0"/>
                </a:moveTo>
                <a:cubicBezTo>
                  <a:pt x="30" y="0"/>
                  <a:pt x="60" y="-1"/>
                  <a:pt x="90" y="-1"/>
                </a:cubicBezTo>
                <a:cubicBezTo>
                  <a:pt x="11508" y="-1"/>
                  <a:pt x="20954" y="8886"/>
                  <a:pt x="21649" y="20284"/>
                </a:cubicBezTo>
                <a:lnTo>
                  <a:pt x="90" y="21600"/>
                </a:lnTo>
                <a:close/>
              </a:path>
            </a:pathLst>
          </a:custGeom>
          <a:noFill/>
          <a:ln w="11113">
            <a:solidFill>
              <a:srgbClr val="004EFF"/>
            </a:solidFill>
            <a:round/>
            <a:headEnd/>
            <a:tailEnd/>
          </a:ln>
        </p:spPr>
        <p:txBody>
          <a:bodyPr>
            <a:prstTxWarp prst="textNoShape">
              <a:avLst/>
            </a:prstTxWarp>
          </a:bodyPr>
          <a:lstStyle/>
          <a:p>
            <a:endParaRPr lang="en-US" dirty="0">
              <a:latin typeface="Arial" charset="0"/>
              <a:ea typeface="Arial"/>
              <a:cs typeface="Arial"/>
            </a:endParaRPr>
          </a:p>
        </p:txBody>
      </p:sp>
      <p:sp>
        <p:nvSpPr>
          <p:cNvPr id="27767" name="Arc 120"/>
          <p:cNvSpPr>
            <a:spLocks/>
          </p:cNvSpPr>
          <p:nvPr/>
        </p:nvSpPr>
        <p:spPr bwMode="auto">
          <a:xfrm>
            <a:off x="3089276" y="5360988"/>
            <a:ext cx="146050" cy="36512"/>
          </a:xfrm>
          <a:custGeom>
            <a:avLst/>
            <a:gdLst>
              <a:gd name="T0" fmla="*/ 2147483647 w 21719"/>
              <a:gd name="T1" fmla="*/ 0 h 22119"/>
              <a:gd name="T2" fmla="*/ 0 w 21719"/>
              <a:gd name="T3" fmla="*/ 110958778 h 22119"/>
              <a:gd name="T4" fmla="*/ 2147483647 w 21719"/>
              <a:gd name="T5" fmla="*/ 2605269 h 22119"/>
              <a:gd name="T6" fmla="*/ 0 60000 65536"/>
              <a:gd name="T7" fmla="*/ 0 60000 65536"/>
              <a:gd name="T8" fmla="*/ 0 60000 65536"/>
              <a:gd name="T9" fmla="*/ 0 w 21719"/>
              <a:gd name="T10" fmla="*/ 0 h 22119"/>
              <a:gd name="T11" fmla="*/ 21719 w 21719"/>
              <a:gd name="T12" fmla="*/ 22119 h 22119"/>
            </a:gdLst>
            <a:ahLst/>
            <a:cxnLst>
              <a:cxn ang="T6">
                <a:pos x="T0" y="T1"/>
              </a:cxn>
              <a:cxn ang="T7">
                <a:pos x="T2" y="T3"/>
              </a:cxn>
              <a:cxn ang="T8">
                <a:pos x="T4" y="T5"/>
              </a:cxn>
            </a:cxnLst>
            <a:rect l="T9" t="T10" r="T11" b="T12"/>
            <a:pathLst>
              <a:path w="21719" h="22119" fill="none" extrusionOk="0">
                <a:moveTo>
                  <a:pt x="21712" y="0"/>
                </a:moveTo>
                <a:cubicBezTo>
                  <a:pt x="21716" y="172"/>
                  <a:pt x="21719" y="345"/>
                  <a:pt x="21719" y="519"/>
                </a:cubicBezTo>
                <a:cubicBezTo>
                  <a:pt x="21719" y="12448"/>
                  <a:pt x="12048" y="22119"/>
                  <a:pt x="119" y="22119"/>
                </a:cubicBezTo>
                <a:cubicBezTo>
                  <a:pt x="79" y="22118"/>
                  <a:pt x="39" y="22118"/>
                  <a:pt x="0" y="22118"/>
                </a:cubicBezTo>
              </a:path>
              <a:path w="21719" h="22119" stroke="0" extrusionOk="0">
                <a:moveTo>
                  <a:pt x="21712" y="0"/>
                </a:moveTo>
                <a:cubicBezTo>
                  <a:pt x="21716" y="172"/>
                  <a:pt x="21719" y="345"/>
                  <a:pt x="21719" y="519"/>
                </a:cubicBezTo>
                <a:cubicBezTo>
                  <a:pt x="21719" y="12448"/>
                  <a:pt x="12048" y="22119"/>
                  <a:pt x="119" y="22119"/>
                </a:cubicBezTo>
                <a:cubicBezTo>
                  <a:pt x="79" y="22118"/>
                  <a:pt x="39" y="22118"/>
                  <a:pt x="0" y="22118"/>
                </a:cubicBezTo>
                <a:lnTo>
                  <a:pt x="119" y="519"/>
                </a:lnTo>
                <a:close/>
              </a:path>
            </a:pathLst>
          </a:custGeom>
          <a:noFill/>
          <a:ln w="11113">
            <a:solidFill>
              <a:srgbClr val="F100FF"/>
            </a:solidFill>
            <a:round/>
            <a:headEnd/>
            <a:tailEnd/>
          </a:ln>
        </p:spPr>
        <p:txBody>
          <a:bodyPr>
            <a:prstTxWarp prst="textNoShape">
              <a:avLst/>
            </a:prstTxWarp>
          </a:bodyPr>
          <a:lstStyle/>
          <a:p>
            <a:endParaRPr lang="en-US" dirty="0">
              <a:latin typeface="Arial" charset="0"/>
              <a:ea typeface="Arial"/>
              <a:cs typeface="Arial"/>
            </a:endParaRPr>
          </a:p>
        </p:txBody>
      </p:sp>
      <p:sp>
        <p:nvSpPr>
          <p:cNvPr id="27768" name="Arc 121"/>
          <p:cNvSpPr>
            <a:spLocks/>
          </p:cNvSpPr>
          <p:nvPr/>
        </p:nvSpPr>
        <p:spPr bwMode="auto">
          <a:xfrm>
            <a:off x="3086101" y="5329238"/>
            <a:ext cx="117475" cy="57150"/>
          </a:xfrm>
          <a:custGeom>
            <a:avLst/>
            <a:gdLst>
              <a:gd name="T0" fmla="*/ 0 w 21598"/>
              <a:gd name="T1" fmla="*/ 2147483647 h 21599"/>
              <a:gd name="T2" fmla="*/ 2147483647 w 21598"/>
              <a:gd name="T3" fmla="*/ 0 h 21599"/>
              <a:gd name="T4" fmla="*/ 2147483647 w 21598"/>
              <a:gd name="T5" fmla="*/ 2147483647 h 21599"/>
              <a:gd name="T6" fmla="*/ 0 60000 65536"/>
              <a:gd name="T7" fmla="*/ 0 60000 65536"/>
              <a:gd name="T8" fmla="*/ 0 60000 65536"/>
              <a:gd name="T9" fmla="*/ 0 w 21598"/>
              <a:gd name="T10" fmla="*/ 0 h 21599"/>
              <a:gd name="T11" fmla="*/ 21598 w 21598"/>
              <a:gd name="T12" fmla="*/ 21599 h 21599"/>
            </a:gdLst>
            <a:ahLst/>
            <a:cxnLst>
              <a:cxn ang="T6">
                <a:pos x="T0" y="T1"/>
              </a:cxn>
              <a:cxn ang="T7">
                <a:pos x="T2" y="T3"/>
              </a:cxn>
              <a:cxn ang="T8">
                <a:pos x="T4" y="T5"/>
              </a:cxn>
            </a:cxnLst>
            <a:rect l="T9" t="T10" r="T11" b="T12"/>
            <a:pathLst>
              <a:path w="21598" h="21599" fill="none" extrusionOk="0">
                <a:moveTo>
                  <a:pt x="-1" y="21340"/>
                </a:moveTo>
                <a:cubicBezTo>
                  <a:pt x="139" y="9606"/>
                  <a:pt x="9623" y="130"/>
                  <a:pt x="21358" y="0"/>
                </a:cubicBezTo>
              </a:path>
              <a:path w="21598" h="21599" stroke="0" extrusionOk="0">
                <a:moveTo>
                  <a:pt x="-1" y="21340"/>
                </a:moveTo>
                <a:cubicBezTo>
                  <a:pt x="139" y="9606"/>
                  <a:pt x="9623" y="130"/>
                  <a:pt x="21358" y="0"/>
                </a:cubicBezTo>
                <a:lnTo>
                  <a:pt x="21598" y="21599"/>
                </a:lnTo>
                <a:close/>
              </a:path>
            </a:pathLst>
          </a:custGeom>
          <a:noFill/>
          <a:ln w="11113">
            <a:solidFill>
              <a:srgbClr val="00FFEE"/>
            </a:solidFill>
            <a:round/>
            <a:headEnd/>
            <a:tailEnd/>
          </a:ln>
        </p:spPr>
        <p:txBody>
          <a:bodyPr>
            <a:prstTxWarp prst="textNoShape">
              <a:avLst/>
            </a:prstTxWarp>
          </a:bodyPr>
          <a:lstStyle/>
          <a:p>
            <a:endParaRPr lang="en-US" dirty="0">
              <a:latin typeface="Arial" charset="0"/>
              <a:ea typeface="Arial"/>
              <a:cs typeface="Arial"/>
            </a:endParaRPr>
          </a:p>
        </p:txBody>
      </p:sp>
      <p:sp>
        <p:nvSpPr>
          <p:cNvPr id="27769" name="Oval 122"/>
          <p:cNvSpPr>
            <a:spLocks noChangeArrowheads="1"/>
          </p:cNvSpPr>
          <p:nvPr/>
        </p:nvSpPr>
        <p:spPr bwMode="auto">
          <a:xfrm>
            <a:off x="2990850" y="5395915"/>
            <a:ext cx="136525" cy="92075"/>
          </a:xfrm>
          <a:prstGeom prst="ellipse">
            <a:avLst/>
          </a:prstGeom>
          <a:noFill/>
          <a:ln w="11113">
            <a:solidFill>
              <a:srgbClr val="FF000C"/>
            </a:solidFill>
            <a:round/>
            <a:headEnd/>
            <a:tailEnd/>
          </a:ln>
        </p:spPr>
        <p:txBody>
          <a:bodyPr>
            <a:prstTxWarp prst="textNoShape">
              <a:avLst/>
            </a:prstTxWarp>
          </a:bodyPr>
          <a:lstStyle/>
          <a:p>
            <a:endParaRPr lang="en-US" dirty="0">
              <a:latin typeface="Arial" charset="0"/>
              <a:ea typeface="Arial"/>
              <a:cs typeface="Arial"/>
            </a:endParaRPr>
          </a:p>
        </p:txBody>
      </p:sp>
      <p:sp>
        <p:nvSpPr>
          <p:cNvPr id="27770" name="Freeform 123"/>
          <p:cNvSpPr>
            <a:spLocks/>
          </p:cNvSpPr>
          <p:nvPr/>
        </p:nvSpPr>
        <p:spPr bwMode="auto">
          <a:xfrm>
            <a:off x="2898775" y="5395915"/>
            <a:ext cx="171450" cy="90487"/>
          </a:xfrm>
          <a:custGeom>
            <a:avLst/>
            <a:gdLst>
              <a:gd name="T0" fmla="*/ 2147483647 w 107"/>
              <a:gd name="T1" fmla="*/ 0 h 57"/>
              <a:gd name="T2" fmla="*/ 2147483647 w 107"/>
              <a:gd name="T3" fmla="*/ 2147483647 h 57"/>
              <a:gd name="T4" fmla="*/ 2147483647 w 107"/>
              <a:gd name="T5" fmla="*/ 2147483647 h 57"/>
              <a:gd name="T6" fmla="*/ 0 w 107"/>
              <a:gd name="T7" fmla="*/ 2147483647 h 57"/>
              <a:gd name="T8" fmla="*/ 0 60000 65536"/>
              <a:gd name="T9" fmla="*/ 0 60000 65536"/>
              <a:gd name="T10" fmla="*/ 0 60000 65536"/>
              <a:gd name="T11" fmla="*/ 0 60000 65536"/>
              <a:gd name="T12" fmla="*/ 0 w 107"/>
              <a:gd name="T13" fmla="*/ 0 h 57"/>
              <a:gd name="T14" fmla="*/ 107 w 107"/>
              <a:gd name="T15" fmla="*/ 57 h 57"/>
            </a:gdLst>
            <a:ahLst/>
            <a:cxnLst>
              <a:cxn ang="T8">
                <a:pos x="T0" y="T1"/>
              </a:cxn>
              <a:cxn ang="T9">
                <a:pos x="T2" y="T3"/>
              </a:cxn>
              <a:cxn ang="T10">
                <a:pos x="T4" y="T5"/>
              </a:cxn>
              <a:cxn ang="T11">
                <a:pos x="T6" y="T7"/>
              </a:cxn>
            </a:cxnLst>
            <a:rect l="T12" t="T13" r="T14" b="T15"/>
            <a:pathLst>
              <a:path w="107" h="57">
                <a:moveTo>
                  <a:pt x="107" y="0"/>
                </a:moveTo>
                <a:lnTo>
                  <a:pt x="80" y="23"/>
                </a:lnTo>
                <a:lnTo>
                  <a:pt x="30" y="44"/>
                </a:lnTo>
                <a:lnTo>
                  <a:pt x="0" y="57"/>
                </a:lnTo>
              </a:path>
            </a:pathLst>
          </a:custGeom>
          <a:noFill/>
          <a:ln w="11113">
            <a:solidFill>
              <a:srgbClr val="FF4600"/>
            </a:solidFill>
            <a:round/>
            <a:headEnd/>
            <a:tailEnd/>
          </a:ln>
        </p:spPr>
        <p:txBody>
          <a:bodyPr>
            <a:prstTxWarp prst="textNoShape">
              <a:avLst/>
            </a:prstTxWarp>
          </a:bodyPr>
          <a:lstStyle/>
          <a:p>
            <a:endParaRPr lang="en-US" dirty="0">
              <a:latin typeface="Arial" charset="0"/>
              <a:ea typeface="Arial"/>
              <a:cs typeface="Arial"/>
            </a:endParaRPr>
          </a:p>
        </p:txBody>
      </p:sp>
      <p:sp>
        <p:nvSpPr>
          <p:cNvPr id="27771" name="Rectangle 124"/>
          <p:cNvSpPr>
            <a:spLocks noChangeArrowheads="1"/>
          </p:cNvSpPr>
          <p:nvPr/>
        </p:nvSpPr>
        <p:spPr bwMode="auto">
          <a:xfrm>
            <a:off x="3759201" y="5211763"/>
            <a:ext cx="355600" cy="412750"/>
          </a:xfrm>
          <a:prstGeom prst="rect">
            <a:avLst/>
          </a:prstGeom>
          <a:solidFill>
            <a:srgbClr val="B9FFAA"/>
          </a:solidFill>
          <a:ln w="11113">
            <a:solidFill>
              <a:srgbClr val="000000"/>
            </a:solidFill>
            <a:miter lim="800000"/>
            <a:headEnd/>
            <a:tailEnd/>
          </a:ln>
        </p:spPr>
        <p:txBody>
          <a:bodyPr>
            <a:prstTxWarp prst="textNoShape">
              <a:avLst/>
            </a:prstTxWarp>
          </a:bodyPr>
          <a:lstStyle/>
          <a:p>
            <a:endParaRPr lang="en-US" dirty="0">
              <a:latin typeface="Arial" charset="0"/>
              <a:ea typeface="Arial"/>
              <a:cs typeface="Arial"/>
            </a:endParaRPr>
          </a:p>
        </p:txBody>
      </p:sp>
      <p:sp>
        <p:nvSpPr>
          <p:cNvPr id="27772" name="Arc 125"/>
          <p:cNvSpPr>
            <a:spLocks/>
          </p:cNvSpPr>
          <p:nvPr/>
        </p:nvSpPr>
        <p:spPr bwMode="auto">
          <a:xfrm>
            <a:off x="3851275" y="5395913"/>
            <a:ext cx="107950" cy="87312"/>
          </a:xfrm>
          <a:custGeom>
            <a:avLst/>
            <a:gdLst>
              <a:gd name="T0" fmla="*/ 0 w 21599"/>
              <a:gd name="T1" fmla="*/ 2147483647 h 21600"/>
              <a:gd name="T2" fmla="*/ 2147483647 w 21599"/>
              <a:gd name="T3" fmla="*/ 0 h 21600"/>
              <a:gd name="T4" fmla="*/ 2147483647 w 21599"/>
              <a:gd name="T5" fmla="*/ 2147483647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21444"/>
                </a:moveTo>
                <a:cubicBezTo>
                  <a:pt x="84" y="9625"/>
                  <a:pt x="9654" y="68"/>
                  <a:pt x="21474" y="0"/>
                </a:cubicBezTo>
              </a:path>
              <a:path w="21599" h="21600" stroke="0" extrusionOk="0">
                <a:moveTo>
                  <a:pt x="-1" y="21444"/>
                </a:moveTo>
                <a:cubicBezTo>
                  <a:pt x="84" y="9625"/>
                  <a:pt x="9654" y="68"/>
                  <a:pt x="21474" y="0"/>
                </a:cubicBezTo>
                <a:lnTo>
                  <a:pt x="21599" y="21600"/>
                </a:lnTo>
                <a:close/>
              </a:path>
            </a:pathLst>
          </a:custGeom>
          <a:noFill/>
          <a:ln w="11113">
            <a:solidFill>
              <a:srgbClr val="FEFF00"/>
            </a:solidFill>
            <a:round/>
            <a:headEnd/>
            <a:tailEnd/>
          </a:ln>
        </p:spPr>
        <p:txBody>
          <a:bodyPr>
            <a:prstTxWarp prst="textNoShape">
              <a:avLst/>
            </a:prstTxWarp>
          </a:bodyPr>
          <a:lstStyle/>
          <a:p>
            <a:endParaRPr lang="en-US" dirty="0">
              <a:latin typeface="Arial" charset="0"/>
              <a:ea typeface="Arial"/>
              <a:cs typeface="Arial"/>
            </a:endParaRPr>
          </a:p>
        </p:txBody>
      </p:sp>
      <p:sp>
        <p:nvSpPr>
          <p:cNvPr id="27773" name="Arc 126"/>
          <p:cNvSpPr>
            <a:spLocks/>
          </p:cNvSpPr>
          <p:nvPr/>
        </p:nvSpPr>
        <p:spPr bwMode="auto">
          <a:xfrm>
            <a:off x="3906838" y="5224465"/>
            <a:ext cx="44450" cy="173037"/>
          </a:xfrm>
          <a:custGeom>
            <a:avLst/>
            <a:gdLst>
              <a:gd name="T0" fmla="*/ 2147483647 w 21600"/>
              <a:gd name="T1" fmla="*/ 2147483647 h 21713"/>
              <a:gd name="T2" fmla="*/ 0 w 21600"/>
              <a:gd name="T3" fmla="*/ 0 h 21713"/>
              <a:gd name="T4" fmla="*/ 2147483647 w 21600"/>
              <a:gd name="T5" fmla="*/ 2147483647 h 21713"/>
              <a:gd name="T6" fmla="*/ 0 60000 65536"/>
              <a:gd name="T7" fmla="*/ 0 60000 65536"/>
              <a:gd name="T8" fmla="*/ 0 60000 65536"/>
              <a:gd name="T9" fmla="*/ 0 w 21600"/>
              <a:gd name="T10" fmla="*/ 0 h 21713"/>
              <a:gd name="T11" fmla="*/ 21600 w 21600"/>
              <a:gd name="T12" fmla="*/ 21713 h 21713"/>
            </a:gdLst>
            <a:ahLst/>
            <a:cxnLst>
              <a:cxn ang="T6">
                <a:pos x="T0" y="T1"/>
              </a:cxn>
              <a:cxn ang="T7">
                <a:pos x="T2" y="T3"/>
              </a:cxn>
              <a:cxn ang="T8">
                <a:pos x="T4" y="T5"/>
              </a:cxn>
            </a:cxnLst>
            <a:rect l="T9" t="T10" r="T11" b="T12"/>
            <a:pathLst>
              <a:path w="21600" h="21713" fill="none" extrusionOk="0">
                <a:moveTo>
                  <a:pt x="21125" y="21712"/>
                </a:moveTo>
                <a:cubicBezTo>
                  <a:pt x="9383" y="21454"/>
                  <a:pt x="0" y="11862"/>
                  <a:pt x="0" y="118"/>
                </a:cubicBezTo>
                <a:cubicBezTo>
                  <a:pt x="0" y="78"/>
                  <a:pt x="0" y="39"/>
                  <a:pt x="0" y="0"/>
                </a:cubicBezTo>
              </a:path>
              <a:path w="21600" h="21713" stroke="0" extrusionOk="0">
                <a:moveTo>
                  <a:pt x="21125" y="21712"/>
                </a:moveTo>
                <a:cubicBezTo>
                  <a:pt x="9383" y="21454"/>
                  <a:pt x="0" y="11862"/>
                  <a:pt x="0" y="118"/>
                </a:cubicBezTo>
                <a:cubicBezTo>
                  <a:pt x="0" y="78"/>
                  <a:pt x="0" y="39"/>
                  <a:pt x="0" y="0"/>
                </a:cubicBezTo>
                <a:lnTo>
                  <a:pt x="21600" y="118"/>
                </a:lnTo>
                <a:close/>
              </a:path>
            </a:pathLst>
          </a:custGeom>
          <a:noFill/>
          <a:ln w="11113">
            <a:solidFill>
              <a:srgbClr val="FF000C"/>
            </a:solidFill>
            <a:round/>
            <a:headEnd/>
            <a:tailEnd/>
          </a:ln>
        </p:spPr>
        <p:txBody>
          <a:bodyPr>
            <a:prstTxWarp prst="textNoShape">
              <a:avLst/>
            </a:prstTxWarp>
          </a:bodyPr>
          <a:lstStyle/>
          <a:p>
            <a:endParaRPr lang="en-US" dirty="0">
              <a:latin typeface="Arial" charset="0"/>
              <a:ea typeface="Arial"/>
              <a:cs typeface="Arial"/>
            </a:endParaRPr>
          </a:p>
        </p:txBody>
      </p:sp>
      <p:sp>
        <p:nvSpPr>
          <p:cNvPr id="27774" name="Arc 127"/>
          <p:cNvSpPr>
            <a:spLocks/>
          </p:cNvSpPr>
          <p:nvPr/>
        </p:nvSpPr>
        <p:spPr bwMode="auto">
          <a:xfrm>
            <a:off x="3940175" y="5227640"/>
            <a:ext cx="109538" cy="200025"/>
          </a:xfrm>
          <a:custGeom>
            <a:avLst/>
            <a:gdLst>
              <a:gd name="T0" fmla="*/ 0 w 21600"/>
              <a:gd name="T1" fmla="*/ 2147483647 h 21599"/>
              <a:gd name="T2" fmla="*/ 2147483647 w 21600"/>
              <a:gd name="T3" fmla="*/ 0 h 21599"/>
              <a:gd name="T4" fmla="*/ 214748364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75"/>
                </a:moveTo>
                <a:cubicBezTo>
                  <a:pt x="68" y="9682"/>
                  <a:pt x="9581" y="124"/>
                  <a:pt x="21373" y="0"/>
                </a:cubicBezTo>
              </a:path>
              <a:path w="21600" h="21599" stroke="0" extrusionOk="0">
                <a:moveTo>
                  <a:pt x="0" y="21475"/>
                </a:moveTo>
                <a:cubicBezTo>
                  <a:pt x="68" y="9682"/>
                  <a:pt x="9581" y="124"/>
                  <a:pt x="21373" y="0"/>
                </a:cubicBezTo>
                <a:lnTo>
                  <a:pt x="21600" y="21599"/>
                </a:lnTo>
                <a:close/>
              </a:path>
            </a:pathLst>
          </a:custGeom>
          <a:noFill/>
          <a:ln w="11113">
            <a:solidFill>
              <a:srgbClr val="2BFF00"/>
            </a:solidFill>
            <a:round/>
            <a:headEnd/>
            <a:tailEnd/>
          </a:ln>
        </p:spPr>
        <p:txBody>
          <a:bodyPr>
            <a:prstTxWarp prst="textNoShape">
              <a:avLst/>
            </a:prstTxWarp>
          </a:bodyPr>
          <a:lstStyle/>
          <a:p>
            <a:endParaRPr lang="en-US" dirty="0">
              <a:latin typeface="Arial" charset="0"/>
              <a:ea typeface="Arial"/>
              <a:cs typeface="Arial"/>
            </a:endParaRPr>
          </a:p>
        </p:txBody>
      </p:sp>
      <p:sp>
        <p:nvSpPr>
          <p:cNvPr id="27775" name="Arc 128"/>
          <p:cNvSpPr>
            <a:spLocks/>
          </p:cNvSpPr>
          <p:nvPr/>
        </p:nvSpPr>
        <p:spPr bwMode="auto">
          <a:xfrm>
            <a:off x="3849689" y="5391152"/>
            <a:ext cx="103187" cy="111125"/>
          </a:xfrm>
          <a:custGeom>
            <a:avLst/>
            <a:gdLst>
              <a:gd name="T0" fmla="*/ 2147483647 w 21600"/>
              <a:gd name="T1" fmla="*/ 0 h 21600"/>
              <a:gd name="T2" fmla="*/ 0 w 21600"/>
              <a:gd name="T3" fmla="*/ 214748364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599"/>
                </a:cubicBezTo>
              </a:path>
              <a:path w="21600" h="21600" stroke="0" extrusionOk="0">
                <a:moveTo>
                  <a:pt x="21600" y="0"/>
                </a:moveTo>
                <a:cubicBezTo>
                  <a:pt x="21600" y="11929"/>
                  <a:pt x="11929" y="21599"/>
                  <a:pt x="0" y="21599"/>
                </a:cubicBezTo>
                <a:lnTo>
                  <a:pt x="0" y="0"/>
                </a:lnTo>
                <a:close/>
              </a:path>
            </a:pathLst>
          </a:custGeom>
          <a:noFill/>
          <a:ln w="11113">
            <a:solidFill>
              <a:srgbClr val="F100FF"/>
            </a:solidFill>
            <a:round/>
            <a:headEnd/>
            <a:tailEnd/>
          </a:ln>
        </p:spPr>
        <p:txBody>
          <a:bodyPr>
            <a:prstTxWarp prst="textNoShape">
              <a:avLst/>
            </a:prstTxWarp>
          </a:bodyPr>
          <a:lstStyle/>
          <a:p>
            <a:endParaRPr lang="en-US" dirty="0">
              <a:latin typeface="Arial" charset="0"/>
              <a:ea typeface="Arial"/>
              <a:cs typeface="Arial"/>
            </a:endParaRPr>
          </a:p>
        </p:txBody>
      </p:sp>
      <p:sp>
        <p:nvSpPr>
          <p:cNvPr id="27776" name="Arc 129"/>
          <p:cNvSpPr>
            <a:spLocks/>
          </p:cNvSpPr>
          <p:nvPr/>
        </p:nvSpPr>
        <p:spPr bwMode="auto">
          <a:xfrm>
            <a:off x="3949701" y="5397502"/>
            <a:ext cx="134938" cy="80963"/>
          </a:xfrm>
          <a:custGeom>
            <a:avLst/>
            <a:gdLst>
              <a:gd name="T0" fmla="*/ 2147483647 w 21600"/>
              <a:gd name="T1" fmla="*/ 2147483647 h 21808"/>
              <a:gd name="T2" fmla="*/ 2147483647 w 21600"/>
              <a:gd name="T3" fmla="*/ 0 h 21808"/>
              <a:gd name="T4" fmla="*/ 2147483647 w 21600"/>
              <a:gd name="T5" fmla="*/ 2147483647 h 21808"/>
              <a:gd name="T6" fmla="*/ 0 60000 65536"/>
              <a:gd name="T7" fmla="*/ 0 60000 65536"/>
              <a:gd name="T8" fmla="*/ 0 60000 65536"/>
              <a:gd name="T9" fmla="*/ 0 w 21600"/>
              <a:gd name="T10" fmla="*/ 0 h 21808"/>
              <a:gd name="T11" fmla="*/ 21600 w 21600"/>
              <a:gd name="T12" fmla="*/ 21808 h 21808"/>
            </a:gdLst>
            <a:ahLst/>
            <a:cxnLst>
              <a:cxn ang="T6">
                <a:pos x="T0" y="T1"/>
              </a:cxn>
              <a:cxn ang="T7">
                <a:pos x="T2" y="T3"/>
              </a:cxn>
              <a:cxn ang="T8">
                <a:pos x="T4" y="T5"/>
              </a:cxn>
            </a:cxnLst>
            <a:rect l="T9" t="T10" r="T11" b="T12"/>
            <a:pathLst>
              <a:path w="21600" h="21808" fill="none" extrusionOk="0">
                <a:moveTo>
                  <a:pt x="21476" y="21807"/>
                </a:moveTo>
                <a:cubicBezTo>
                  <a:pt x="9595" y="21739"/>
                  <a:pt x="0" y="12088"/>
                  <a:pt x="0" y="208"/>
                </a:cubicBezTo>
                <a:cubicBezTo>
                  <a:pt x="0" y="138"/>
                  <a:pt x="0" y="69"/>
                  <a:pt x="1" y="0"/>
                </a:cubicBezTo>
              </a:path>
              <a:path w="21600" h="21808" stroke="0" extrusionOk="0">
                <a:moveTo>
                  <a:pt x="21476" y="21807"/>
                </a:moveTo>
                <a:cubicBezTo>
                  <a:pt x="9595" y="21739"/>
                  <a:pt x="0" y="12088"/>
                  <a:pt x="0" y="208"/>
                </a:cubicBezTo>
                <a:cubicBezTo>
                  <a:pt x="0" y="138"/>
                  <a:pt x="0" y="69"/>
                  <a:pt x="1" y="0"/>
                </a:cubicBezTo>
                <a:lnTo>
                  <a:pt x="21600" y="208"/>
                </a:lnTo>
                <a:close/>
              </a:path>
            </a:pathLst>
          </a:custGeom>
          <a:noFill/>
          <a:ln w="11113">
            <a:solidFill>
              <a:srgbClr val="00FFEE"/>
            </a:solidFill>
            <a:round/>
            <a:headEnd/>
            <a:tailEnd/>
          </a:ln>
        </p:spPr>
        <p:txBody>
          <a:bodyPr>
            <a:prstTxWarp prst="textNoShape">
              <a:avLst/>
            </a:prstTxWarp>
          </a:bodyPr>
          <a:lstStyle/>
          <a:p>
            <a:endParaRPr lang="en-US" dirty="0">
              <a:latin typeface="Arial" charset="0"/>
              <a:ea typeface="Arial"/>
              <a:cs typeface="Arial"/>
            </a:endParaRPr>
          </a:p>
        </p:txBody>
      </p:sp>
      <p:sp>
        <p:nvSpPr>
          <p:cNvPr id="27777" name="Arc 130"/>
          <p:cNvSpPr>
            <a:spLocks/>
          </p:cNvSpPr>
          <p:nvPr/>
        </p:nvSpPr>
        <p:spPr bwMode="auto">
          <a:xfrm>
            <a:off x="3949701" y="5380038"/>
            <a:ext cx="106363" cy="201612"/>
          </a:xfrm>
          <a:custGeom>
            <a:avLst/>
            <a:gdLst>
              <a:gd name="T0" fmla="*/ 2147483647 w 21600"/>
              <a:gd name="T1" fmla="*/ 2147483647 h 21600"/>
              <a:gd name="T2" fmla="*/ 0 w 21600"/>
              <a:gd name="T3" fmla="*/ 0 h 21600"/>
              <a:gd name="T4" fmla="*/ 2147483647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599"/>
                </a:moveTo>
                <a:cubicBezTo>
                  <a:pt x="9670" y="21599"/>
                  <a:pt x="-1" y="11929"/>
                  <a:pt x="-1" y="-1"/>
                </a:cubicBezTo>
              </a:path>
              <a:path w="21600" h="21600" stroke="0" extrusionOk="0">
                <a:moveTo>
                  <a:pt x="21600" y="21599"/>
                </a:moveTo>
                <a:cubicBezTo>
                  <a:pt x="9670" y="21599"/>
                  <a:pt x="-1" y="11929"/>
                  <a:pt x="-1" y="-1"/>
                </a:cubicBezTo>
                <a:lnTo>
                  <a:pt x="21600" y="0"/>
                </a:lnTo>
                <a:close/>
              </a:path>
            </a:pathLst>
          </a:custGeom>
          <a:noFill/>
          <a:ln w="11113">
            <a:solidFill>
              <a:srgbClr val="F100FF"/>
            </a:solidFill>
            <a:round/>
            <a:headEnd/>
            <a:tailEnd/>
          </a:ln>
        </p:spPr>
        <p:txBody>
          <a:bodyPr>
            <a:prstTxWarp prst="textNoShape">
              <a:avLst/>
            </a:prstTxWarp>
          </a:bodyPr>
          <a:lstStyle/>
          <a:p>
            <a:endParaRPr lang="en-US" dirty="0">
              <a:latin typeface="Arial" charset="0"/>
              <a:ea typeface="Arial"/>
              <a:cs typeface="Arial"/>
            </a:endParaRPr>
          </a:p>
        </p:txBody>
      </p:sp>
      <p:sp>
        <p:nvSpPr>
          <p:cNvPr id="27778" name="Arc 131"/>
          <p:cNvSpPr>
            <a:spLocks/>
          </p:cNvSpPr>
          <p:nvPr/>
        </p:nvSpPr>
        <p:spPr bwMode="auto">
          <a:xfrm>
            <a:off x="3844925" y="5373688"/>
            <a:ext cx="109538" cy="17462"/>
          </a:xfrm>
          <a:custGeom>
            <a:avLst/>
            <a:gdLst>
              <a:gd name="T0" fmla="*/ 0 w 21600"/>
              <a:gd name="T1" fmla="*/ 0 h 21600"/>
              <a:gd name="T2" fmla="*/ 2147483647 w 21600"/>
              <a:gd name="T3" fmla="*/ 581 h 21600"/>
              <a:gd name="T4" fmla="*/ 0 w 21600"/>
              <a:gd name="T5" fmla="*/ 58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1113">
            <a:solidFill>
              <a:srgbClr val="2BFF00"/>
            </a:solidFill>
            <a:round/>
            <a:headEnd/>
            <a:tailEnd/>
          </a:ln>
        </p:spPr>
        <p:txBody>
          <a:bodyPr>
            <a:prstTxWarp prst="textNoShape">
              <a:avLst/>
            </a:prstTxWarp>
          </a:bodyPr>
          <a:lstStyle/>
          <a:p>
            <a:endParaRPr lang="en-US" dirty="0">
              <a:latin typeface="Arial" charset="0"/>
              <a:ea typeface="Arial"/>
              <a:cs typeface="Arial"/>
            </a:endParaRPr>
          </a:p>
        </p:txBody>
      </p:sp>
      <p:sp>
        <p:nvSpPr>
          <p:cNvPr id="27779" name="Arc 132"/>
          <p:cNvSpPr>
            <a:spLocks/>
          </p:cNvSpPr>
          <p:nvPr/>
        </p:nvSpPr>
        <p:spPr bwMode="auto">
          <a:xfrm>
            <a:off x="3960814" y="5395913"/>
            <a:ext cx="133350" cy="19050"/>
          </a:xfrm>
          <a:custGeom>
            <a:avLst/>
            <a:gdLst>
              <a:gd name="T0" fmla="*/ 0 w 21676"/>
              <a:gd name="T1" fmla="*/ 0 h 21600"/>
              <a:gd name="T2" fmla="*/ 2147483647 w 21676"/>
              <a:gd name="T3" fmla="*/ 2443 h 21600"/>
              <a:gd name="T4" fmla="*/ 2147483647 w 21676"/>
              <a:gd name="T5" fmla="*/ 2553 h 21600"/>
              <a:gd name="T6" fmla="*/ 0 60000 65536"/>
              <a:gd name="T7" fmla="*/ 0 60000 65536"/>
              <a:gd name="T8" fmla="*/ 0 60000 65536"/>
              <a:gd name="T9" fmla="*/ 0 w 21676"/>
              <a:gd name="T10" fmla="*/ 0 h 21600"/>
              <a:gd name="T11" fmla="*/ 21676 w 21676"/>
              <a:gd name="T12" fmla="*/ 21600 h 21600"/>
            </a:gdLst>
            <a:ahLst/>
            <a:cxnLst>
              <a:cxn ang="T6">
                <a:pos x="T0" y="T1"/>
              </a:cxn>
              <a:cxn ang="T7">
                <a:pos x="T2" y="T3"/>
              </a:cxn>
              <a:cxn ang="T8">
                <a:pos x="T4" y="T5"/>
              </a:cxn>
            </a:cxnLst>
            <a:rect l="T9" t="T10" r="T11" b="T12"/>
            <a:pathLst>
              <a:path w="21676" h="21600" fill="none" extrusionOk="0">
                <a:moveTo>
                  <a:pt x="0" y="0"/>
                </a:moveTo>
                <a:cubicBezTo>
                  <a:pt x="32" y="0"/>
                  <a:pt x="64" y="-1"/>
                  <a:pt x="96" y="-1"/>
                </a:cubicBezTo>
                <a:cubicBezTo>
                  <a:pt x="11666" y="-1"/>
                  <a:pt x="21182" y="9117"/>
                  <a:pt x="21676" y="20677"/>
                </a:cubicBezTo>
              </a:path>
              <a:path w="21676" h="21600" stroke="0" extrusionOk="0">
                <a:moveTo>
                  <a:pt x="0" y="0"/>
                </a:moveTo>
                <a:cubicBezTo>
                  <a:pt x="32" y="0"/>
                  <a:pt x="64" y="-1"/>
                  <a:pt x="96" y="-1"/>
                </a:cubicBezTo>
                <a:cubicBezTo>
                  <a:pt x="11666" y="-1"/>
                  <a:pt x="21182" y="9117"/>
                  <a:pt x="21676" y="20677"/>
                </a:cubicBezTo>
                <a:lnTo>
                  <a:pt x="96" y="21600"/>
                </a:lnTo>
                <a:close/>
              </a:path>
            </a:pathLst>
          </a:custGeom>
          <a:noFill/>
          <a:ln w="11113">
            <a:solidFill>
              <a:srgbClr val="004EFF"/>
            </a:solidFill>
            <a:round/>
            <a:headEnd/>
            <a:tailEnd/>
          </a:ln>
        </p:spPr>
        <p:txBody>
          <a:bodyPr>
            <a:prstTxWarp prst="textNoShape">
              <a:avLst/>
            </a:prstTxWarp>
          </a:bodyPr>
          <a:lstStyle/>
          <a:p>
            <a:endParaRPr lang="en-US" dirty="0">
              <a:latin typeface="Arial" charset="0"/>
              <a:ea typeface="Arial"/>
              <a:cs typeface="Arial"/>
            </a:endParaRPr>
          </a:p>
        </p:txBody>
      </p:sp>
      <p:sp>
        <p:nvSpPr>
          <p:cNvPr id="27780" name="Arc 133"/>
          <p:cNvSpPr>
            <a:spLocks/>
          </p:cNvSpPr>
          <p:nvPr/>
        </p:nvSpPr>
        <p:spPr bwMode="auto">
          <a:xfrm>
            <a:off x="3957638" y="5356227"/>
            <a:ext cx="146050" cy="42863"/>
          </a:xfrm>
          <a:custGeom>
            <a:avLst/>
            <a:gdLst>
              <a:gd name="T0" fmla="*/ 2147483647 w 21723"/>
              <a:gd name="T1" fmla="*/ 0 h 22511"/>
              <a:gd name="T2" fmla="*/ 0 w 21723"/>
              <a:gd name="T3" fmla="*/ 1279635846 h 22511"/>
              <a:gd name="T4" fmla="*/ 2147483647 w 21723"/>
              <a:gd name="T5" fmla="*/ 51803246 h 22511"/>
              <a:gd name="T6" fmla="*/ 0 60000 65536"/>
              <a:gd name="T7" fmla="*/ 0 60000 65536"/>
              <a:gd name="T8" fmla="*/ 0 60000 65536"/>
              <a:gd name="T9" fmla="*/ 0 w 21723"/>
              <a:gd name="T10" fmla="*/ 0 h 22511"/>
              <a:gd name="T11" fmla="*/ 21723 w 21723"/>
              <a:gd name="T12" fmla="*/ 22511 h 22511"/>
            </a:gdLst>
            <a:ahLst/>
            <a:cxnLst>
              <a:cxn ang="T6">
                <a:pos x="T0" y="T1"/>
              </a:cxn>
              <a:cxn ang="T7">
                <a:pos x="T2" y="T3"/>
              </a:cxn>
              <a:cxn ang="T8">
                <a:pos x="T4" y="T5"/>
              </a:cxn>
            </a:cxnLst>
            <a:rect l="T9" t="T10" r="T11" b="T12"/>
            <a:pathLst>
              <a:path w="21723" h="22511" fill="none" extrusionOk="0">
                <a:moveTo>
                  <a:pt x="21703" y="0"/>
                </a:moveTo>
                <a:cubicBezTo>
                  <a:pt x="21716" y="303"/>
                  <a:pt x="21723" y="607"/>
                  <a:pt x="21723" y="911"/>
                </a:cubicBezTo>
                <a:cubicBezTo>
                  <a:pt x="21723" y="12840"/>
                  <a:pt x="12052" y="22511"/>
                  <a:pt x="123" y="22511"/>
                </a:cubicBezTo>
                <a:cubicBezTo>
                  <a:pt x="82" y="22510"/>
                  <a:pt x="41" y="22510"/>
                  <a:pt x="0" y="22510"/>
                </a:cubicBezTo>
              </a:path>
              <a:path w="21723" h="22511" stroke="0" extrusionOk="0">
                <a:moveTo>
                  <a:pt x="21703" y="0"/>
                </a:moveTo>
                <a:cubicBezTo>
                  <a:pt x="21716" y="303"/>
                  <a:pt x="21723" y="607"/>
                  <a:pt x="21723" y="911"/>
                </a:cubicBezTo>
                <a:cubicBezTo>
                  <a:pt x="21723" y="12840"/>
                  <a:pt x="12052" y="22511"/>
                  <a:pt x="123" y="22511"/>
                </a:cubicBezTo>
                <a:cubicBezTo>
                  <a:pt x="82" y="22510"/>
                  <a:pt x="41" y="22510"/>
                  <a:pt x="0" y="22510"/>
                </a:cubicBezTo>
                <a:lnTo>
                  <a:pt x="123" y="911"/>
                </a:lnTo>
                <a:close/>
              </a:path>
            </a:pathLst>
          </a:custGeom>
          <a:noFill/>
          <a:ln w="11113">
            <a:solidFill>
              <a:srgbClr val="F100FF"/>
            </a:solidFill>
            <a:round/>
            <a:headEnd/>
            <a:tailEnd/>
          </a:ln>
        </p:spPr>
        <p:txBody>
          <a:bodyPr>
            <a:prstTxWarp prst="textNoShape">
              <a:avLst/>
            </a:prstTxWarp>
          </a:bodyPr>
          <a:lstStyle/>
          <a:p>
            <a:endParaRPr lang="en-US" dirty="0">
              <a:latin typeface="Arial" charset="0"/>
              <a:ea typeface="Arial"/>
              <a:cs typeface="Arial"/>
            </a:endParaRPr>
          </a:p>
        </p:txBody>
      </p:sp>
      <p:sp>
        <p:nvSpPr>
          <p:cNvPr id="27781" name="Arc 134"/>
          <p:cNvSpPr>
            <a:spLocks/>
          </p:cNvSpPr>
          <p:nvPr/>
        </p:nvSpPr>
        <p:spPr bwMode="auto">
          <a:xfrm>
            <a:off x="3951289" y="5327650"/>
            <a:ext cx="122237" cy="58738"/>
          </a:xfrm>
          <a:custGeom>
            <a:avLst/>
            <a:gdLst>
              <a:gd name="T0" fmla="*/ 0 w 21598"/>
              <a:gd name="T1" fmla="*/ 2147483647 h 21600"/>
              <a:gd name="T2" fmla="*/ 2147483647 w 21598"/>
              <a:gd name="T3" fmla="*/ 0 h 21600"/>
              <a:gd name="T4" fmla="*/ 2147483647 w 21598"/>
              <a:gd name="T5" fmla="*/ 2147483647 h 21600"/>
              <a:gd name="T6" fmla="*/ 0 60000 65536"/>
              <a:gd name="T7" fmla="*/ 0 60000 65536"/>
              <a:gd name="T8" fmla="*/ 0 60000 65536"/>
              <a:gd name="T9" fmla="*/ 0 w 21598"/>
              <a:gd name="T10" fmla="*/ 0 h 21600"/>
              <a:gd name="T11" fmla="*/ 21598 w 21598"/>
              <a:gd name="T12" fmla="*/ 21600 h 21600"/>
            </a:gdLst>
            <a:ahLst/>
            <a:cxnLst>
              <a:cxn ang="T6">
                <a:pos x="T0" y="T1"/>
              </a:cxn>
              <a:cxn ang="T7">
                <a:pos x="T2" y="T3"/>
              </a:cxn>
              <a:cxn ang="T8">
                <a:pos x="T4" y="T5"/>
              </a:cxn>
            </a:cxnLst>
            <a:rect l="T9" t="T10" r="T11" b="T12"/>
            <a:pathLst>
              <a:path w="21598" h="21600" fill="none" extrusionOk="0">
                <a:moveTo>
                  <a:pt x="-1" y="21336"/>
                </a:moveTo>
                <a:cubicBezTo>
                  <a:pt x="143" y="9557"/>
                  <a:pt x="9699" y="64"/>
                  <a:pt x="21480" y="0"/>
                </a:cubicBezTo>
              </a:path>
              <a:path w="21598" h="21600" stroke="0" extrusionOk="0">
                <a:moveTo>
                  <a:pt x="-1" y="21336"/>
                </a:moveTo>
                <a:cubicBezTo>
                  <a:pt x="143" y="9557"/>
                  <a:pt x="9699" y="64"/>
                  <a:pt x="21480" y="0"/>
                </a:cubicBezTo>
                <a:lnTo>
                  <a:pt x="21598" y="21600"/>
                </a:lnTo>
                <a:close/>
              </a:path>
            </a:pathLst>
          </a:custGeom>
          <a:noFill/>
          <a:ln w="11113">
            <a:solidFill>
              <a:srgbClr val="00FFEE"/>
            </a:solidFill>
            <a:round/>
            <a:headEnd/>
            <a:tailEnd/>
          </a:ln>
        </p:spPr>
        <p:txBody>
          <a:bodyPr>
            <a:prstTxWarp prst="textNoShape">
              <a:avLst/>
            </a:prstTxWarp>
          </a:bodyPr>
          <a:lstStyle/>
          <a:p>
            <a:endParaRPr lang="en-US" dirty="0">
              <a:latin typeface="Arial" charset="0"/>
              <a:ea typeface="Arial"/>
              <a:cs typeface="Arial"/>
            </a:endParaRPr>
          </a:p>
        </p:txBody>
      </p:sp>
      <p:sp>
        <p:nvSpPr>
          <p:cNvPr id="27782" name="Oval 135"/>
          <p:cNvSpPr>
            <a:spLocks noChangeArrowheads="1"/>
          </p:cNvSpPr>
          <p:nvPr/>
        </p:nvSpPr>
        <p:spPr bwMode="auto">
          <a:xfrm>
            <a:off x="3871914" y="5395915"/>
            <a:ext cx="127000" cy="92075"/>
          </a:xfrm>
          <a:prstGeom prst="ellipse">
            <a:avLst/>
          </a:prstGeom>
          <a:noFill/>
          <a:ln w="11113">
            <a:solidFill>
              <a:srgbClr val="FF000C"/>
            </a:solidFill>
            <a:round/>
            <a:headEnd/>
            <a:tailEnd/>
          </a:ln>
        </p:spPr>
        <p:txBody>
          <a:bodyPr>
            <a:prstTxWarp prst="textNoShape">
              <a:avLst/>
            </a:prstTxWarp>
          </a:bodyPr>
          <a:lstStyle/>
          <a:p>
            <a:endParaRPr lang="en-US" dirty="0">
              <a:latin typeface="Arial" charset="0"/>
              <a:ea typeface="Arial"/>
              <a:cs typeface="Arial"/>
            </a:endParaRPr>
          </a:p>
        </p:txBody>
      </p:sp>
      <p:sp>
        <p:nvSpPr>
          <p:cNvPr id="27783" name="Freeform 136"/>
          <p:cNvSpPr>
            <a:spLocks/>
          </p:cNvSpPr>
          <p:nvPr/>
        </p:nvSpPr>
        <p:spPr bwMode="auto">
          <a:xfrm>
            <a:off x="3770314" y="5395915"/>
            <a:ext cx="169862" cy="90487"/>
          </a:xfrm>
          <a:custGeom>
            <a:avLst/>
            <a:gdLst>
              <a:gd name="T0" fmla="*/ 2147483647 w 107"/>
              <a:gd name="T1" fmla="*/ 0 h 57"/>
              <a:gd name="T2" fmla="*/ 2147483647 w 107"/>
              <a:gd name="T3" fmla="*/ 2147483647 h 57"/>
              <a:gd name="T4" fmla="*/ 2147483647 w 107"/>
              <a:gd name="T5" fmla="*/ 2147483647 h 57"/>
              <a:gd name="T6" fmla="*/ 0 w 107"/>
              <a:gd name="T7" fmla="*/ 2147483647 h 57"/>
              <a:gd name="T8" fmla="*/ 0 60000 65536"/>
              <a:gd name="T9" fmla="*/ 0 60000 65536"/>
              <a:gd name="T10" fmla="*/ 0 60000 65536"/>
              <a:gd name="T11" fmla="*/ 0 60000 65536"/>
              <a:gd name="T12" fmla="*/ 0 w 107"/>
              <a:gd name="T13" fmla="*/ 0 h 57"/>
              <a:gd name="T14" fmla="*/ 107 w 107"/>
              <a:gd name="T15" fmla="*/ 57 h 57"/>
            </a:gdLst>
            <a:ahLst/>
            <a:cxnLst>
              <a:cxn ang="T8">
                <a:pos x="T0" y="T1"/>
              </a:cxn>
              <a:cxn ang="T9">
                <a:pos x="T2" y="T3"/>
              </a:cxn>
              <a:cxn ang="T10">
                <a:pos x="T4" y="T5"/>
              </a:cxn>
              <a:cxn ang="T11">
                <a:pos x="T6" y="T7"/>
              </a:cxn>
            </a:cxnLst>
            <a:rect l="T12" t="T13" r="T14" b="T15"/>
            <a:pathLst>
              <a:path w="107" h="57">
                <a:moveTo>
                  <a:pt x="107" y="0"/>
                </a:moveTo>
                <a:lnTo>
                  <a:pt x="86" y="23"/>
                </a:lnTo>
                <a:lnTo>
                  <a:pt x="28" y="44"/>
                </a:lnTo>
                <a:lnTo>
                  <a:pt x="0" y="57"/>
                </a:lnTo>
              </a:path>
            </a:pathLst>
          </a:custGeom>
          <a:noFill/>
          <a:ln w="11113">
            <a:solidFill>
              <a:srgbClr val="FF4600"/>
            </a:solidFill>
            <a:round/>
            <a:headEnd/>
            <a:tailEnd/>
          </a:ln>
        </p:spPr>
        <p:txBody>
          <a:bodyPr>
            <a:prstTxWarp prst="textNoShape">
              <a:avLst/>
            </a:prstTxWarp>
          </a:bodyPr>
          <a:lstStyle/>
          <a:p>
            <a:endParaRPr lang="en-US" dirty="0">
              <a:latin typeface="Arial" charset="0"/>
              <a:ea typeface="Arial"/>
              <a:cs typeface="Arial"/>
            </a:endParaRPr>
          </a:p>
        </p:txBody>
      </p:sp>
      <p:sp>
        <p:nvSpPr>
          <p:cNvPr id="27784" name="Rectangle 137"/>
          <p:cNvSpPr>
            <a:spLocks noChangeArrowheads="1"/>
          </p:cNvSpPr>
          <p:nvPr/>
        </p:nvSpPr>
        <p:spPr bwMode="auto">
          <a:xfrm>
            <a:off x="4244975" y="3987801"/>
            <a:ext cx="1389378" cy="200055"/>
          </a:xfrm>
          <a:prstGeom prst="rect">
            <a:avLst/>
          </a:prstGeom>
          <a:noFill/>
          <a:ln w="9525">
            <a:noFill/>
            <a:miter lim="800000"/>
            <a:headEnd/>
            <a:tailEnd/>
          </a:ln>
        </p:spPr>
        <p:txBody>
          <a:bodyPr wrap="none" lIns="0" tIns="0" rIns="0" bIns="0">
            <a:prstTxWarp prst="textNoShape">
              <a:avLst/>
            </a:prstTxWarp>
            <a:spAutoFit/>
          </a:bodyPr>
          <a:lstStyle/>
          <a:p>
            <a:r>
              <a:rPr kumimoji="1" lang="en-US" sz="1300" b="1" dirty="0">
                <a:solidFill>
                  <a:srgbClr val="000000"/>
                </a:solidFill>
                <a:latin typeface="Arial" charset="0"/>
                <a:ea typeface="Arial"/>
                <a:cs typeface="Arial"/>
              </a:rPr>
              <a:t>EVENT BUILDER.</a:t>
            </a:r>
            <a:endParaRPr kumimoji="1" lang="en-US" sz="2400" dirty="0">
              <a:latin typeface="Arial" charset="0"/>
              <a:ea typeface="Arial"/>
              <a:cs typeface="Arial"/>
            </a:endParaRPr>
          </a:p>
        </p:txBody>
      </p:sp>
      <p:sp>
        <p:nvSpPr>
          <p:cNvPr id="27785" name="Rectangle 138"/>
          <p:cNvSpPr>
            <a:spLocks noChangeArrowheads="1"/>
          </p:cNvSpPr>
          <p:nvPr/>
        </p:nvSpPr>
        <p:spPr bwMode="auto">
          <a:xfrm>
            <a:off x="5570538" y="3987800"/>
            <a:ext cx="0" cy="200055"/>
          </a:xfrm>
          <a:prstGeom prst="rect">
            <a:avLst/>
          </a:prstGeom>
          <a:noFill/>
          <a:ln w="9525">
            <a:noFill/>
            <a:miter lim="800000"/>
            <a:headEnd/>
            <a:tailEnd/>
          </a:ln>
        </p:spPr>
        <p:txBody>
          <a:bodyPr wrap="none" lIns="0" tIns="0" rIns="0" bIns="0">
            <a:prstTxWarp prst="textNoShape">
              <a:avLst/>
            </a:prstTxWarp>
            <a:spAutoFit/>
          </a:bodyPr>
          <a:lstStyle/>
          <a:p>
            <a:r>
              <a:rPr kumimoji="1" lang="en-US" sz="1300" b="1" dirty="0">
                <a:solidFill>
                  <a:srgbClr val="000000"/>
                </a:solidFill>
                <a:latin typeface="Arial" charset="0"/>
                <a:ea typeface="Arial"/>
                <a:cs typeface="Arial"/>
              </a:rPr>
              <a:t> </a:t>
            </a:r>
            <a:endParaRPr kumimoji="1" lang="en-US" sz="2400" dirty="0">
              <a:latin typeface="Arial" charset="0"/>
              <a:ea typeface="Arial"/>
              <a:cs typeface="Arial"/>
            </a:endParaRPr>
          </a:p>
        </p:txBody>
      </p:sp>
      <p:sp>
        <p:nvSpPr>
          <p:cNvPr id="27786" name="Rectangle 139"/>
          <p:cNvSpPr>
            <a:spLocks noChangeArrowheads="1"/>
          </p:cNvSpPr>
          <p:nvPr/>
        </p:nvSpPr>
        <p:spPr bwMode="auto">
          <a:xfrm>
            <a:off x="4244976" y="4178302"/>
            <a:ext cx="1798638" cy="738664"/>
          </a:xfrm>
          <a:prstGeom prst="rect">
            <a:avLst/>
          </a:prstGeom>
          <a:noFill/>
          <a:ln w="9525">
            <a:noFill/>
            <a:miter lim="800000"/>
            <a:headEnd/>
            <a:tailEnd/>
          </a:ln>
        </p:spPr>
        <p:txBody>
          <a:bodyPr lIns="0" tIns="0" rIns="0" bIns="0">
            <a:prstTxWarp prst="textNoShape">
              <a:avLst/>
            </a:prstTxWarp>
            <a:spAutoFit/>
          </a:bodyPr>
          <a:lstStyle/>
          <a:p>
            <a:r>
              <a:rPr kumimoji="1" lang="en-US" sz="800" dirty="0">
                <a:solidFill>
                  <a:srgbClr val="000000"/>
                </a:solidFill>
                <a:latin typeface="Arial" charset="0"/>
                <a:ea typeface="Arial"/>
                <a:cs typeface="Arial"/>
              </a:rPr>
              <a:t>A large switching network (400+400 ports) with total throughput ~ 400Gbit/s forms the interconnection between the sources (deep buffers) and the destinations (buffers before farm CPUs).</a:t>
            </a:r>
            <a:endParaRPr kumimoji="1" lang="en-US" sz="2400" dirty="0">
              <a:latin typeface="Arial" charset="0"/>
              <a:ea typeface="Arial"/>
              <a:cs typeface="Arial"/>
            </a:endParaRPr>
          </a:p>
        </p:txBody>
      </p:sp>
      <p:sp>
        <p:nvSpPr>
          <p:cNvPr id="27787" name="Rectangle 140"/>
          <p:cNvSpPr>
            <a:spLocks noChangeArrowheads="1"/>
          </p:cNvSpPr>
          <p:nvPr/>
        </p:nvSpPr>
        <p:spPr bwMode="auto">
          <a:xfrm>
            <a:off x="6353175" y="4178302"/>
            <a:ext cx="0" cy="123111"/>
          </a:xfrm>
          <a:prstGeom prst="rect">
            <a:avLst/>
          </a:prstGeom>
          <a:noFill/>
          <a:ln w="9525">
            <a:noFill/>
            <a:miter lim="800000"/>
            <a:headEnd/>
            <a:tailEnd/>
          </a:ln>
        </p:spPr>
        <p:txBody>
          <a:bodyPr wrap="none" lIns="0" tIns="0" rIns="0" bIns="0">
            <a:prstTxWarp prst="textNoShape">
              <a:avLst/>
            </a:prstTxWarp>
            <a:spAutoFit/>
          </a:bodyPr>
          <a:lstStyle/>
          <a:p>
            <a:r>
              <a:rPr kumimoji="1" lang="en-US" sz="800" dirty="0">
                <a:solidFill>
                  <a:srgbClr val="000000"/>
                </a:solidFill>
                <a:latin typeface="Arial" charset="0"/>
                <a:ea typeface="Arial"/>
                <a:cs typeface="Arial"/>
              </a:rPr>
              <a:t> </a:t>
            </a:r>
            <a:endParaRPr kumimoji="1" lang="en-US" sz="2400" dirty="0">
              <a:latin typeface="Arial" charset="0"/>
              <a:ea typeface="Arial"/>
              <a:cs typeface="Arial"/>
            </a:endParaRPr>
          </a:p>
        </p:txBody>
      </p:sp>
      <p:sp>
        <p:nvSpPr>
          <p:cNvPr id="27788" name="Rectangle 141"/>
          <p:cNvSpPr>
            <a:spLocks noChangeArrowheads="1"/>
          </p:cNvSpPr>
          <p:nvPr/>
        </p:nvSpPr>
        <p:spPr bwMode="auto">
          <a:xfrm>
            <a:off x="7499350" y="4291015"/>
            <a:ext cx="0" cy="369332"/>
          </a:xfrm>
          <a:prstGeom prst="rect">
            <a:avLst/>
          </a:prstGeom>
          <a:noFill/>
          <a:ln w="9525">
            <a:noFill/>
            <a:miter lim="800000"/>
            <a:headEnd/>
            <a:tailEnd/>
          </a:ln>
        </p:spPr>
        <p:txBody>
          <a:bodyPr wrap="none" lIns="0" tIns="0" rIns="0" bIns="0">
            <a:prstTxWarp prst="textNoShape">
              <a:avLst/>
            </a:prstTxWarp>
            <a:spAutoFit/>
          </a:bodyPr>
          <a:lstStyle/>
          <a:p>
            <a:endParaRPr kumimoji="1" lang="en-US" sz="2400" dirty="0">
              <a:latin typeface="Arial" charset="0"/>
              <a:ea typeface="Arial"/>
              <a:cs typeface="Arial"/>
            </a:endParaRPr>
          </a:p>
        </p:txBody>
      </p:sp>
      <p:sp>
        <p:nvSpPr>
          <p:cNvPr id="27789" name="Rectangle 142"/>
          <p:cNvSpPr>
            <a:spLocks noChangeArrowheads="1"/>
          </p:cNvSpPr>
          <p:nvPr/>
        </p:nvSpPr>
        <p:spPr bwMode="auto">
          <a:xfrm>
            <a:off x="6396038" y="4405315"/>
            <a:ext cx="0" cy="123111"/>
          </a:xfrm>
          <a:prstGeom prst="rect">
            <a:avLst/>
          </a:prstGeom>
          <a:noFill/>
          <a:ln w="9525">
            <a:noFill/>
            <a:miter lim="800000"/>
            <a:headEnd/>
            <a:tailEnd/>
          </a:ln>
        </p:spPr>
        <p:txBody>
          <a:bodyPr wrap="none" lIns="0" tIns="0" rIns="0" bIns="0">
            <a:prstTxWarp prst="textNoShape">
              <a:avLst/>
            </a:prstTxWarp>
            <a:spAutoFit/>
          </a:bodyPr>
          <a:lstStyle/>
          <a:p>
            <a:r>
              <a:rPr kumimoji="1" lang="en-US" sz="800" dirty="0">
                <a:solidFill>
                  <a:srgbClr val="000000"/>
                </a:solidFill>
                <a:latin typeface="Arial" charset="0"/>
                <a:ea typeface="Arial"/>
                <a:cs typeface="Arial"/>
              </a:rPr>
              <a:t> </a:t>
            </a:r>
            <a:endParaRPr kumimoji="1" lang="en-US" sz="2400" dirty="0">
              <a:latin typeface="Arial" charset="0"/>
              <a:ea typeface="Arial"/>
              <a:cs typeface="Arial"/>
            </a:endParaRPr>
          </a:p>
        </p:txBody>
      </p:sp>
      <p:sp>
        <p:nvSpPr>
          <p:cNvPr id="27790" name="Rectangle 143"/>
          <p:cNvSpPr>
            <a:spLocks noChangeArrowheads="1"/>
          </p:cNvSpPr>
          <p:nvPr/>
        </p:nvSpPr>
        <p:spPr bwMode="auto">
          <a:xfrm>
            <a:off x="6229350" y="4521202"/>
            <a:ext cx="0" cy="123111"/>
          </a:xfrm>
          <a:prstGeom prst="rect">
            <a:avLst/>
          </a:prstGeom>
          <a:noFill/>
          <a:ln w="9525">
            <a:noFill/>
            <a:miter lim="800000"/>
            <a:headEnd/>
            <a:tailEnd/>
          </a:ln>
        </p:spPr>
        <p:txBody>
          <a:bodyPr wrap="none" lIns="0" tIns="0" rIns="0" bIns="0">
            <a:prstTxWarp prst="textNoShape">
              <a:avLst/>
            </a:prstTxWarp>
            <a:spAutoFit/>
          </a:bodyPr>
          <a:lstStyle/>
          <a:p>
            <a:r>
              <a:rPr kumimoji="1" lang="en-US" sz="800" dirty="0">
                <a:solidFill>
                  <a:srgbClr val="000000"/>
                </a:solidFill>
                <a:latin typeface="Arial" charset="0"/>
                <a:ea typeface="Arial"/>
                <a:cs typeface="Arial"/>
              </a:rPr>
              <a:t> </a:t>
            </a:r>
            <a:endParaRPr kumimoji="1" lang="en-US" sz="2400" dirty="0">
              <a:latin typeface="Arial" charset="0"/>
              <a:ea typeface="Arial"/>
              <a:cs typeface="Arial"/>
            </a:endParaRPr>
          </a:p>
        </p:txBody>
      </p:sp>
      <p:sp>
        <p:nvSpPr>
          <p:cNvPr id="27791" name="Rectangle 144"/>
          <p:cNvSpPr>
            <a:spLocks noChangeArrowheads="1"/>
          </p:cNvSpPr>
          <p:nvPr/>
        </p:nvSpPr>
        <p:spPr bwMode="auto">
          <a:xfrm>
            <a:off x="6281738" y="4633915"/>
            <a:ext cx="0" cy="123111"/>
          </a:xfrm>
          <a:prstGeom prst="rect">
            <a:avLst/>
          </a:prstGeom>
          <a:noFill/>
          <a:ln w="9525">
            <a:noFill/>
            <a:miter lim="800000"/>
            <a:headEnd/>
            <a:tailEnd/>
          </a:ln>
        </p:spPr>
        <p:txBody>
          <a:bodyPr wrap="none" lIns="0" tIns="0" rIns="0" bIns="0">
            <a:prstTxWarp prst="textNoShape">
              <a:avLst/>
            </a:prstTxWarp>
            <a:spAutoFit/>
          </a:bodyPr>
          <a:lstStyle/>
          <a:p>
            <a:r>
              <a:rPr kumimoji="1" lang="en-US" sz="800" dirty="0">
                <a:solidFill>
                  <a:srgbClr val="000000"/>
                </a:solidFill>
                <a:latin typeface="Arial" charset="0"/>
                <a:ea typeface="Arial"/>
                <a:cs typeface="Arial"/>
              </a:rPr>
              <a:t> </a:t>
            </a:r>
            <a:endParaRPr kumimoji="1" lang="en-US" sz="2400" dirty="0">
              <a:latin typeface="Arial" charset="0"/>
              <a:ea typeface="Arial"/>
              <a:cs typeface="Arial"/>
            </a:endParaRPr>
          </a:p>
        </p:txBody>
      </p:sp>
      <p:sp>
        <p:nvSpPr>
          <p:cNvPr id="27792" name="Rectangle 145"/>
          <p:cNvSpPr>
            <a:spLocks noChangeArrowheads="1"/>
          </p:cNvSpPr>
          <p:nvPr/>
        </p:nvSpPr>
        <p:spPr bwMode="auto">
          <a:xfrm>
            <a:off x="4233864" y="5121276"/>
            <a:ext cx="1219491" cy="200055"/>
          </a:xfrm>
          <a:prstGeom prst="rect">
            <a:avLst/>
          </a:prstGeom>
          <a:noFill/>
          <a:ln w="9525">
            <a:noFill/>
            <a:miter lim="800000"/>
            <a:headEnd/>
            <a:tailEnd/>
          </a:ln>
        </p:spPr>
        <p:txBody>
          <a:bodyPr wrap="none" lIns="0" tIns="0" rIns="0" bIns="0">
            <a:prstTxWarp prst="textNoShape">
              <a:avLst/>
            </a:prstTxWarp>
            <a:spAutoFit/>
          </a:bodyPr>
          <a:lstStyle/>
          <a:p>
            <a:r>
              <a:rPr kumimoji="1" lang="en-US" sz="1300" b="1" dirty="0">
                <a:solidFill>
                  <a:srgbClr val="000000"/>
                </a:solidFill>
                <a:latin typeface="Arial" charset="0"/>
                <a:ea typeface="Arial"/>
                <a:cs typeface="Arial"/>
              </a:rPr>
              <a:t>EVENT FILTER.</a:t>
            </a:r>
            <a:endParaRPr kumimoji="1" lang="en-US" sz="2400" dirty="0">
              <a:latin typeface="Arial" charset="0"/>
              <a:ea typeface="Arial"/>
              <a:cs typeface="Arial"/>
            </a:endParaRPr>
          </a:p>
        </p:txBody>
      </p:sp>
      <p:sp>
        <p:nvSpPr>
          <p:cNvPr id="27793" name="Rectangle 146"/>
          <p:cNvSpPr>
            <a:spLocks noChangeArrowheads="1"/>
          </p:cNvSpPr>
          <p:nvPr/>
        </p:nvSpPr>
        <p:spPr bwMode="auto">
          <a:xfrm>
            <a:off x="5411788" y="5187952"/>
            <a:ext cx="0" cy="200055"/>
          </a:xfrm>
          <a:prstGeom prst="rect">
            <a:avLst/>
          </a:prstGeom>
          <a:noFill/>
          <a:ln w="9525">
            <a:noFill/>
            <a:miter lim="800000"/>
            <a:headEnd/>
            <a:tailEnd/>
          </a:ln>
        </p:spPr>
        <p:txBody>
          <a:bodyPr wrap="none" lIns="0" tIns="0" rIns="0" bIns="0">
            <a:prstTxWarp prst="textNoShape">
              <a:avLst/>
            </a:prstTxWarp>
            <a:spAutoFit/>
          </a:bodyPr>
          <a:lstStyle/>
          <a:p>
            <a:r>
              <a:rPr kumimoji="1" lang="en-US" sz="1300" b="1" dirty="0">
                <a:solidFill>
                  <a:srgbClr val="000000"/>
                </a:solidFill>
                <a:latin typeface="Arial" charset="0"/>
                <a:ea typeface="Arial"/>
                <a:cs typeface="Arial"/>
              </a:rPr>
              <a:t> </a:t>
            </a:r>
            <a:endParaRPr kumimoji="1" lang="en-US" sz="2400" dirty="0">
              <a:latin typeface="Arial" charset="0"/>
              <a:ea typeface="Arial"/>
              <a:cs typeface="Arial"/>
            </a:endParaRPr>
          </a:p>
        </p:txBody>
      </p:sp>
      <p:sp>
        <p:nvSpPr>
          <p:cNvPr id="27794" name="Rectangle 147"/>
          <p:cNvSpPr>
            <a:spLocks noChangeArrowheads="1"/>
          </p:cNvSpPr>
          <p:nvPr/>
        </p:nvSpPr>
        <p:spPr bwMode="auto">
          <a:xfrm>
            <a:off x="4233864" y="5273675"/>
            <a:ext cx="1885950" cy="488950"/>
          </a:xfrm>
          <a:prstGeom prst="rect">
            <a:avLst/>
          </a:prstGeom>
          <a:noFill/>
          <a:ln w="9525">
            <a:noFill/>
            <a:miter lim="800000"/>
            <a:headEnd/>
            <a:tailEnd/>
          </a:ln>
        </p:spPr>
        <p:txBody>
          <a:bodyPr lIns="0" tIns="0" rIns="0" bIns="0">
            <a:prstTxWarp prst="textNoShape">
              <a:avLst/>
            </a:prstTxWarp>
            <a:spAutoFit/>
          </a:bodyPr>
          <a:lstStyle/>
          <a:p>
            <a:r>
              <a:rPr kumimoji="1" lang="en-US" sz="800" dirty="0">
                <a:solidFill>
                  <a:srgbClr val="000000"/>
                </a:solidFill>
                <a:latin typeface="Arial" charset="0"/>
                <a:ea typeface="Arial"/>
                <a:cs typeface="Arial"/>
              </a:rPr>
              <a:t>A set of high performance commercial processors organized into many farms convenient for on-line and off-line applications.</a:t>
            </a:r>
            <a:endParaRPr kumimoji="1" lang="en-US" sz="2400" dirty="0">
              <a:latin typeface="Arial" charset="0"/>
              <a:ea typeface="Arial"/>
              <a:cs typeface="Arial"/>
            </a:endParaRPr>
          </a:p>
        </p:txBody>
      </p:sp>
      <p:sp>
        <p:nvSpPr>
          <p:cNvPr id="27795" name="Rectangle 148"/>
          <p:cNvSpPr>
            <a:spLocks noChangeArrowheads="1"/>
          </p:cNvSpPr>
          <p:nvPr/>
        </p:nvSpPr>
        <p:spPr bwMode="auto">
          <a:xfrm>
            <a:off x="6467475" y="5376865"/>
            <a:ext cx="0" cy="123111"/>
          </a:xfrm>
          <a:prstGeom prst="rect">
            <a:avLst/>
          </a:prstGeom>
          <a:noFill/>
          <a:ln w="9525">
            <a:noFill/>
            <a:miter lim="800000"/>
            <a:headEnd/>
            <a:tailEnd/>
          </a:ln>
        </p:spPr>
        <p:txBody>
          <a:bodyPr wrap="none" lIns="0" tIns="0" rIns="0" bIns="0">
            <a:prstTxWarp prst="textNoShape">
              <a:avLst/>
            </a:prstTxWarp>
            <a:spAutoFit/>
          </a:bodyPr>
          <a:lstStyle/>
          <a:p>
            <a:r>
              <a:rPr kumimoji="1" lang="en-US" sz="800" dirty="0">
                <a:solidFill>
                  <a:srgbClr val="000000"/>
                </a:solidFill>
                <a:latin typeface="Arial" charset="0"/>
                <a:ea typeface="Arial"/>
                <a:cs typeface="Arial"/>
              </a:rPr>
              <a:t> </a:t>
            </a:r>
            <a:endParaRPr kumimoji="1" lang="en-US" sz="2400" dirty="0">
              <a:latin typeface="Arial" charset="0"/>
              <a:ea typeface="Arial"/>
              <a:cs typeface="Arial"/>
            </a:endParaRPr>
          </a:p>
        </p:txBody>
      </p:sp>
      <p:sp>
        <p:nvSpPr>
          <p:cNvPr id="27796" name="Rectangle 149"/>
          <p:cNvSpPr>
            <a:spLocks noChangeArrowheads="1"/>
          </p:cNvSpPr>
          <p:nvPr/>
        </p:nvSpPr>
        <p:spPr bwMode="auto">
          <a:xfrm>
            <a:off x="6429375" y="5492752"/>
            <a:ext cx="0" cy="123111"/>
          </a:xfrm>
          <a:prstGeom prst="rect">
            <a:avLst/>
          </a:prstGeom>
          <a:noFill/>
          <a:ln w="9525">
            <a:noFill/>
            <a:miter lim="800000"/>
            <a:headEnd/>
            <a:tailEnd/>
          </a:ln>
        </p:spPr>
        <p:txBody>
          <a:bodyPr wrap="none" lIns="0" tIns="0" rIns="0" bIns="0">
            <a:prstTxWarp prst="textNoShape">
              <a:avLst/>
            </a:prstTxWarp>
            <a:spAutoFit/>
          </a:bodyPr>
          <a:lstStyle/>
          <a:p>
            <a:r>
              <a:rPr kumimoji="1" lang="en-US" sz="800" dirty="0">
                <a:solidFill>
                  <a:srgbClr val="000000"/>
                </a:solidFill>
                <a:latin typeface="Arial" charset="0"/>
                <a:ea typeface="Arial"/>
                <a:cs typeface="Arial"/>
              </a:rPr>
              <a:t> </a:t>
            </a:r>
            <a:endParaRPr kumimoji="1" lang="en-US" sz="2400" dirty="0">
              <a:latin typeface="Arial" charset="0"/>
              <a:ea typeface="Arial"/>
              <a:cs typeface="Arial"/>
            </a:endParaRPr>
          </a:p>
        </p:txBody>
      </p:sp>
      <p:sp>
        <p:nvSpPr>
          <p:cNvPr id="27797" name="Rectangle 150"/>
          <p:cNvSpPr>
            <a:spLocks noChangeArrowheads="1"/>
          </p:cNvSpPr>
          <p:nvPr/>
        </p:nvSpPr>
        <p:spPr bwMode="auto">
          <a:xfrm>
            <a:off x="2025651" y="3994152"/>
            <a:ext cx="2092325" cy="881063"/>
          </a:xfrm>
          <a:prstGeom prst="rect">
            <a:avLst/>
          </a:prstGeom>
          <a:solidFill>
            <a:srgbClr val="FFE9AA"/>
          </a:solidFill>
          <a:ln w="22225">
            <a:solidFill>
              <a:srgbClr val="000000"/>
            </a:solidFill>
            <a:miter lim="800000"/>
            <a:headEnd/>
            <a:tailEnd/>
          </a:ln>
        </p:spPr>
        <p:txBody>
          <a:bodyPr>
            <a:prstTxWarp prst="textNoShape">
              <a:avLst/>
            </a:prstTxWarp>
          </a:bodyPr>
          <a:lstStyle/>
          <a:p>
            <a:endParaRPr lang="en-US" dirty="0">
              <a:latin typeface="Arial" charset="0"/>
              <a:ea typeface="Arial"/>
              <a:cs typeface="Arial"/>
            </a:endParaRPr>
          </a:p>
        </p:txBody>
      </p:sp>
      <p:sp>
        <p:nvSpPr>
          <p:cNvPr id="27798" name="Line 151"/>
          <p:cNvSpPr>
            <a:spLocks noChangeShapeType="1"/>
          </p:cNvSpPr>
          <p:nvPr/>
        </p:nvSpPr>
        <p:spPr bwMode="auto">
          <a:xfrm>
            <a:off x="2212976" y="4013200"/>
            <a:ext cx="3175" cy="846138"/>
          </a:xfrm>
          <a:prstGeom prst="line">
            <a:avLst/>
          </a:prstGeom>
          <a:noFill/>
          <a:ln w="11113">
            <a:solidFill>
              <a:srgbClr val="8E8E8E"/>
            </a:solidFill>
            <a:round/>
            <a:headEnd/>
            <a:tailEnd/>
          </a:ln>
        </p:spPr>
        <p:txBody>
          <a:bodyPr>
            <a:prstTxWarp prst="textNoShape">
              <a:avLst/>
            </a:prstTxWarp>
          </a:bodyPr>
          <a:lstStyle/>
          <a:p>
            <a:endParaRPr lang="en-US" dirty="0">
              <a:latin typeface="Arial"/>
              <a:ea typeface="Arial"/>
              <a:cs typeface="Arial"/>
            </a:endParaRPr>
          </a:p>
        </p:txBody>
      </p:sp>
      <p:sp>
        <p:nvSpPr>
          <p:cNvPr id="27799" name="Line 152"/>
          <p:cNvSpPr>
            <a:spLocks noChangeShapeType="1"/>
          </p:cNvSpPr>
          <p:nvPr/>
        </p:nvSpPr>
        <p:spPr bwMode="auto">
          <a:xfrm flipV="1">
            <a:off x="2212976" y="4013200"/>
            <a:ext cx="423863" cy="846138"/>
          </a:xfrm>
          <a:prstGeom prst="line">
            <a:avLst/>
          </a:prstGeom>
          <a:noFill/>
          <a:ln w="14288">
            <a:solidFill>
              <a:srgbClr val="8E8E8E"/>
            </a:solidFill>
            <a:round/>
            <a:headEnd/>
            <a:tailEnd/>
          </a:ln>
        </p:spPr>
        <p:txBody>
          <a:bodyPr>
            <a:prstTxWarp prst="textNoShape">
              <a:avLst/>
            </a:prstTxWarp>
          </a:bodyPr>
          <a:lstStyle/>
          <a:p>
            <a:endParaRPr lang="en-US" dirty="0">
              <a:latin typeface="Arial"/>
              <a:ea typeface="Arial"/>
              <a:cs typeface="Arial"/>
            </a:endParaRPr>
          </a:p>
        </p:txBody>
      </p:sp>
      <p:sp>
        <p:nvSpPr>
          <p:cNvPr id="27800" name="Line 153"/>
          <p:cNvSpPr>
            <a:spLocks noChangeShapeType="1"/>
          </p:cNvSpPr>
          <p:nvPr/>
        </p:nvSpPr>
        <p:spPr bwMode="auto">
          <a:xfrm flipV="1">
            <a:off x="2212975" y="4013202"/>
            <a:ext cx="846138" cy="835025"/>
          </a:xfrm>
          <a:prstGeom prst="line">
            <a:avLst/>
          </a:prstGeom>
          <a:noFill/>
          <a:ln w="14288">
            <a:solidFill>
              <a:srgbClr val="8E8E8E"/>
            </a:solidFill>
            <a:round/>
            <a:headEnd/>
            <a:tailEnd/>
          </a:ln>
        </p:spPr>
        <p:txBody>
          <a:bodyPr>
            <a:prstTxWarp prst="textNoShape">
              <a:avLst/>
            </a:prstTxWarp>
          </a:bodyPr>
          <a:lstStyle/>
          <a:p>
            <a:endParaRPr lang="en-US" dirty="0">
              <a:latin typeface="Arial"/>
              <a:ea typeface="Arial"/>
              <a:cs typeface="Arial"/>
            </a:endParaRPr>
          </a:p>
        </p:txBody>
      </p:sp>
      <p:sp>
        <p:nvSpPr>
          <p:cNvPr id="27801" name="Line 154"/>
          <p:cNvSpPr>
            <a:spLocks noChangeShapeType="1"/>
          </p:cNvSpPr>
          <p:nvPr/>
        </p:nvSpPr>
        <p:spPr bwMode="auto">
          <a:xfrm flipV="1">
            <a:off x="2225676" y="4013200"/>
            <a:ext cx="1714500" cy="846138"/>
          </a:xfrm>
          <a:prstGeom prst="line">
            <a:avLst/>
          </a:prstGeom>
          <a:noFill/>
          <a:ln w="14288">
            <a:solidFill>
              <a:srgbClr val="8E8E8E"/>
            </a:solidFill>
            <a:round/>
            <a:headEnd/>
            <a:tailEnd/>
          </a:ln>
        </p:spPr>
        <p:txBody>
          <a:bodyPr>
            <a:prstTxWarp prst="textNoShape">
              <a:avLst/>
            </a:prstTxWarp>
          </a:bodyPr>
          <a:lstStyle/>
          <a:p>
            <a:endParaRPr lang="en-US" dirty="0">
              <a:latin typeface="Arial"/>
              <a:ea typeface="Arial"/>
              <a:cs typeface="Arial"/>
            </a:endParaRPr>
          </a:p>
        </p:txBody>
      </p:sp>
      <p:sp>
        <p:nvSpPr>
          <p:cNvPr id="27802" name="Line 155"/>
          <p:cNvSpPr>
            <a:spLocks noChangeShapeType="1"/>
          </p:cNvSpPr>
          <p:nvPr/>
        </p:nvSpPr>
        <p:spPr bwMode="auto">
          <a:xfrm>
            <a:off x="3940175" y="4013200"/>
            <a:ext cx="1588" cy="846138"/>
          </a:xfrm>
          <a:prstGeom prst="line">
            <a:avLst/>
          </a:prstGeom>
          <a:noFill/>
          <a:ln w="11113">
            <a:solidFill>
              <a:srgbClr val="8E8E8E"/>
            </a:solidFill>
            <a:round/>
            <a:headEnd/>
            <a:tailEnd/>
          </a:ln>
        </p:spPr>
        <p:txBody>
          <a:bodyPr>
            <a:prstTxWarp prst="textNoShape">
              <a:avLst/>
            </a:prstTxWarp>
          </a:bodyPr>
          <a:lstStyle/>
          <a:p>
            <a:endParaRPr lang="en-US" dirty="0">
              <a:latin typeface="Arial"/>
              <a:ea typeface="Arial"/>
              <a:cs typeface="Arial"/>
            </a:endParaRPr>
          </a:p>
        </p:txBody>
      </p:sp>
      <p:sp>
        <p:nvSpPr>
          <p:cNvPr id="27803" name="Line 156"/>
          <p:cNvSpPr>
            <a:spLocks noChangeShapeType="1"/>
          </p:cNvSpPr>
          <p:nvPr/>
        </p:nvSpPr>
        <p:spPr bwMode="auto">
          <a:xfrm flipH="1" flipV="1">
            <a:off x="3059113" y="4013200"/>
            <a:ext cx="881062" cy="846138"/>
          </a:xfrm>
          <a:prstGeom prst="line">
            <a:avLst/>
          </a:prstGeom>
          <a:noFill/>
          <a:ln w="14288">
            <a:solidFill>
              <a:srgbClr val="8E8E8E"/>
            </a:solidFill>
            <a:round/>
            <a:headEnd/>
            <a:tailEnd/>
          </a:ln>
        </p:spPr>
        <p:txBody>
          <a:bodyPr>
            <a:prstTxWarp prst="textNoShape">
              <a:avLst/>
            </a:prstTxWarp>
          </a:bodyPr>
          <a:lstStyle/>
          <a:p>
            <a:endParaRPr lang="en-US" dirty="0">
              <a:latin typeface="Arial"/>
              <a:ea typeface="Arial"/>
              <a:cs typeface="Arial"/>
            </a:endParaRPr>
          </a:p>
        </p:txBody>
      </p:sp>
      <p:sp>
        <p:nvSpPr>
          <p:cNvPr id="27804" name="Line 157"/>
          <p:cNvSpPr>
            <a:spLocks noChangeShapeType="1"/>
          </p:cNvSpPr>
          <p:nvPr/>
        </p:nvSpPr>
        <p:spPr bwMode="auto">
          <a:xfrm flipH="1" flipV="1">
            <a:off x="2647950" y="4013200"/>
            <a:ext cx="1292225" cy="846138"/>
          </a:xfrm>
          <a:prstGeom prst="line">
            <a:avLst/>
          </a:prstGeom>
          <a:noFill/>
          <a:ln w="14288">
            <a:solidFill>
              <a:srgbClr val="8E8E8E"/>
            </a:solidFill>
            <a:round/>
            <a:headEnd/>
            <a:tailEnd/>
          </a:ln>
        </p:spPr>
        <p:txBody>
          <a:bodyPr>
            <a:prstTxWarp prst="textNoShape">
              <a:avLst/>
            </a:prstTxWarp>
          </a:bodyPr>
          <a:lstStyle/>
          <a:p>
            <a:endParaRPr lang="en-US" dirty="0">
              <a:latin typeface="Arial"/>
              <a:ea typeface="Arial"/>
              <a:cs typeface="Arial"/>
            </a:endParaRPr>
          </a:p>
        </p:txBody>
      </p:sp>
      <p:sp>
        <p:nvSpPr>
          <p:cNvPr id="27805" name="Line 158"/>
          <p:cNvSpPr>
            <a:spLocks noChangeShapeType="1"/>
          </p:cNvSpPr>
          <p:nvPr/>
        </p:nvSpPr>
        <p:spPr bwMode="auto">
          <a:xfrm>
            <a:off x="2225676" y="4013200"/>
            <a:ext cx="1714500" cy="846138"/>
          </a:xfrm>
          <a:prstGeom prst="line">
            <a:avLst/>
          </a:prstGeom>
          <a:noFill/>
          <a:ln w="14288">
            <a:solidFill>
              <a:srgbClr val="8E8E8E"/>
            </a:solidFill>
            <a:round/>
            <a:headEnd/>
            <a:tailEnd/>
          </a:ln>
        </p:spPr>
        <p:txBody>
          <a:bodyPr>
            <a:prstTxWarp prst="textNoShape">
              <a:avLst/>
            </a:prstTxWarp>
          </a:bodyPr>
          <a:lstStyle/>
          <a:p>
            <a:endParaRPr lang="en-US" dirty="0">
              <a:latin typeface="Arial"/>
              <a:ea typeface="Arial"/>
              <a:cs typeface="Arial"/>
            </a:endParaRPr>
          </a:p>
        </p:txBody>
      </p:sp>
      <p:sp>
        <p:nvSpPr>
          <p:cNvPr id="27806" name="Line 159"/>
          <p:cNvSpPr>
            <a:spLocks noChangeShapeType="1"/>
          </p:cNvSpPr>
          <p:nvPr/>
        </p:nvSpPr>
        <p:spPr bwMode="auto">
          <a:xfrm flipH="1">
            <a:off x="3059113" y="4013200"/>
            <a:ext cx="881062" cy="846138"/>
          </a:xfrm>
          <a:prstGeom prst="line">
            <a:avLst/>
          </a:prstGeom>
          <a:noFill/>
          <a:ln w="14288">
            <a:solidFill>
              <a:srgbClr val="8E8E8E"/>
            </a:solidFill>
            <a:round/>
            <a:headEnd/>
            <a:tailEnd/>
          </a:ln>
        </p:spPr>
        <p:txBody>
          <a:bodyPr>
            <a:prstTxWarp prst="textNoShape">
              <a:avLst/>
            </a:prstTxWarp>
          </a:bodyPr>
          <a:lstStyle/>
          <a:p>
            <a:endParaRPr lang="en-US" dirty="0">
              <a:latin typeface="Arial"/>
              <a:ea typeface="Arial"/>
              <a:cs typeface="Arial"/>
            </a:endParaRPr>
          </a:p>
        </p:txBody>
      </p:sp>
      <p:sp>
        <p:nvSpPr>
          <p:cNvPr id="27807" name="Line 160"/>
          <p:cNvSpPr>
            <a:spLocks noChangeShapeType="1"/>
          </p:cNvSpPr>
          <p:nvPr/>
        </p:nvSpPr>
        <p:spPr bwMode="auto">
          <a:xfrm flipV="1">
            <a:off x="3059114" y="4013200"/>
            <a:ext cx="1587" cy="857250"/>
          </a:xfrm>
          <a:prstGeom prst="line">
            <a:avLst/>
          </a:prstGeom>
          <a:noFill/>
          <a:ln w="11113">
            <a:solidFill>
              <a:srgbClr val="8E8E8E"/>
            </a:solidFill>
            <a:round/>
            <a:headEnd/>
            <a:tailEnd/>
          </a:ln>
        </p:spPr>
        <p:txBody>
          <a:bodyPr>
            <a:prstTxWarp prst="textNoShape">
              <a:avLst/>
            </a:prstTxWarp>
          </a:bodyPr>
          <a:lstStyle/>
          <a:p>
            <a:endParaRPr lang="en-US" dirty="0">
              <a:latin typeface="Arial"/>
              <a:ea typeface="Arial"/>
              <a:cs typeface="Arial"/>
            </a:endParaRPr>
          </a:p>
        </p:txBody>
      </p:sp>
      <p:sp>
        <p:nvSpPr>
          <p:cNvPr id="27808" name="Line 161"/>
          <p:cNvSpPr>
            <a:spLocks noChangeShapeType="1"/>
          </p:cNvSpPr>
          <p:nvPr/>
        </p:nvSpPr>
        <p:spPr bwMode="auto">
          <a:xfrm flipH="1">
            <a:off x="2636839" y="4013200"/>
            <a:ext cx="422275" cy="846138"/>
          </a:xfrm>
          <a:prstGeom prst="line">
            <a:avLst/>
          </a:prstGeom>
          <a:noFill/>
          <a:ln w="14288">
            <a:solidFill>
              <a:srgbClr val="8E8E8E"/>
            </a:solidFill>
            <a:round/>
            <a:headEnd/>
            <a:tailEnd/>
          </a:ln>
        </p:spPr>
        <p:txBody>
          <a:bodyPr>
            <a:prstTxWarp prst="textNoShape">
              <a:avLst/>
            </a:prstTxWarp>
          </a:bodyPr>
          <a:lstStyle/>
          <a:p>
            <a:endParaRPr lang="en-US" dirty="0">
              <a:latin typeface="Arial"/>
              <a:ea typeface="Arial"/>
              <a:cs typeface="Arial"/>
            </a:endParaRPr>
          </a:p>
        </p:txBody>
      </p:sp>
      <p:sp>
        <p:nvSpPr>
          <p:cNvPr id="27809" name="Line 162"/>
          <p:cNvSpPr>
            <a:spLocks noChangeShapeType="1"/>
          </p:cNvSpPr>
          <p:nvPr/>
        </p:nvSpPr>
        <p:spPr bwMode="auto">
          <a:xfrm flipV="1">
            <a:off x="2636839" y="4013200"/>
            <a:ext cx="1587" cy="846138"/>
          </a:xfrm>
          <a:prstGeom prst="line">
            <a:avLst/>
          </a:prstGeom>
          <a:noFill/>
          <a:ln w="11113">
            <a:solidFill>
              <a:srgbClr val="8E8E8E"/>
            </a:solidFill>
            <a:round/>
            <a:headEnd/>
            <a:tailEnd/>
          </a:ln>
        </p:spPr>
        <p:txBody>
          <a:bodyPr>
            <a:prstTxWarp prst="textNoShape">
              <a:avLst/>
            </a:prstTxWarp>
          </a:bodyPr>
          <a:lstStyle/>
          <a:p>
            <a:endParaRPr lang="en-US" dirty="0">
              <a:latin typeface="Arial"/>
              <a:ea typeface="Arial"/>
              <a:cs typeface="Arial"/>
            </a:endParaRPr>
          </a:p>
        </p:txBody>
      </p:sp>
      <p:sp>
        <p:nvSpPr>
          <p:cNvPr id="27810" name="Line 163"/>
          <p:cNvSpPr>
            <a:spLocks noChangeShapeType="1"/>
          </p:cNvSpPr>
          <p:nvPr/>
        </p:nvSpPr>
        <p:spPr bwMode="auto">
          <a:xfrm>
            <a:off x="2647950" y="4013200"/>
            <a:ext cx="400050" cy="846138"/>
          </a:xfrm>
          <a:prstGeom prst="line">
            <a:avLst/>
          </a:prstGeom>
          <a:noFill/>
          <a:ln w="14288">
            <a:solidFill>
              <a:srgbClr val="8E8E8E"/>
            </a:solidFill>
            <a:round/>
            <a:headEnd/>
            <a:tailEnd/>
          </a:ln>
        </p:spPr>
        <p:txBody>
          <a:bodyPr>
            <a:prstTxWarp prst="textNoShape">
              <a:avLst/>
            </a:prstTxWarp>
          </a:bodyPr>
          <a:lstStyle/>
          <a:p>
            <a:endParaRPr lang="en-US" dirty="0">
              <a:latin typeface="Arial"/>
              <a:ea typeface="Arial"/>
              <a:cs typeface="Arial"/>
            </a:endParaRPr>
          </a:p>
        </p:txBody>
      </p:sp>
      <p:sp>
        <p:nvSpPr>
          <p:cNvPr id="27811" name="Line 164"/>
          <p:cNvSpPr>
            <a:spLocks noChangeShapeType="1"/>
          </p:cNvSpPr>
          <p:nvPr/>
        </p:nvSpPr>
        <p:spPr bwMode="auto">
          <a:xfrm flipH="1" flipV="1">
            <a:off x="2225676" y="4013200"/>
            <a:ext cx="822325" cy="846138"/>
          </a:xfrm>
          <a:prstGeom prst="line">
            <a:avLst/>
          </a:prstGeom>
          <a:noFill/>
          <a:ln w="14288">
            <a:solidFill>
              <a:srgbClr val="8E8E8E"/>
            </a:solidFill>
            <a:round/>
            <a:headEnd/>
            <a:tailEnd/>
          </a:ln>
        </p:spPr>
        <p:txBody>
          <a:bodyPr>
            <a:prstTxWarp prst="textNoShape">
              <a:avLst/>
            </a:prstTxWarp>
          </a:bodyPr>
          <a:lstStyle/>
          <a:p>
            <a:endParaRPr lang="en-US" dirty="0">
              <a:latin typeface="Arial"/>
              <a:ea typeface="Arial"/>
              <a:cs typeface="Arial"/>
            </a:endParaRPr>
          </a:p>
        </p:txBody>
      </p:sp>
      <p:sp>
        <p:nvSpPr>
          <p:cNvPr id="27812" name="Rectangle 165"/>
          <p:cNvSpPr>
            <a:spLocks noChangeArrowheads="1"/>
          </p:cNvSpPr>
          <p:nvPr/>
        </p:nvSpPr>
        <p:spPr bwMode="auto">
          <a:xfrm>
            <a:off x="2117725" y="4295777"/>
            <a:ext cx="1936428" cy="246221"/>
          </a:xfrm>
          <a:prstGeom prst="rect">
            <a:avLst/>
          </a:prstGeom>
          <a:noFill/>
          <a:ln w="9525">
            <a:noFill/>
            <a:miter lim="800000"/>
            <a:headEnd/>
            <a:tailEnd/>
          </a:ln>
        </p:spPr>
        <p:txBody>
          <a:bodyPr wrap="none" lIns="0" tIns="0" rIns="0" bIns="0">
            <a:prstTxWarp prst="textNoShape">
              <a:avLst/>
            </a:prstTxWarp>
            <a:spAutoFit/>
          </a:bodyPr>
          <a:lstStyle/>
          <a:p>
            <a:r>
              <a:rPr kumimoji="1" lang="en-US" sz="1600" b="1" dirty="0">
                <a:solidFill>
                  <a:srgbClr val="D5000A"/>
                </a:solidFill>
                <a:latin typeface="Arial" charset="0"/>
                <a:ea typeface="Arial"/>
                <a:cs typeface="Arial"/>
              </a:rPr>
              <a:t>SWITCH NETWORK</a:t>
            </a:r>
            <a:endParaRPr kumimoji="1" lang="en-US" sz="2400" dirty="0">
              <a:latin typeface="Arial" charset="0"/>
              <a:ea typeface="Arial"/>
              <a:cs typeface="Arial"/>
            </a:endParaRPr>
          </a:p>
        </p:txBody>
      </p:sp>
      <p:pic>
        <p:nvPicPr>
          <p:cNvPr id="27813" name="Picture 166"/>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397001" y="1192213"/>
            <a:ext cx="512763" cy="423862"/>
          </a:xfrm>
          <a:prstGeom prst="rect">
            <a:avLst/>
          </a:prstGeom>
          <a:noFill/>
          <a:ln w="9525">
            <a:noFill/>
            <a:miter lim="800000"/>
            <a:headEnd/>
            <a:tailEnd/>
          </a:ln>
        </p:spPr>
      </p:pic>
      <p:sp>
        <p:nvSpPr>
          <p:cNvPr id="27814" name="Oval 167"/>
          <p:cNvSpPr>
            <a:spLocks noChangeArrowheads="1"/>
          </p:cNvSpPr>
          <p:nvPr/>
        </p:nvSpPr>
        <p:spPr bwMode="auto">
          <a:xfrm>
            <a:off x="509588" y="1830388"/>
            <a:ext cx="1049337" cy="717550"/>
          </a:xfrm>
          <a:prstGeom prst="ellipse">
            <a:avLst/>
          </a:prstGeom>
          <a:solidFill>
            <a:srgbClr val="FFDD80"/>
          </a:solidFill>
          <a:ln w="14288">
            <a:solidFill>
              <a:srgbClr val="000000"/>
            </a:solidFill>
            <a:round/>
            <a:headEnd/>
            <a:tailEnd/>
          </a:ln>
        </p:spPr>
        <p:txBody>
          <a:bodyPr>
            <a:prstTxWarp prst="textNoShape">
              <a:avLst/>
            </a:prstTxWarp>
          </a:bodyPr>
          <a:lstStyle/>
          <a:p>
            <a:endParaRPr lang="en-US" dirty="0">
              <a:latin typeface="Arial" charset="0"/>
              <a:ea typeface="Arial"/>
              <a:cs typeface="Arial"/>
            </a:endParaRPr>
          </a:p>
        </p:txBody>
      </p:sp>
      <p:sp>
        <p:nvSpPr>
          <p:cNvPr id="27815" name="Rectangle 168"/>
          <p:cNvSpPr>
            <a:spLocks noChangeArrowheads="1"/>
          </p:cNvSpPr>
          <p:nvPr/>
        </p:nvSpPr>
        <p:spPr bwMode="auto">
          <a:xfrm>
            <a:off x="744538" y="2006602"/>
            <a:ext cx="667256" cy="200055"/>
          </a:xfrm>
          <a:prstGeom prst="rect">
            <a:avLst/>
          </a:prstGeom>
          <a:noFill/>
          <a:ln w="9525">
            <a:noFill/>
            <a:miter lim="800000"/>
            <a:headEnd/>
            <a:tailEnd/>
          </a:ln>
        </p:spPr>
        <p:txBody>
          <a:bodyPr wrap="none" lIns="0" tIns="0" rIns="0" bIns="0">
            <a:prstTxWarp prst="textNoShape">
              <a:avLst/>
            </a:prstTxWarp>
            <a:spAutoFit/>
          </a:bodyPr>
          <a:lstStyle/>
          <a:p>
            <a:r>
              <a:rPr kumimoji="1" lang="en-US" sz="1300" dirty="0">
                <a:solidFill>
                  <a:srgbClr val="000000"/>
                </a:solidFill>
                <a:latin typeface="Arial" charset="0"/>
                <a:ea typeface="Arial"/>
                <a:cs typeface="Arial"/>
              </a:rPr>
              <a:t>LEVEL-1</a:t>
            </a:r>
            <a:endParaRPr kumimoji="1" lang="en-US" sz="2400" dirty="0">
              <a:latin typeface="Arial" charset="0"/>
              <a:ea typeface="Arial"/>
              <a:cs typeface="Arial"/>
            </a:endParaRPr>
          </a:p>
        </p:txBody>
      </p:sp>
      <p:sp>
        <p:nvSpPr>
          <p:cNvPr id="27816" name="Rectangle 169"/>
          <p:cNvSpPr>
            <a:spLocks noChangeArrowheads="1"/>
          </p:cNvSpPr>
          <p:nvPr/>
        </p:nvSpPr>
        <p:spPr bwMode="auto">
          <a:xfrm>
            <a:off x="2476500" y="2006600"/>
            <a:ext cx="0" cy="369332"/>
          </a:xfrm>
          <a:prstGeom prst="rect">
            <a:avLst/>
          </a:prstGeom>
          <a:noFill/>
          <a:ln w="9525">
            <a:noFill/>
            <a:miter lim="800000"/>
            <a:headEnd/>
            <a:tailEnd/>
          </a:ln>
        </p:spPr>
        <p:txBody>
          <a:bodyPr wrap="none" lIns="0" tIns="0" rIns="0" bIns="0">
            <a:prstTxWarp prst="textNoShape">
              <a:avLst/>
            </a:prstTxWarp>
            <a:spAutoFit/>
          </a:bodyPr>
          <a:lstStyle/>
          <a:p>
            <a:endParaRPr kumimoji="1" lang="en-US" sz="2400" dirty="0">
              <a:latin typeface="Arial" charset="0"/>
              <a:ea typeface="Arial"/>
              <a:cs typeface="Arial"/>
            </a:endParaRPr>
          </a:p>
        </p:txBody>
      </p:sp>
      <p:sp>
        <p:nvSpPr>
          <p:cNvPr id="27817" name="Rectangle 170"/>
          <p:cNvSpPr>
            <a:spLocks noChangeArrowheads="1"/>
          </p:cNvSpPr>
          <p:nvPr/>
        </p:nvSpPr>
        <p:spPr bwMode="auto">
          <a:xfrm>
            <a:off x="698501" y="2190751"/>
            <a:ext cx="759485" cy="200055"/>
          </a:xfrm>
          <a:prstGeom prst="rect">
            <a:avLst/>
          </a:prstGeom>
          <a:noFill/>
          <a:ln w="9525">
            <a:noFill/>
            <a:miter lim="800000"/>
            <a:headEnd/>
            <a:tailEnd/>
          </a:ln>
        </p:spPr>
        <p:txBody>
          <a:bodyPr wrap="none" lIns="0" tIns="0" rIns="0" bIns="0">
            <a:prstTxWarp prst="textNoShape">
              <a:avLst/>
            </a:prstTxWarp>
            <a:spAutoFit/>
          </a:bodyPr>
          <a:lstStyle/>
          <a:p>
            <a:r>
              <a:rPr kumimoji="1" lang="en-US" sz="1300" dirty="0">
                <a:solidFill>
                  <a:srgbClr val="000000"/>
                </a:solidFill>
                <a:latin typeface="Arial" charset="0"/>
                <a:ea typeface="Arial"/>
                <a:cs typeface="Arial"/>
              </a:rPr>
              <a:t>TRIGGER</a:t>
            </a:r>
            <a:endParaRPr kumimoji="1" lang="en-US" sz="2400" dirty="0">
              <a:latin typeface="Arial" charset="0"/>
              <a:ea typeface="Arial"/>
              <a:cs typeface="Arial"/>
            </a:endParaRPr>
          </a:p>
        </p:txBody>
      </p:sp>
      <p:sp>
        <p:nvSpPr>
          <p:cNvPr id="27818" name="Line 171"/>
          <p:cNvSpPr>
            <a:spLocks noChangeShapeType="1"/>
          </p:cNvSpPr>
          <p:nvPr/>
        </p:nvSpPr>
        <p:spPr bwMode="auto">
          <a:xfrm flipH="1">
            <a:off x="1668464" y="2114550"/>
            <a:ext cx="384175" cy="1588"/>
          </a:xfrm>
          <a:prstGeom prst="line">
            <a:avLst/>
          </a:prstGeom>
          <a:noFill/>
          <a:ln w="11113">
            <a:solidFill>
              <a:srgbClr val="FF000C"/>
            </a:solidFill>
            <a:round/>
            <a:headEnd/>
            <a:tailEnd/>
          </a:ln>
        </p:spPr>
        <p:txBody>
          <a:bodyPr>
            <a:prstTxWarp prst="textNoShape">
              <a:avLst/>
            </a:prstTxWarp>
          </a:bodyPr>
          <a:lstStyle/>
          <a:p>
            <a:endParaRPr lang="en-US" dirty="0">
              <a:latin typeface="Arial"/>
              <a:ea typeface="Arial"/>
              <a:cs typeface="Arial"/>
            </a:endParaRPr>
          </a:p>
        </p:txBody>
      </p:sp>
      <p:sp>
        <p:nvSpPr>
          <p:cNvPr id="27819" name="Freeform 172"/>
          <p:cNvSpPr>
            <a:spLocks/>
          </p:cNvSpPr>
          <p:nvPr/>
        </p:nvSpPr>
        <p:spPr bwMode="auto">
          <a:xfrm>
            <a:off x="1528763" y="2051050"/>
            <a:ext cx="139700" cy="127000"/>
          </a:xfrm>
          <a:custGeom>
            <a:avLst/>
            <a:gdLst>
              <a:gd name="T0" fmla="*/ 2147483647 w 88"/>
              <a:gd name="T1" fmla="*/ 2147483647 h 80"/>
              <a:gd name="T2" fmla="*/ 2147483647 w 88"/>
              <a:gd name="T3" fmla="*/ 0 h 80"/>
              <a:gd name="T4" fmla="*/ 0 w 88"/>
              <a:gd name="T5" fmla="*/ 2147483647 h 80"/>
              <a:gd name="T6" fmla="*/ 2147483647 w 88"/>
              <a:gd name="T7" fmla="*/ 2147483647 h 80"/>
              <a:gd name="T8" fmla="*/ 2147483647 w 88"/>
              <a:gd name="T9" fmla="*/ 2147483647 h 80"/>
              <a:gd name="T10" fmla="*/ 0 60000 65536"/>
              <a:gd name="T11" fmla="*/ 0 60000 65536"/>
              <a:gd name="T12" fmla="*/ 0 60000 65536"/>
              <a:gd name="T13" fmla="*/ 0 60000 65536"/>
              <a:gd name="T14" fmla="*/ 0 60000 65536"/>
              <a:gd name="T15" fmla="*/ 0 w 88"/>
              <a:gd name="T16" fmla="*/ 0 h 80"/>
              <a:gd name="T17" fmla="*/ 88 w 88"/>
              <a:gd name="T18" fmla="*/ 80 h 80"/>
            </a:gdLst>
            <a:ahLst/>
            <a:cxnLst>
              <a:cxn ang="T10">
                <a:pos x="T0" y="T1"/>
              </a:cxn>
              <a:cxn ang="T11">
                <a:pos x="T2" y="T3"/>
              </a:cxn>
              <a:cxn ang="T12">
                <a:pos x="T4" y="T5"/>
              </a:cxn>
              <a:cxn ang="T13">
                <a:pos x="T6" y="T7"/>
              </a:cxn>
              <a:cxn ang="T14">
                <a:pos x="T8" y="T9"/>
              </a:cxn>
            </a:cxnLst>
            <a:rect l="T15" t="T16" r="T17" b="T18"/>
            <a:pathLst>
              <a:path w="88" h="80">
                <a:moveTo>
                  <a:pt x="88" y="40"/>
                </a:moveTo>
                <a:lnTo>
                  <a:pt x="88" y="0"/>
                </a:lnTo>
                <a:lnTo>
                  <a:pt x="0" y="40"/>
                </a:lnTo>
                <a:lnTo>
                  <a:pt x="88" y="80"/>
                </a:lnTo>
                <a:lnTo>
                  <a:pt x="88" y="40"/>
                </a:lnTo>
                <a:close/>
              </a:path>
            </a:pathLst>
          </a:custGeom>
          <a:solidFill>
            <a:srgbClr val="FF000C"/>
          </a:solidFill>
          <a:ln w="9525">
            <a:noFill/>
            <a:round/>
            <a:headEnd/>
            <a:tailEnd/>
          </a:ln>
        </p:spPr>
        <p:txBody>
          <a:bodyPr>
            <a:prstTxWarp prst="textNoShape">
              <a:avLst/>
            </a:prstTxWarp>
          </a:bodyPr>
          <a:lstStyle/>
          <a:p>
            <a:endParaRPr lang="en-US" dirty="0">
              <a:latin typeface="Arial" charset="0"/>
              <a:ea typeface="Arial"/>
              <a:cs typeface="Arial"/>
            </a:endParaRPr>
          </a:p>
        </p:txBody>
      </p:sp>
      <p:sp>
        <p:nvSpPr>
          <p:cNvPr id="27820" name="Line 173"/>
          <p:cNvSpPr>
            <a:spLocks noChangeShapeType="1"/>
          </p:cNvSpPr>
          <p:nvPr/>
        </p:nvSpPr>
        <p:spPr bwMode="auto">
          <a:xfrm>
            <a:off x="1550989" y="2284415"/>
            <a:ext cx="361950" cy="1587"/>
          </a:xfrm>
          <a:prstGeom prst="line">
            <a:avLst/>
          </a:prstGeom>
          <a:noFill/>
          <a:ln w="11113">
            <a:solidFill>
              <a:srgbClr val="FF000C"/>
            </a:solidFill>
            <a:round/>
            <a:headEnd/>
            <a:tailEnd/>
          </a:ln>
        </p:spPr>
        <p:txBody>
          <a:bodyPr>
            <a:prstTxWarp prst="textNoShape">
              <a:avLst/>
            </a:prstTxWarp>
          </a:bodyPr>
          <a:lstStyle/>
          <a:p>
            <a:endParaRPr lang="en-US" dirty="0">
              <a:latin typeface="Arial"/>
              <a:ea typeface="Arial"/>
              <a:cs typeface="Arial"/>
            </a:endParaRPr>
          </a:p>
        </p:txBody>
      </p:sp>
      <p:sp>
        <p:nvSpPr>
          <p:cNvPr id="27821" name="Freeform 174"/>
          <p:cNvSpPr>
            <a:spLocks/>
          </p:cNvSpPr>
          <p:nvPr/>
        </p:nvSpPr>
        <p:spPr bwMode="auto">
          <a:xfrm>
            <a:off x="1912938" y="2222502"/>
            <a:ext cx="139700" cy="125413"/>
          </a:xfrm>
          <a:custGeom>
            <a:avLst/>
            <a:gdLst>
              <a:gd name="T0" fmla="*/ 0 w 88"/>
              <a:gd name="T1" fmla="*/ 2147483647 h 79"/>
              <a:gd name="T2" fmla="*/ 0 w 88"/>
              <a:gd name="T3" fmla="*/ 2147483647 h 79"/>
              <a:gd name="T4" fmla="*/ 2147483647 w 88"/>
              <a:gd name="T5" fmla="*/ 2147483647 h 79"/>
              <a:gd name="T6" fmla="*/ 0 w 88"/>
              <a:gd name="T7" fmla="*/ 0 h 79"/>
              <a:gd name="T8" fmla="*/ 0 w 88"/>
              <a:gd name="T9" fmla="*/ 2147483647 h 79"/>
              <a:gd name="T10" fmla="*/ 0 60000 65536"/>
              <a:gd name="T11" fmla="*/ 0 60000 65536"/>
              <a:gd name="T12" fmla="*/ 0 60000 65536"/>
              <a:gd name="T13" fmla="*/ 0 60000 65536"/>
              <a:gd name="T14" fmla="*/ 0 60000 65536"/>
              <a:gd name="T15" fmla="*/ 0 w 88"/>
              <a:gd name="T16" fmla="*/ 0 h 79"/>
              <a:gd name="T17" fmla="*/ 88 w 88"/>
              <a:gd name="T18" fmla="*/ 79 h 79"/>
            </a:gdLst>
            <a:ahLst/>
            <a:cxnLst>
              <a:cxn ang="T10">
                <a:pos x="T0" y="T1"/>
              </a:cxn>
              <a:cxn ang="T11">
                <a:pos x="T2" y="T3"/>
              </a:cxn>
              <a:cxn ang="T12">
                <a:pos x="T4" y="T5"/>
              </a:cxn>
              <a:cxn ang="T13">
                <a:pos x="T6" y="T7"/>
              </a:cxn>
              <a:cxn ang="T14">
                <a:pos x="T8" y="T9"/>
              </a:cxn>
            </a:cxnLst>
            <a:rect l="T15" t="T16" r="T17" b="T18"/>
            <a:pathLst>
              <a:path w="88" h="79">
                <a:moveTo>
                  <a:pt x="0" y="39"/>
                </a:moveTo>
                <a:lnTo>
                  <a:pt x="0" y="79"/>
                </a:lnTo>
                <a:lnTo>
                  <a:pt x="88" y="39"/>
                </a:lnTo>
                <a:lnTo>
                  <a:pt x="0" y="0"/>
                </a:lnTo>
                <a:lnTo>
                  <a:pt x="0" y="39"/>
                </a:lnTo>
                <a:close/>
              </a:path>
            </a:pathLst>
          </a:custGeom>
          <a:solidFill>
            <a:srgbClr val="FF000C"/>
          </a:solidFill>
          <a:ln w="9525">
            <a:noFill/>
            <a:round/>
            <a:headEnd/>
            <a:tailEnd/>
          </a:ln>
        </p:spPr>
        <p:txBody>
          <a:bodyPr>
            <a:prstTxWarp prst="textNoShape">
              <a:avLst/>
            </a:prstTxWarp>
          </a:bodyPr>
          <a:lstStyle/>
          <a:p>
            <a:endParaRPr lang="en-US" dirty="0">
              <a:latin typeface="Arial" charset="0"/>
              <a:ea typeface="Arial"/>
              <a:cs typeface="Arial"/>
            </a:endParaRPr>
          </a:p>
        </p:txBody>
      </p:sp>
      <p:sp>
        <p:nvSpPr>
          <p:cNvPr id="27822" name="Rectangle 175"/>
          <p:cNvSpPr>
            <a:spLocks noChangeArrowheads="1"/>
          </p:cNvSpPr>
          <p:nvPr/>
        </p:nvSpPr>
        <p:spPr bwMode="auto">
          <a:xfrm>
            <a:off x="2220913" y="1573215"/>
            <a:ext cx="1886421" cy="200055"/>
          </a:xfrm>
          <a:prstGeom prst="rect">
            <a:avLst/>
          </a:prstGeom>
          <a:noFill/>
          <a:ln w="9525">
            <a:noFill/>
            <a:miter lim="800000"/>
            <a:headEnd/>
            <a:tailEnd/>
          </a:ln>
        </p:spPr>
        <p:txBody>
          <a:bodyPr wrap="none" lIns="0" tIns="0" rIns="0" bIns="0">
            <a:prstTxWarp prst="textNoShape">
              <a:avLst/>
            </a:prstTxWarp>
            <a:spAutoFit/>
          </a:bodyPr>
          <a:lstStyle/>
          <a:p>
            <a:r>
              <a:rPr kumimoji="1" lang="en-US" sz="1300" b="1" dirty="0">
                <a:solidFill>
                  <a:srgbClr val="000000"/>
                </a:solidFill>
                <a:latin typeface="Arial" charset="0"/>
                <a:ea typeface="Arial"/>
                <a:cs typeface="Arial"/>
              </a:rPr>
              <a:t>DETECTOR CHANNELS</a:t>
            </a:r>
            <a:endParaRPr kumimoji="1" lang="en-US" sz="2400" dirty="0">
              <a:latin typeface="Arial" charset="0"/>
              <a:ea typeface="Arial"/>
              <a:cs typeface="Arial"/>
            </a:endParaRPr>
          </a:p>
        </p:txBody>
      </p:sp>
      <p:sp>
        <p:nvSpPr>
          <p:cNvPr id="27823" name="Line 176"/>
          <p:cNvSpPr>
            <a:spLocks noChangeShapeType="1"/>
          </p:cNvSpPr>
          <p:nvPr/>
        </p:nvSpPr>
        <p:spPr bwMode="auto">
          <a:xfrm>
            <a:off x="6119813" y="1143000"/>
            <a:ext cx="0" cy="5334000"/>
          </a:xfrm>
          <a:prstGeom prst="line">
            <a:avLst/>
          </a:prstGeom>
          <a:noFill/>
          <a:ln w="38100">
            <a:solidFill>
              <a:schemeClr val="tx1"/>
            </a:solidFill>
            <a:round/>
            <a:headEnd/>
            <a:tailEnd/>
          </a:ln>
        </p:spPr>
        <p:txBody>
          <a:bodyPr>
            <a:prstTxWarp prst="textNoShape">
              <a:avLst/>
            </a:prstTxWarp>
          </a:bodyPr>
          <a:lstStyle/>
          <a:p>
            <a:endParaRPr lang="en-US" dirty="0">
              <a:latin typeface="Arial"/>
              <a:ea typeface="Arial"/>
              <a:cs typeface="Arial"/>
            </a:endParaRPr>
          </a:p>
        </p:txBody>
      </p:sp>
      <p:sp>
        <p:nvSpPr>
          <p:cNvPr id="27824" name="Text Box 177"/>
          <p:cNvSpPr txBox="1">
            <a:spLocks noChangeArrowheads="1"/>
          </p:cNvSpPr>
          <p:nvPr/>
        </p:nvSpPr>
        <p:spPr bwMode="auto">
          <a:xfrm>
            <a:off x="6172200" y="1066801"/>
            <a:ext cx="2459038" cy="5447645"/>
          </a:xfrm>
          <a:prstGeom prst="rect">
            <a:avLst/>
          </a:prstGeom>
          <a:noFill/>
          <a:ln w="6350">
            <a:noFill/>
            <a:miter lim="800000"/>
            <a:headEnd/>
            <a:tailEnd/>
          </a:ln>
        </p:spPr>
        <p:txBody>
          <a:bodyPr>
            <a:prstTxWarp prst="textNoShape">
              <a:avLst/>
            </a:prstTxWarp>
            <a:spAutoFit/>
          </a:bodyPr>
          <a:lstStyle/>
          <a:p>
            <a:pPr>
              <a:spcBef>
                <a:spcPct val="50000"/>
              </a:spcBef>
            </a:pPr>
            <a:r>
              <a:rPr lang="en-US" sz="2400" b="1" dirty="0">
                <a:solidFill>
                  <a:srgbClr val="FF0000"/>
                </a:solidFill>
                <a:latin typeface="Arial" charset="0"/>
                <a:ea typeface="Arial"/>
                <a:cs typeface="Arial"/>
              </a:rPr>
              <a:t>Challenges:</a:t>
            </a:r>
          </a:p>
          <a:p>
            <a:pPr>
              <a:spcBef>
                <a:spcPct val="50000"/>
              </a:spcBef>
            </a:pPr>
            <a:r>
              <a:rPr lang="en-US" sz="2400" b="1" dirty="0">
                <a:solidFill>
                  <a:srgbClr val="FF0000"/>
                </a:solidFill>
                <a:latin typeface="Arial" charset="0"/>
                <a:ea typeface="Arial"/>
                <a:cs typeface="Arial"/>
              </a:rPr>
              <a:t>1 GHz of Input Interactions</a:t>
            </a:r>
          </a:p>
          <a:p>
            <a:pPr>
              <a:spcBef>
                <a:spcPct val="50000"/>
              </a:spcBef>
            </a:pPr>
            <a:r>
              <a:rPr lang="en-US" sz="2400" b="1" dirty="0">
                <a:solidFill>
                  <a:srgbClr val="FF0000"/>
                </a:solidFill>
                <a:latin typeface="Arial" charset="0"/>
                <a:ea typeface="Arial"/>
                <a:cs typeface="Arial"/>
              </a:rPr>
              <a:t>Beam-crossing every 25 ns with ~ 23 interactions produces over 1 MB of data</a:t>
            </a:r>
          </a:p>
          <a:p>
            <a:pPr>
              <a:spcBef>
                <a:spcPct val="50000"/>
              </a:spcBef>
            </a:pPr>
            <a:r>
              <a:rPr lang="en-US" sz="2400" b="1" dirty="0">
                <a:solidFill>
                  <a:srgbClr val="FF0000"/>
                </a:solidFill>
                <a:latin typeface="Arial" charset="0"/>
                <a:ea typeface="Arial"/>
                <a:cs typeface="Arial"/>
              </a:rPr>
              <a:t>Archival Storage at about 300 Hz of 1 MB events</a:t>
            </a:r>
          </a:p>
        </p:txBody>
      </p:sp>
      <p:sp>
        <p:nvSpPr>
          <p:cNvPr id="27825" name="Rectangle 178"/>
          <p:cNvSpPr>
            <a:spLocks noChangeArrowheads="1"/>
          </p:cNvSpPr>
          <p:nvPr/>
        </p:nvSpPr>
        <p:spPr bwMode="auto">
          <a:xfrm>
            <a:off x="3328731" y="-209550"/>
            <a:ext cx="184666" cy="400110"/>
          </a:xfrm>
          <a:prstGeom prst="rect">
            <a:avLst/>
          </a:prstGeom>
          <a:noFill/>
          <a:ln w="6350">
            <a:noFill/>
            <a:miter lim="800000"/>
            <a:headEnd/>
            <a:tailEnd/>
          </a:ln>
        </p:spPr>
        <p:txBody>
          <a:bodyPr wrap="none">
            <a:prstTxWarp prst="textNoShape">
              <a:avLst/>
            </a:prstTxWarp>
            <a:spAutoFit/>
          </a:bodyPr>
          <a:lstStyle/>
          <a:p>
            <a:pPr algn="ctr"/>
            <a:endParaRPr lang="en-US" b="1" dirty="0">
              <a:latin typeface="Arial" charset="0"/>
              <a:ea typeface="Arial"/>
              <a:cs typeface="Arial"/>
            </a:endParaRPr>
          </a:p>
        </p:txBody>
      </p:sp>
    </p:spTree>
    <p:extLst>
      <p:ext uri="{BB962C8B-B14F-4D97-AF65-F5344CB8AC3E}">
        <p14:creationId xmlns:p14="http://schemas.microsoft.com/office/powerpoint/2010/main" val="917124305"/>
      </p:ext>
    </p:extLst>
  </p:cSld>
  <p:clrMapOvr>
    <a:masterClrMapping/>
  </p:clrMapOvr>
  <p:transition spd="slow" advClick="0" advTm="15000">
    <p:wipe/>
  </p:transition>
</p:sld>
</file>

<file path=ppt/tags/tag1.xml><?xml version="1.0" encoding="utf-8"?>
<p:tagLst xmlns:a="http://schemas.openxmlformats.org/drawingml/2006/main" xmlns:r="http://schemas.openxmlformats.org/officeDocument/2006/relationships" xmlns:p="http://schemas.openxmlformats.org/presentationml/2006/main">
  <p:tag name="TIMING" val="|28.6|6.3|11.2|15.8|37.6|19.6"/>
</p:tagLst>
</file>

<file path=ppt/theme/theme1.xml><?xml version="1.0" encoding="utf-8"?>
<a:theme xmlns:a="http://schemas.openxmlformats.org/drawingml/2006/main" name="images_design_MA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16500</TotalTime>
  <Words>4288</Words>
  <Application>Microsoft Macintosh PowerPoint</Application>
  <PresentationFormat>On-screen Show (4:3)</PresentationFormat>
  <Paragraphs>877</Paragraphs>
  <Slides>62</Slides>
  <Notes>10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62</vt:i4>
      </vt:variant>
    </vt:vector>
  </HeadingPairs>
  <TitlesOfParts>
    <vt:vector size="76" baseType="lpstr">
      <vt:lpstr>Arial</vt:lpstr>
      <vt:lpstr>Calibri</vt:lpstr>
      <vt:lpstr>Calibri Light</vt:lpstr>
      <vt:lpstr>Calibri Regular</vt:lpstr>
      <vt:lpstr>Comic Sans MS</vt:lpstr>
      <vt:lpstr>Helvetica</vt:lpstr>
      <vt:lpstr>Helvetica Neue Light</vt:lpstr>
      <vt:lpstr>Helvetica Neue Medium</vt:lpstr>
      <vt:lpstr>News Gothic MT</vt:lpstr>
      <vt:lpstr>Symbol</vt:lpstr>
      <vt:lpstr>Times</vt:lpstr>
      <vt:lpstr>Times New Roman</vt:lpstr>
      <vt:lpstr>Trebuchet MS</vt:lpstr>
      <vt:lpstr>images_design_MAC</vt:lpstr>
      <vt:lpstr>PowerPoint Presentation</vt:lpstr>
      <vt:lpstr>Proton-Proton Collisions at the LHC</vt:lpstr>
      <vt:lpstr>CMS Detector</vt:lpstr>
      <vt:lpstr>LHC Physics @ 13 TeV – Trigger Challenge</vt:lpstr>
      <vt:lpstr>Trigger Task – Complex Decision in few ms</vt:lpstr>
      <vt:lpstr>LHC Physics &amp; Event Rates</vt:lpstr>
      <vt:lpstr>Collisions (p-p) at LHC</vt:lpstr>
      <vt:lpstr>Processing LHC Data</vt:lpstr>
      <vt:lpstr>LHC Trigger &amp; DAQ Challenges</vt:lpstr>
      <vt:lpstr> Level 1 Trigger Data</vt:lpstr>
      <vt:lpstr>L1 @ LHC: Only Calorimeter &amp; Muon – No Tracker</vt:lpstr>
      <vt:lpstr>Example: Scintillator Signal</vt:lpstr>
      <vt:lpstr>Many Steps of Processing Before Readout!</vt:lpstr>
      <vt:lpstr>Filtering &amp; Shaping</vt:lpstr>
      <vt:lpstr>Sampling &amp; Digitization</vt:lpstr>
      <vt:lpstr>Range Compression</vt:lpstr>
      <vt:lpstr>Baseline Subtraction</vt:lpstr>
      <vt:lpstr>EM Calorimeter Trigger/DAQ Processing</vt:lpstr>
      <vt:lpstr>ECAL Trigger Primitives</vt:lpstr>
      <vt:lpstr>Level 1 Trigger Organization</vt:lpstr>
      <vt:lpstr>CMS Calorimeter Geometry</vt:lpstr>
      <vt:lpstr>Channels – Channels - Channels</vt:lpstr>
      <vt:lpstr>Technologies of Choice  LHC Schedules</vt:lpstr>
      <vt:lpstr>Xilinx Field Programmable Gate Arrays</vt:lpstr>
      <vt:lpstr>FPGA Slice</vt:lpstr>
      <vt:lpstr>Configurable Logic Block</vt:lpstr>
      <vt:lpstr>Abundant Logic Resources in Virtex-7 Family</vt:lpstr>
      <vt:lpstr>Key element - Multi-gigabit Opto-electronics</vt:lpstr>
      <vt:lpstr>Xilinx FPGAs – Phase-1 Choice: V7 690T</vt:lpstr>
      <vt:lpstr>Xilinx – Ultrascale+ for Phase-2</vt:lpstr>
      <vt:lpstr>Multi-gigabit-per-second serial links</vt:lpstr>
      <vt:lpstr>Phase-1 Calorimeter Trigger Electronics</vt:lpstr>
      <vt:lpstr>Xilinx Software – Vivado  Firmware</vt:lpstr>
      <vt:lpstr>Xilinx ZYNQ – System on a Chip  Controls</vt:lpstr>
      <vt:lpstr>CMS Trigger for Run-2</vt:lpstr>
      <vt:lpstr>Level-1 Trigger Block Diagram (2016)</vt:lpstr>
      <vt:lpstr>Phase-1 Cal Trigger Stage-1 Upgrade in 2015</vt:lpstr>
      <vt:lpstr>Phase-1 Cal Trigger Stage-2 Upgrade in 2016</vt:lpstr>
      <vt:lpstr>VME Hardware (2015)  for Calorimeter Trigger</vt:lpstr>
      <vt:lpstr>CMS Calorimeter Trigger Run-2</vt:lpstr>
      <vt:lpstr>CMS Calorimeter Trigger for Run-2</vt:lpstr>
      <vt:lpstr>Calorimeter Trigger Algorithms</vt:lpstr>
      <vt:lpstr>e/g Algorithm</vt:lpstr>
      <vt:lpstr>Tau Algorthm</vt:lpstr>
      <vt:lpstr>Jet Algorithm</vt:lpstr>
      <vt:lpstr>e/g Performance</vt:lpstr>
      <vt:lpstr>Tau Performance</vt:lpstr>
      <vt:lpstr>Jet Performance</vt:lpstr>
      <vt:lpstr>Design Considerations – Phase 2</vt:lpstr>
      <vt:lpstr>Calo &amp; Corr Trigger Deliverables</vt:lpstr>
      <vt:lpstr>Calorimeter Trigger Subdivisions</vt:lpstr>
      <vt:lpstr>APd1 + Control Boards</vt:lpstr>
      <vt:lpstr>APd1 with LLUT and RTM mated</vt:lpstr>
      <vt:lpstr>APd1 in ATCA Crate</vt:lpstr>
      <vt:lpstr>PowerPoint Presentation</vt:lpstr>
      <vt:lpstr>PowerPoint Presentation</vt:lpstr>
      <vt:lpstr>APx – Firmware/Software</vt:lpstr>
      <vt:lpstr>APx Firmware Shell</vt:lpstr>
      <vt:lpstr>APx-FS Resource Utilization</vt:lpstr>
      <vt:lpstr>Multi-Card HLS Demonstrators</vt:lpstr>
      <vt:lpstr>Gen-1 Demonstrator Firmware</vt:lpstr>
      <vt:lpstr>Concluding Thoughts</vt:lpstr>
    </vt:vector>
  </TitlesOfParts>
  <Company>University of Wisconsin Madison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Nancy Rinehart</dc:creator>
  <cp:lastModifiedBy>Sridhara Dasu</cp:lastModifiedBy>
  <cp:revision>228</cp:revision>
  <cp:lastPrinted>2015-10-29T17:11:44Z</cp:lastPrinted>
  <dcterms:created xsi:type="dcterms:W3CDTF">2016-02-28T00:22:55Z</dcterms:created>
  <dcterms:modified xsi:type="dcterms:W3CDTF">2019-11-27T05:09:15Z</dcterms:modified>
</cp:coreProperties>
</file>