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handoutMasterIdLst>
    <p:handoutMasterId r:id="rId56"/>
  </p:handoutMasterIdLst>
  <p:sldIdLst>
    <p:sldId id="588" r:id="rId2"/>
    <p:sldId id="576" r:id="rId3"/>
    <p:sldId id="587" r:id="rId4"/>
    <p:sldId id="561" r:id="rId5"/>
    <p:sldId id="584" r:id="rId6"/>
    <p:sldId id="562" r:id="rId7"/>
    <p:sldId id="563" r:id="rId8"/>
    <p:sldId id="585" r:id="rId9"/>
    <p:sldId id="565" r:id="rId10"/>
    <p:sldId id="567" r:id="rId11"/>
    <p:sldId id="566" r:id="rId12"/>
    <p:sldId id="564" r:id="rId13"/>
    <p:sldId id="571" r:id="rId14"/>
    <p:sldId id="572" r:id="rId15"/>
    <p:sldId id="573" r:id="rId16"/>
    <p:sldId id="574" r:id="rId17"/>
    <p:sldId id="575" r:id="rId18"/>
    <p:sldId id="554" r:id="rId19"/>
    <p:sldId id="555" r:id="rId20"/>
    <p:sldId id="556" r:id="rId21"/>
    <p:sldId id="557" r:id="rId22"/>
    <p:sldId id="550" r:id="rId23"/>
    <p:sldId id="551" r:id="rId24"/>
    <p:sldId id="552" r:id="rId25"/>
    <p:sldId id="553" r:id="rId26"/>
    <p:sldId id="589" r:id="rId27"/>
    <p:sldId id="558" r:id="rId28"/>
    <p:sldId id="559" r:id="rId29"/>
    <p:sldId id="560" r:id="rId30"/>
    <p:sldId id="590" r:id="rId31"/>
    <p:sldId id="592" r:id="rId32"/>
    <p:sldId id="759" r:id="rId33"/>
    <p:sldId id="591" r:id="rId34"/>
    <p:sldId id="755" r:id="rId35"/>
    <p:sldId id="570" r:id="rId36"/>
    <p:sldId id="756" r:id="rId37"/>
    <p:sldId id="757" r:id="rId38"/>
    <p:sldId id="764" r:id="rId39"/>
    <p:sldId id="758" r:id="rId40"/>
    <p:sldId id="578" r:id="rId41"/>
    <p:sldId id="749" r:id="rId42"/>
    <p:sldId id="515" r:id="rId43"/>
    <p:sldId id="633" r:id="rId44"/>
    <p:sldId id="747" r:id="rId45"/>
    <p:sldId id="766" r:id="rId46"/>
    <p:sldId id="767" r:id="rId47"/>
    <p:sldId id="708" r:id="rId48"/>
    <p:sldId id="761" r:id="rId49"/>
    <p:sldId id="760" r:id="rId50"/>
    <p:sldId id="762" r:id="rId51"/>
    <p:sldId id="763" r:id="rId52"/>
    <p:sldId id="748" r:id="rId53"/>
    <p:sldId id="765" r:id="rId54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FF"/>
    <a:srgbClr val="FF42F7"/>
    <a:srgbClr val="E59F57"/>
    <a:srgbClr val="FFFF66"/>
    <a:srgbClr val="FF0000"/>
    <a:srgbClr val="FFFFFF"/>
    <a:srgbClr val="66FF66"/>
    <a:srgbClr val="E6F9F9"/>
    <a:srgbClr val="4130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68" autoAdjust="0"/>
    <p:restoredTop sz="99388" autoAdjust="0"/>
  </p:normalViewPr>
  <p:slideViewPr>
    <p:cSldViewPr snapToObjects="1">
      <p:cViewPr varScale="1">
        <p:scale>
          <a:sx n="128" d="100"/>
          <a:sy n="128" d="100"/>
        </p:scale>
        <p:origin x="440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79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3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image" Target="../media/image49.emf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image" Target="../media/image57.emf"/><Relationship Id="rId4" Type="http://schemas.openxmlformats.org/officeDocument/2006/relationships/image" Target="../media/image60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image" Target="../media/image62.emf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7" Type="http://schemas.openxmlformats.org/officeDocument/2006/relationships/image" Target="../media/image73.emf"/><Relationship Id="rId2" Type="http://schemas.openxmlformats.org/officeDocument/2006/relationships/image" Target="../media/image68.emf"/><Relationship Id="rId1" Type="http://schemas.openxmlformats.org/officeDocument/2006/relationships/image" Target="../media/image67.emf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image" Target="../media/image74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image" Target="../media/image79.emf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image" Target="../media/image17.emf"/><Relationship Id="rId6" Type="http://schemas.openxmlformats.org/officeDocument/2006/relationships/image" Target="../media/image89.emf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2.emf"/><Relationship Id="rId1" Type="http://schemas.openxmlformats.org/officeDocument/2006/relationships/image" Target="../media/image91.emf"/><Relationship Id="rId6" Type="http://schemas.openxmlformats.org/officeDocument/2006/relationships/image" Target="../media/image95.emf"/><Relationship Id="rId5" Type="http://schemas.openxmlformats.org/officeDocument/2006/relationships/image" Target="../media/image17.emf"/><Relationship Id="rId4" Type="http://schemas.openxmlformats.org/officeDocument/2006/relationships/image" Target="../media/image94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image" Target="../media/image8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2" Type="http://schemas.openxmlformats.org/officeDocument/2006/relationships/image" Target="../media/image98.emf"/><Relationship Id="rId1" Type="http://schemas.openxmlformats.org/officeDocument/2006/relationships/image" Target="../media/image97.emf"/><Relationship Id="rId4" Type="http://schemas.openxmlformats.org/officeDocument/2006/relationships/image" Target="../media/image100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78.emf"/><Relationship Id="rId1" Type="http://schemas.openxmlformats.org/officeDocument/2006/relationships/image" Target="../media/image101.emf"/><Relationship Id="rId4" Type="http://schemas.openxmlformats.org/officeDocument/2006/relationships/image" Target="../media/image103.e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image" Target="../media/image104.emf"/><Relationship Id="rId6" Type="http://schemas.openxmlformats.org/officeDocument/2006/relationships/image" Target="../media/image109.emf"/><Relationship Id="rId5" Type="http://schemas.openxmlformats.org/officeDocument/2006/relationships/image" Target="../media/image108.emf"/><Relationship Id="rId4" Type="http://schemas.openxmlformats.org/officeDocument/2006/relationships/image" Target="../media/image107.e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emf"/><Relationship Id="rId1" Type="http://schemas.openxmlformats.org/officeDocument/2006/relationships/image" Target="../media/image110.emf"/><Relationship Id="rId6" Type="http://schemas.openxmlformats.org/officeDocument/2006/relationships/image" Target="../media/image115.emf"/><Relationship Id="rId5" Type="http://schemas.openxmlformats.org/officeDocument/2006/relationships/image" Target="../media/image114.emf"/><Relationship Id="rId4" Type="http://schemas.openxmlformats.org/officeDocument/2006/relationships/image" Target="../media/image113.e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image" Target="../media/image116.emf"/><Relationship Id="rId6" Type="http://schemas.openxmlformats.org/officeDocument/2006/relationships/image" Target="../media/image121.emf"/><Relationship Id="rId5" Type="http://schemas.openxmlformats.org/officeDocument/2006/relationships/image" Target="../media/image120.emf"/><Relationship Id="rId4" Type="http://schemas.openxmlformats.org/officeDocument/2006/relationships/image" Target="../media/image119.e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image" Target="../media/image122.emf"/><Relationship Id="rId6" Type="http://schemas.openxmlformats.org/officeDocument/2006/relationships/image" Target="../media/image125.emf"/><Relationship Id="rId5" Type="http://schemas.openxmlformats.org/officeDocument/2006/relationships/image" Target="../media/image124.emf"/><Relationship Id="rId4" Type="http://schemas.openxmlformats.org/officeDocument/2006/relationships/image" Target="../media/image123.e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emf"/><Relationship Id="rId1" Type="http://schemas.openxmlformats.org/officeDocument/2006/relationships/image" Target="../media/image126.emf"/><Relationship Id="rId4" Type="http://schemas.openxmlformats.org/officeDocument/2006/relationships/image" Target="../media/image129.e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emf"/><Relationship Id="rId2" Type="http://schemas.openxmlformats.org/officeDocument/2006/relationships/image" Target="../media/image132.emf"/><Relationship Id="rId1" Type="http://schemas.openxmlformats.org/officeDocument/2006/relationships/image" Target="../media/image131.emf"/><Relationship Id="rId4" Type="http://schemas.openxmlformats.org/officeDocument/2006/relationships/image" Target="../media/image134.emf"/></Relationships>
</file>

<file path=ppt/drawings/_rels/vmlDrawing2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emf"/><Relationship Id="rId1" Type="http://schemas.openxmlformats.org/officeDocument/2006/relationships/image" Target="../media/image140.emf"/></Relationships>
</file>

<file path=ppt/drawings/_rels/vmlDrawing2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emf"/><Relationship Id="rId1" Type="http://schemas.openxmlformats.org/officeDocument/2006/relationships/image" Target="../media/image14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emf"/><Relationship Id="rId1" Type="http://schemas.openxmlformats.org/officeDocument/2006/relationships/image" Target="../media/image13.emf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drawings/_rels/vmlDrawing3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emf"/><Relationship Id="rId2" Type="http://schemas.openxmlformats.org/officeDocument/2006/relationships/image" Target="../media/image149.emf"/><Relationship Id="rId1" Type="http://schemas.openxmlformats.org/officeDocument/2006/relationships/image" Target="../media/image148.emf"/><Relationship Id="rId4" Type="http://schemas.openxmlformats.org/officeDocument/2006/relationships/image" Target="../media/image15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3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emf"/><Relationship Id="rId2" Type="http://schemas.openxmlformats.org/officeDocument/2006/relationships/image" Target="../media/image155.emf"/><Relationship Id="rId1" Type="http://schemas.openxmlformats.org/officeDocument/2006/relationships/image" Target="../media/image154.emf"/><Relationship Id="rId6" Type="http://schemas.openxmlformats.org/officeDocument/2006/relationships/image" Target="../media/image159.emf"/><Relationship Id="rId5" Type="http://schemas.openxmlformats.org/officeDocument/2006/relationships/image" Target="../media/image158.emf"/><Relationship Id="rId4" Type="http://schemas.openxmlformats.org/officeDocument/2006/relationships/image" Target="../media/image157.emf"/></Relationships>
</file>

<file path=ppt/drawings/_rels/vmlDrawing3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emf"/><Relationship Id="rId1" Type="http://schemas.openxmlformats.org/officeDocument/2006/relationships/image" Target="../media/image166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image" Target="../media/image27.emf"/><Relationship Id="rId4" Type="http://schemas.openxmlformats.org/officeDocument/2006/relationships/image" Target="../media/image30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image" Target="../media/image28.emf"/><Relationship Id="rId1" Type="http://schemas.openxmlformats.org/officeDocument/2006/relationships/image" Target="../media/image27.emf"/><Relationship Id="rId6" Type="http://schemas.openxmlformats.org/officeDocument/2006/relationships/image" Target="../media/image30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image" Target="../media/image39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image" Target="../media/image42.emf"/><Relationship Id="rId4" Type="http://schemas.openxmlformats.org/officeDocument/2006/relationships/image" Target="../media/image4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281ACEE-B434-9E48-AAF8-DB61287634E0}" type="datetime1">
              <a:rPr lang="en-US"/>
              <a:pPr>
                <a:defRPr/>
              </a:pPr>
              <a:t>4/25/22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C56E42C-FEC2-C646-807C-432E628547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809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D19E572-6A22-FC49-A9CC-E8678561ED67}" type="datetime1">
              <a:rPr lang="en-US"/>
              <a:pPr>
                <a:defRPr/>
              </a:pPr>
              <a:t>4/25/22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9D05AA0-C0FC-7744-84CF-5AA3DD237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63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C52E67-340F-4943-AA14-6EF8F00078DA}" type="datetime5">
              <a:rPr lang="en-US" smtClean="0"/>
              <a:t>25-Apr-22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36418-46AA-9543-8507-2D10FDE641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D21584-363B-4446-8A4D-506CDBA4ED03}" type="datetime5">
              <a:rPr lang="en-US" smtClean="0"/>
              <a:t>25-Apr-22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C28697-3411-C84D-AEB2-CCF92ECBBCF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868E74-57C4-3348-999C-C18FC38B3B90}" type="datetime5">
              <a:rPr lang="en-US" smtClean="0"/>
              <a:t>25-Apr-22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8D4C3-EF96-664E-8E47-04A53936BAD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388" y="381000"/>
            <a:ext cx="67564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2481263" y="6553200"/>
            <a:ext cx="4186237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58000" y="6553200"/>
            <a:ext cx="1905000" cy="304800"/>
          </a:xfrm>
        </p:spPr>
        <p:txBody>
          <a:bodyPr/>
          <a:lstStyle>
            <a:lvl1pPr>
              <a:defRPr smtClean="0"/>
            </a:lvl1pPr>
          </a:lstStyle>
          <a:p>
            <a:fld id="{0B47337D-BB91-8E46-816C-F4870349025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381000" y="6553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EE524466-A337-0346-8795-58F1FBA149E7}" type="datetime5">
              <a:rPr lang="en-US" smtClean="0"/>
              <a:t>25-Apr-22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98BAA7-1598-E741-9161-4FFC17634FA9}" type="datetime5">
              <a:rPr lang="en-US" smtClean="0"/>
              <a:t>25-Apr-22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39356-365C-4545-A286-1563346C04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67FA9A-2427-BC4B-A524-89A7CFA36F11}" type="datetime5">
              <a:rPr lang="en-US" smtClean="0"/>
              <a:t>25-Apr-22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366846-63DB-F049-99DE-99260DADE7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3D965E-DB3A-5B46-BC7F-89DECB829B25}" type="datetime5">
              <a:rPr lang="en-US" smtClean="0"/>
              <a:t>25-Apr-22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D51BD2-58D5-7E45-9FCF-47C84745B9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D673D3-9971-B44D-B489-74776F3BF3C7}" type="datetime5">
              <a:rPr lang="en-US" smtClean="0"/>
              <a:t>25-Apr-22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CFEB78-787E-F241-B614-6B7F13E116F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2400" y="1371601"/>
            <a:ext cx="88392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47362F8A-4D58-6A48-A925-8DE063978680}" type="datetime5">
              <a:rPr lang="en-US" smtClean="0"/>
              <a:t>25-Apr-22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23EC512-DE41-8D4F-9FC7-449F6E7E2B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500E5D-682D-9043-B9E9-7C255E8153B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4CC0DC-A0B4-DF44-ADA4-753F2A592B42}" type="datetime5">
              <a:rPr lang="en-US" smtClean="0"/>
              <a:t>25-Apr-22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AF89EC-AA6B-CE4E-BF8A-1EC986637F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E171C4-3231-B64D-935C-992D96D63A73}" type="datetime5">
              <a:rPr lang="en-US" smtClean="0"/>
              <a:t>25-Apr-22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8F3B2-A42B-874A-B5ED-113F62862D0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6492875"/>
            <a:ext cx="9144000" cy="36512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20967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28600" y="1371600"/>
            <a:ext cx="86868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12509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86999F80-3AC4-1442-B348-9D331FA45059}" type="datetime5">
              <a:rPr lang="en-US" smtClean="0"/>
              <a:t>25-Apr-22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50950" y="6492875"/>
            <a:ext cx="6826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FFFF00"/>
                </a:solidFill>
                <a:latin typeface="Helvetica"/>
                <a:ea typeface="+mn-ea"/>
                <a:cs typeface="Helvetica"/>
              </a:defRPr>
            </a:lvl1pPr>
          </a:lstStyle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492875"/>
            <a:ext cx="1066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00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fld id="{76841388-C7E8-FC4A-B9C2-851FB28000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 descr="UWCrest_4c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03" y="7178"/>
            <a:ext cx="749235" cy="11887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/>
  <p:txStyles>
    <p:titleStyle>
      <a:lvl1pPr algn="ctr" defTabSz="457200" rtl="0" fontAlgn="base">
        <a:spcBef>
          <a:spcPct val="0"/>
        </a:spcBef>
        <a:spcAft>
          <a:spcPct val="0"/>
        </a:spcAft>
        <a:defRPr sz="3600" b="1" kern="1200">
          <a:solidFill>
            <a:srgbClr val="FFFF00"/>
          </a:solidFill>
          <a:latin typeface="Helvetica"/>
          <a:ea typeface="ＭＳ Ｐゴシック" charset="-128"/>
          <a:cs typeface="Helvetica"/>
        </a:defRPr>
      </a:lvl1pPr>
      <a:lvl2pPr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2pPr>
      <a:lvl3pPr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3pPr>
      <a:lvl4pPr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4pPr>
      <a:lvl5pPr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Helvetica" charset="0"/>
          <a:ea typeface="ＭＳ Ｐゴシック" charset="-128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FF0000"/>
          </a:solidFill>
          <a:latin typeface="Helvetica"/>
          <a:ea typeface="ＭＳ Ｐゴシック" charset="-128"/>
          <a:cs typeface="Helvetica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rgbClr val="0000FF"/>
          </a:solidFill>
          <a:latin typeface="Helvetica"/>
          <a:ea typeface="ＭＳ Ｐゴシック" charset="-128"/>
          <a:cs typeface="Helvetica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tx1"/>
          </a:solidFill>
          <a:latin typeface="Helvetica"/>
          <a:ea typeface="ＭＳ Ｐゴシック" charset="-128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4.bin"/><Relationship Id="rId13" Type="http://schemas.openxmlformats.org/officeDocument/2006/relationships/oleObject" Target="../embeddings/oleObject37.bin"/><Relationship Id="rId18" Type="http://schemas.openxmlformats.org/officeDocument/2006/relationships/image" Target="../media/image33.emf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31.emf"/><Relationship Id="rId17" Type="http://schemas.openxmlformats.org/officeDocument/2006/relationships/oleObject" Target="../embeddings/oleObject39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0.e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28.emf"/><Relationship Id="rId11" Type="http://schemas.openxmlformats.org/officeDocument/2006/relationships/oleObject" Target="../embeddings/oleObject36.bin"/><Relationship Id="rId5" Type="http://schemas.openxmlformats.org/officeDocument/2006/relationships/oleObject" Target="../embeddings/oleObject32.bin"/><Relationship Id="rId15" Type="http://schemas.openxmlformats.org/officeDocument/2006/relationships/oleObject" Target="../embeddings/oleObject38.bin"/><Relationship Id="rId10" Type="http://schemas.openxmlformats.org/officeDocument/2006/relationships/oleObject" Target="../embeddings/oleObject35.bin"/><Relationship Id="rId4" Type="http://schemas.openxmlformats.org/officeDocument/2006/relationships/image" Target="../media/image27.emf"/><Relationship Id="rId9" Type="http://schemas.openxmlformats.org/officeDocument/2006/relationships/image" Target="../media/image29.emf"/><Relationship Id="rId14" Type="http://schemas.openxmlformats.org/officeDocument/2006/relationships/image" Target="../media/image3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oleObject" Target="../embeddings/oleObject40.bin"/><Relationship Id="rId7" Type="http://schemas.openxmlformats.org/officeDocument/2006/relationships/oleObject" Target="../embeddings/oleObject4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41.bin"/><Relationship Id="rId4" Type="http://schemas.openxmlformats.org/officeDocument/2006/relationships/image" Target="../media/image3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oleObject" Target="../embeddings/oleObject43.bin"/><Relationship Id="rId7" Type="http://schemas.openxmlformats.org/officeDocument/2006/relationships/oleObject" Target="../embeddings/oleObject45.bin"/><Relationship Id="rId12" Type="http://schemas.openxmlformats.org/officeDocument/2006/relationships/image" Target="../media/image4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6.emf"/><Relationship Id="rId11" Type="http://schemas.openxmlformats.org/officeDocument/2006/relationships/oleObject" Target="../embeddings/oleObject47.bin"/><Relationship Id="rId5" Type="http://schemas.openxmlformats.org/officeDocument/2006/relationships/oleObject" Target="../embeddings/oleObject44.bin"/><Relationship Id="rId10" Type="http://schemas.openxmlformats.org/officeDocument/2006/relationships/image" Target="../media/image40.emf"/><Relationship Id="rId4" Type="http://schemas.openxmlformats.org/officeDocument/2006/relationships/image" Target="../media/image39.emf"/><Relationship Id="rId9" Type="http://schemas.openxmlformats.org/officeDocument/2006/relationships/oleObject" Target="../embeddings/oleObject46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13" Type="http://schemas.openxmlformats.org/officeDocument/2006/relationships/image" Target="../media/image45.emf"/><Relationship Id="rId3" Type="http://schemas.openxmlformats.org/officeDocument/2006/relationships/image" Target="../media/image46.JPG"/><Relationship Id="rId7" Type="http://schemas.openxmlformats.org/officeDocument/2006/relationships/image" Target="../media/image42.emf"/><Relationship Id="rId12" Type="http://schemas.openxmlformats.org/officeDocument/2006/relationships/oleObject" Target="../embeddings/oleObject5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48.bin"/><Relationship Id="rId11" Type="http://schemas.openxmlformats.org/officeDocument/2006/relationships/image" Target="../media/image44.emf"/><Relationship Id="rId5" Type="http://schemas.openxmlformats.org/officeDocument/2006/relationships/image" Target="../media/image48.JPG"/><Relationship Id="rId10" Type="http://schemas.openxmlformats.org/officeDocument/2006/relationships/oleObject" Target="../embeddings/oleObject50.bin"/><Relationship Id="rId4" Type="http://schemas.openxmlformats.org/officeDocument/2006/relationships/image" Target="../media/image47.JPG"/><Relationship Id="rId9" Type="http://schemas.openxmlformats.org/officeDocument/2006/relationships/image" Target="../media/image43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13" Type="http://schemas.openxmlformats.org/officeDocument/2006/relationships/oleObject" Target="../embeddings/oleObject57.bin"/><Relationship Id="rId3" Type="http://schemas.openxmlformats.org/officeDocument/2006/relationships/oleObject" Target="../embeddings/oleObject52.bin"/><Relationship Id="rId7" Type="http://schemas.openxmlformats.org/officeDocument/2006/relationships/oleObject" Target="../embeddings/oleObject54.bin"/><Relationship Id="rId12" Type="http://schemas.openxmlformats.org/officeDocument/2006/relationships/image" Target="../media/image5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0.emf"/><Relationship Id="rId11" Type="http://schemas.openxmlformats.org/officeDocument/2006/relationships/oleObject" Target="../embeddings/oleObject56.bin"/><Relationship Id="rId5" Type="http://schemas.openxmlformats.org/officeDocument/2006/relationships/oleObject" Target="../embeddings/oleObject53.bin"/><Relationship Id="rId10" Type="http://schemas.openxmlformats.org/officeDocument/2006/relationships/image" Target="../media/image52.emf"/><Relationship Id="rId4" Type="http://schemas.openxmlformats.org/officeDocument/2006/relationships/image" Target="../media/image49.emf"/><Relationship Id="rId9" Type="http://schemas.openxmlformats.org/officeDocument/2006/relationships/oleObject" Target="../embeddings/oleObject55.bin"/><Relationship Id="rId14" Type="http://schemas.openxmlformats.org/officeDocument/2006/relationships/image" Target="../media/image5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55.emf"/><Relationship Id="rId4" Type="http://schemas.openxmlformats.org/officeDocument/2006/relationships/oleObject" Target="../embeddings/oleObject58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3" Type="http://schemas.openxmlformats.org/officeDocument/2006/relationships/oleObject" Target="../embeddings/oleObject59.bin"/><Relationship Id="rId7" Type="http://schemas.openxmlformats.org/officeDocument/2006/relationships/oleObject" Target="../embeddings/oleObject6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8.emf"/><Relationship Id="rId11" Type="http://schemas.openxmlformats.org/officeDocument/2006/relationships/image" Target="../media/image61.JPG"/><Relationship Id="rId5" Type="http://schemas.openxmlformats.org/officeDocument/2006/relationships/oleObject" Target="../embeddings/oleObject60.bin"/><Relationship Id="rId10" Type="http://schemas.openxmlformats.org/officeDocument/2006/relationships/image" Target="../media/image60.emf"/><Relationship Id="rId4" Type="http://schemas.openxmlformats.org/officeDocument/2006/relationships/image" Target="../media/image57.emf"/><Relationship Id="rId9" Type="http://schemas.openxmlformats.org/officeDocument/2006/relationships/oleObject" Target="../embeddings/oleObject62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emf"/><Relationship Id="rId3" Type="http://schemas.openxmlformats.org/officeDocument/2006/relationships/oleObject" Target="../embeddings/oleObject63.bin"/><Relationship Id="rId7" Type="http://schemas.openxmlformats.org/officeDocument/2006/relationships/oleObject" Target="../embeddings/oleObject65.bin"/><Relationship Id="rId12" Type="http://schemas.openxmlformats.org/officeDocument/2006/relationships/image" Target="../media/image6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3.emf"/><Relationship Id="rId11" Type="http://schemas.openxmlformats.org/officeDocument/2006/relationships/oleObject" Target="../embeddings/oleObject67.bin"/><Relationship Id="rId5" Type="http://schemas.openxmlformats.org/officeDocument/2006/relationships/oleObject" Target="../embeddings/oleObject64.bin"/><Relationship Id="rId10" Type="http://schemas.openxmlformats.org/officeDocument/2006/relationships/image" Target="../media/image65.emf"/><Relationship Id="rId4" Type="http://schemas.openxmlformats.org/officeDocument/2006/relationships/image" Target="../media/image62.emf"/><Relationship Id="rId9" Type="http://schemas.openxmlformats.org/officeDocument/2006/relationships/oleObject" Target="../embeddings/oleObject66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13" Type="http://schemas.openxmlformats.org/officeDocument/2006/relationships/oleObject" Target="../embeddings/oleObject73.bin"/><Relationship Id="rId3" Type="http://schemas.openxmlformats.org/officeDocument/2006/relationships/oleObject" Target="../embeddings/oleObject68.bin"/><Relationship Id="rId7" Type="http://schemas.openxmlformats.org/officeDocument/2006/relationships/oleObject" Target="../embeddings/oleObject70.bin"/><Relationship Id="rId12" Type="http://schemas.openxmlformats.org/officeDocument/2006/relationships/image" Target="../media/image71.e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3.emf"/><Relationship Id="rId1" Type="http://schemas.openxmlformats.org/officeDocument/2006/relationships/vmlDrawing" Target="../drawings/vmlDrawing14.vml"/><Relationship Id="rId6" Type="http://schemas.openxmlformats.org/officeDocument/2006/relationships/image" Target="../media/image68.emf"/><Relationship Id="rId11" Type="http://schemas.openxmlformats.org/officeDocument/2006/relationships/oleObject" Target="../embeddings/oleObject72.bin"/><Relationship Id="rId5" Type="http://schemas.openxmlformats.org/officeDocument/2006/relationships/oleObject" Target="../embeddings/oleObject69.bin"/><Relationship Id="rId15" Type="http://schemas.openxmlformats.org/officeDocument/2006/relationships/oleObject" Target="../embeddings/oleObject74.bin"/><Relationship Id="rId10" Type="http://schemas.openxmlformats.org/officeDocument/2006/relationships/image" Target="../media/image70.emf"/><Relationship Id="rId4" Type="http://schemas.openxmlformats.org/officeDocument/2006/relationships/image" Target="../media/image67.emf"/><Relationship Id="rId9" Type="http://schemas.openxmlformats.org/officeDocument/2006/relationships/oleObject" Target="../embeddings/oleObject71.bin"/><Relationship Id="rId14" Type="http://schemas.openxmlformats.org/officeDocument/2006/relationships/image" Target="../media/image72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7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e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.emf"/><Relationship Id="rId4" Type="http://schemas.openxmlformats.org/officeDocument/2006/relationships/image" Target="../media/image3.emf"/><Relationship Id="rId9" Type="http://schemas.openxmlformats.org/officeDocument/2006/relationships/oleObject" Target="../embeddings/oleObject4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7.bin"/><Relationship Id="rId3" Type="http://schemas.openxmlformats.org/officeDocument/2006/relationships/image" Target="../media/image77.JPG"/><Relationship Id="rId7" Type="http://schemas.openxmlformats.org/officeDocument/2006/relationships/image" Target="../media/image75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76.bin"/><Relationship Id="rId5" Type="http://schemas.openxmlformats.org/officeDocument/2006/relationships/image" Target="../media/image74.emf"/><Relationship Id="rId4" Type="http://schemas.openxmlformats.org/officeDocument/2006/relationships/oleObject" Target="../embeddings/oleObject75.bin"/><Relationship Id="rId9" Type="http://schemas.openxmlformats.org/officeDocument/2006/relationships/image" Target="../media/image7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66.png"/><Relationship Id="rId4" Type="http://schemas.openxmlformats.org/officeDocument/2006/relationships/image" Target="../media/image78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emf"/><Relationship Id="rId13" Type="http://schemas.openxmlformats.org/officeDocument/2006/relationships/oleObject" Target="../embeddings/oleObject84.bin"/><Relationship Id="rId3" Type="http://schemas.openxmlformats.org/officeDocument/2006/relationships/oleObject" Target="../embeddings/oleObject79.bin"/><Relationship Id="rId7" Type="http://schemas.openxmlformats.org/officeDocument/2006/relationships/oleObject" Target="../embeddings/oleObject81.bin"/><Relationship Id="rId12" Type="http://schemas.openxmlformats.org/officeDocument/2006/relationships/image" Target="../media/image83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0.emf"/><Relationship Id="rId11" Type="http://schemas.openxmlformats.org/officeDocument/2006/relationships/oleObject" Target="../embeddings/oleObject83.bin"/><Relationship Id="rId5" Type="http://schemas.openxmlformats.org/officeDocument/2006/relationships/oleObject" Target="../embeddings/oleObject80.bin"/><Relationship Id="rId10" Type="http://schemas.openxmlformats.org/officeDocument/2006/relationships/image" Target="../media/image82.emf"/><Relationship Id="rId4" Type="http://schemas.openxmlformats.org/officeDocument/2006/relationships/image" Target="../media/image79.emf"/><Relationship Id="rId9" Type="http://schemas.openxmlformats.org/officeDocument/2006/relationships/oleObject" Target="../embeddings/oleObject82.bin"/><Relationship Id="rId14" Type="http://schemas.openxmlformats.org/officeDocument/2006/relationships/image" Target="../media/image84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emf"/><Relationship Id="rId13" Type="http://schemas.openxmlformats.org/officeDocument/2006/relationships/oleObject" Target="../embeddings/oleObject90.bin"/><Relationship Id="rId3" Type="http://schemas.openxmlformats.org/officeDocument/2006/relationships/oleObject" Target="../embeddings/oleObject85.bin"/><Relationship Id="rId7" Type="http://schemas.openxmlformats.org/officeDocument/2006/relationships/oleObject" Target="../embeddings/oleObject87.bin"/><Relationship Id="rId12" Type="http://schemas.openxmlformats.org/officeDocument/2006/relationships/image" Target="../media/image8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85.emf"/><Relationship Id="rId11" Type="http://schemas.openxmlformats.org/officeDocument/2006/relationships/oleObject" Target="../embeddings/oleObject89.bin"/><Relationship Id="rId5" Type="http://schemas.openxmlformats.org/officeDocument/2006/relationships/oleObject" Target="../embeddings/oleObject86.bin"/><Relationship Id="rId15" Type="http://schemas.openxmlformats.org/officeDocument/2006/relationships/image" Target="../media/image90.JPG"/><Relationship Id="rId10" Type="http://schemas.openxmlformats.org/officeDocument/2006/relationships/image" Target="../media/image87.emf"/><Relationship Id="rId4" Type="http://schemas.openxmlformats.org/officeDocument/2006/relationships/image" Target="../media/image17.emf"/><Relationship Id="rId9" Type="http://schemas.openxmlformats.org/officeDocument/2006/relationships/oleObject" Target="../embeddings/oleObject88.bin"/><Relationship Id="rId14" Type="http://schemas.openxmlformats.org/officeDocument/2006/relationships/image" Target="../media/image89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13" Type="http://schemas.openxmlformats.org/officeDocument/2006/relationships/image" Target="../media/image17.emf"/><Relationship Id="rId3" Type="http://schemas.openxmlformats.org/officeDocument/2006/relationships/oleObject" Target="../embeddings/oleObject91.bin"/><Relationship Id="rId7" Type="http://schemas.openxmlformats.org/officeDocument/2006/relationships/oleObject" Target="../embeddings/oleObject93.bin"/><Relationship Id="rId12" Type="http://schemas.openxmlformats.org/officeDocument/2006/relationships/oleObject" Target="../embeddings/oleObject9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92.emf"/><Relationship Id="rId11" Type="http://schemas.openxmlformats.org/officeDocument/2006/relationships/image" Target="../media/image94.emf"/><Relationship Id="rId5" Type="http://schemas.openxmlformats.org/officeDocument/2006/relationships/oleObject" Target="../embeddings/oleObject92.bin"/><Relationship Id="rId15" Type="http://schemas.openxmlformats.org/officeDocument/2006/relationships/image" Target="../media/image95.emf"/><Relationship Id="rId10" Type="http://schemas.openxmlformats.org/officeDocument/2006/relationships/oleObject" Target="../embeddings/oleObject94.bin"/><Relationship Id="rId4" Type="http://schemas.openxmlformats.org/officeDocument/2006/relationships/image" Target="../media/image91.emf"/><Relationship Id="rId9" Type="http://schemas.openxmlformats.org/officeDocument/2006/relationships/image" Target="../media/image96.JPG"/><Relationship Id="rId14" Type="http://schemas.openxmlformats.org/officeDocument/2006/relationships/oleObject" Target="../embeddings/oleObject96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3" Type="http://schemas.openxmlformats.org/officeDocument/2006/relationships/oleObject" Target="../embeddings/oleObject97.bin"/><Relationship Id="rId7" Type="http://schemas.openxmlformats.org/officeDocument/2006/relationships/oleObject" Target="../embeddings/oleObject9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98.emf"/><Relationship Id="rId5" Type="http://schemas.openxmlformats.org/officeDocument/2006/relationships/oleObject" Target="../embeddings/oleObject98.bin"/><Relationship Id="rId10" Type="http://schemas.openxmlformats.org/officeDocument/2006/relationships/image" Target="../media/image100.emf"/><Relationship Id="rId4" Type="http://schemas.openxmlformats.org/officeDocument/2006/relationships/image" Target="../media/image97.emf"/><Relationship Id="rId9" Type="http://schemas.openxmlformats.org/officeDocument/2006/relationships/oleObject" Target="../embeddings/oleObject100.bin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emf"/><Relationship Id="rId3" Type="http://schemas.openxmlformats.org/officeDocument/2006/relationships/oleObject" Target="../embeddings/oleObject101.bin"/><Relationship Id="rId7" Type="http://schemas.openxmlformats.org/officeDocument/2006/relationships/oleObject" Target="../embeddings/oleObject10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78.emf"/><Relationship Id="rId5" Type="http://schemas.openxmlformats.org/officeDocument/2006/relationships/oleObject" Target="../embeddings/oleObject102.bin"/><Relationship Id="rId10" Type="http://schemas.openxmlformats.org/officeDocument/2006/relationships/image" Target="../media/image103.emf"/><Relationship Id="rId4" Type="http://schemas.openxmlformats.org/officeDocument/2006/relationships/image" Target="../media/image101.emf"/><Relationship Id="rId9" Type="http://schemas.openxmlformats.org/officeDocument/2006/relationships/oleObject" Target="../embeddings/oleObject104.bin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emf"/><Relationship Id="rId13" Type="http://schemas.openxmlformats.org/officeDocument/2006/relationships/oleObject" Target="../embeddings/oleObject110.bin"/><Relationship Id="rId3" Type="http://schemas.openxmlformats.org/officeDocument/2006/relationships/oleObject" Target="../embeddings/oleObject105.bin"/><Relationship Id="rId7" Type="http://schemas.openxmlformats.org/officeDocument/2006/relationships/oleObject" Target="../embeddings/oleObject107.bin"/><Relationship Id="rId12" Type="http://schemas.openxmlformats.org/officeDocument/2006/relationships/image" Target="../media/image108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image" Target="../media/image105.emf"/><Relationship Id="rId11" Type="http://schemas.openxmlformats.org/officeDocument/2006/relationships/oleObject" Target="../embeddings/oleObject109.bin"/><Relationship Id="rId5" Type="http://schemas.openxmlformats.org/officeDocument/2006/relationships/oleObject" Target="../embeddings/oleObject106.bin"/><Relationship Id="rId10" Type="http://schemas.openxmlformats.org/officeDocument/2006/relationships/image" Target="../media/image107.emf"/><Relationship Id="rId4" Type="http://schemas.openxmlformats.org/officeDocument/2006/relationships/image" Target="../media/image104.emf"/><Relationship Id="rId9" Type="http://schemas.openxmlformats.org/officeDocument/2006/relationships/oleObject" Target="../embeddings/oleObject108.bin"/><Relationship Id="rId14" Type="http://schemas.openxmlformats.org/officeDocument/2006/relationships/image" Target="../media/image109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emf"/><Relationship Id="rId13" Type="http://schemas.openxmlformats.org/officeDocument/2006/relationships/oleObject" Target="../embeddings/oleObject116.bin"/><Relationship Id="rId3" Type="http://schemas.openxmlformats.org/officeDocument/2006/relationships/oleObject" Target="../embeddings/oleObject111.bin"/><Relationship Id="rId7" Type="http://schemas.openxmlformats.org/officeDocument/2006/relationships/oleObject" Target="../embeddings/oleObject113.bin"/><Relationship Id="rId12" Type="http://schemas.openxmlformats.org/officeDocument/2006/relationships/image" Target="../media/image11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11.emf"/><Relationship Id="rId11" Type="http://schemas.openxmlformats.org/officeDocument/2006/relationships/oleObject" Target="../embeddings/oleObject115.bin"/><Relationship Id="rId5" Type="http://schemas.openxmlformats.org/officeDocument/2006/relationships/oleObject" Target="../embeddings/oleObject112.bin"/><Relationship Id="rId10" Type="http://schemas.openxmlformats.org/officeDocument/2006/relationships/image" Target="../media/image113.emf"/><Relationship Id="rId4" Type="http://schemas.openxmlformats.org/officeDocument/2006/relationships/image" Target="../media/image110.emf"/><Relationship Id="rId9" Type="http://schemas.openxmlformats.org/officeDocument/2006/relationships/oleObject" Target="../embeddings/oleObject114.bin"/><Relationship Id="rId14" Type="http://schemas.openxmlformats.org/officeDocument/2006/relationships/image" Target="../media/image115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emf"/><Relationship Id="rId13" Type="http://schemas.openxmlformats.org/officeDocument/2006/relationships/oleObject" Target="../embeddings/oleObject122.bin"/><Relationship Id="rId3" Type="http://schemas.openxmlformats.org/officeDocument/2006/relationships/oleObject" Target="../embeddings/oleObject117.bin"/><Relationship Id="rId7" Type="http://schemas.openxmlformats.org/officeDocument/2006/relationships/oleObject" Target="../embeddings/oleObject119.bin"/><Relationship Id="rId12" Type="http://schemas.openxmlformats.org/officeDocument/2006/relationships/image" Target="../media/image12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117.emf"/><Relationship Id="rId11" Type="http://schemas.openxmlformats.org/officeDocument/2006/relationships/oleObject" Target="../embeddings/oleObject121.bin"/><Relationship Id="rId5" Type="http://schemas.openxmlformats.org/officeDocument/2006/relationships/oleObject" Target="../embeddings/oleObject118.bin"/><Relationship Id="rId10" Type="http://schemas.openxmlformats.org/officeDocument/2006/relationships/image" Target="../media/image119.emf"/><Relationship Id="rId4" Type="http://schemas.openxmlformats.org/officeDocument/2006/relationships/image" Target="../media/image116.emf"/><Relationship Id="rId9" Type="http://schemas.openxmlformats.org/officeDocument/2006/relationships/oleObject" Target="../embeddings/oleObject120.bin"/><Relationship Id="rId14" Type="http://schemas.openxmlformats.org/officeDocument/2006/relationships/image" Target="../media/image121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emf"/><Relationship Id="rId13" Type="http://schemas.openxmlformats.org/officeDocument/2006/relationships/oleObject" Target="../embeddings/oleObject128.bin"/><Relationship Id="rId3" Type="http://schemas.openxmlformats.org/officeDocument/2006/relationships/oleObject" Target="../embeddings/oleObject123.bin"/><Relationship Id="rId7" Type="http://schemas.openxmlformats.org/officeDocument/2006/relationships/oleObject" Target="../embeddings/oleObject125.bin"/><Relationship Id="rId12" Type="http://schemas.openxmlformats.org/officeDocument/2006/relationships/image" Target="../media/image12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17.emf"/><Relationship Id="rId11" Type="http://schemas.openxmlformats.org/officeDocument/2006/relationships/oleObject" Target="../embeddings/oleObject127.bin"/><Relationship Id="rId5" Type="http://schemas.openxmlformats.org/officeDocument/2006/relationships/oleObject" Target="../embeddings/oleObject124.bin"/><Relationship Id="rId10" Type="http://schemas.openxmlformats.org/officeDocument/2006/relationships/image" Target="../media/image123.emf"/><Relationship Id="rId4" Type="http://schemas.openxmlformats.org/officeDocument/2006/relationships/image" Target="../media/image122.emf"/><Relationship Id="rId9" Type="http://schemas.openxmlformats.org/officeDocument/2006/relationships/oleObject" Target="../embeddings/oleObject126.bin"/><Relationship Id="rId14" Type="http://schemas.openxmlformats.org/officeDocument/2006/relationships/image" Target="../media/image125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emf"/><Relationship Id="rId3" Type="http://schemas.openxmlformats.org/officeDocument/2006/relationships/oleObject" Target="../embeddings/oleObject129.bin"/><Relationship Id="rId7" Type="http://schemas.openxmlformats.org/officeDocument/2006/relationships/oleObject" Target="../embeddings/oleObject13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27.emf"/><Relationship Id="rId5" Type="http://schemas.openxmlformats.org/officeDocument/2006/relationships/oleObject" Target="../embeddings/oleObject130.bin"/><Relationship Id="rId10" Type="http://schemas.openxmlformats.org/officeDocument/2006/relationships/image" Target="../media/image129.emf"/><Relationship Id="rId4" Type="http://schemas.openxmlformats.org/officeDocument/2006/relationships/image" Target="../media/image126.emf"/><Relationship Id="rId9" Type="http://schemas.openxmlformats.org/officeDocument/2006/relationships/oleObject" Target="../embeddings/oleObject132.bin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ermionic_field#Dirac_fields" TargetMode="External"/><Relationship Id="rId7" Type="http://schemas.openxmlformats.org/officeDocument/2006/relationships/hyperlink" Target="https://en.wikipedia.org/wiki/Parity_(physics)" TargetMode="External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Projection_(linear_algebra)" TargetMode="External"/><Relationship Id="rId5" Type="http://schemas.openxmlformats.org/officeDocument/2006/relationships/hyperlink" Target="https://en.wikipedia.org/wiki/Eigenvalue,_eigenvector,_and_eigenspace" TargetMode="External"/><Relationship Id="rId4" Type="http://schemas.openxmlformats.org/officeDocument/2006/relationships/hyperlink" Target="https://en.wikipedia.org/wiki/Gamma_matrices#The_fifth_gamma_matrix,_%CE%B35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emf"/><Relationship Id="rId3" Type="http://schemas.openxmlformats.org/officeDocument/2006/relationships/oleObject" Target="../embeddings/oleObject133.bin"/><Relationship Id="rId7" Type="http://schemas.openxmlformats.org/officeDocument/2006/relationships/oleObject" Target="../embeddings/oleObject13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32.emf"/><Relationship Id="rId11" Type="http://schemas.openxmlformats.org/officeDocument/2006/relationships/image" Target="../media/image135.JPG"/><Relationship Id="rId5" Type="http://schemas.openxmlformats.org/officeDocument/2006/relationships/oleObject" Target="../embeddings/oleObject134.bin"/><Relationship Id="rId10" Type="http://schemas.openxmlformats.org/officeDocument/2006/relationships/image" Target="../media/image134.emf"/><Relationship Id="rId4" Type="http://schemas.openxmlformats.org/officeDocument/2006/relationships/image" Target="../media/image131.emf"/><Relationship Id="rId9" Type="http://schemas.openxmlformats.org/officeDocument/2006/relationships/oleObject" Target="../embeddings/oleObject136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JPG"/><Relationship Id="rId4" Type="http://schemas.openxmlformats.org/officeDocument/2006/relationships/image" Target="../media/image138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emf"/><Relationship Id="rId3" Type="http://schemas.openxmlformats.org/officeDocument/2006/relationships/image" Target="../media/image142.JPG"/><Relationship Id="rId7" Type="http://schemas.openxmlformats.org/officeDocument/2006/relationships/oleObject" Target="../embeddings/oleObject13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40.emf"/><Relationship Id="rId5" Type="http://schemas.openxmlformats.org/officeDocument/2006/relationships/oleObject" Target="../embeddings/oleObject137.bin"/><Relationship Id="rId4" Type="http://schemas.openxmlformats.org/officeDocument/2006/relationships/image" Target="../media/image143.JP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emf"/><Relationship Id="rId3" Type="http://schemas.openxmlformats.org/officeDocument/2006/relationships/image" Target="../media/image146.JPG"/><Relationship Id="rId7" Type="http://schemas.openxmlformats.org/officeDocument/2006/relationships/oleObject" Target="../embeddings/oleObject14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44.emf"/><Relationship Id="rId5" Type="http://schemas.openxmlformats.org/officeDocument/2006/relationships/oleObject" Target="../embeddings/oleObject139.bin"/><Relationship Id="rId4" Type="http://schemas.openxmlformats.org/officeDocument/2006/relationships/image" Target="../media/image147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emf"/><Relationship Id="rId3" Type="http://schemas.openxmlformats.org/officeDocument/2006/relationships/image" Target="../media/image152.JPG"/><Relationship Id="rId7" Type="http://schemas.openxmlformats.org/officeDocument/2006/relationships/oleObject" Target="../embeddings/oleObject142.bin"/><Relationship Id="rId12" Type="http://schemas.openxmlformats.org/officeDocument/2006/relationships/image" Target="../media/image15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48.emf"/><Relationship Id="rId11" Type="http://schemas.openxmlformats.org/officeDocument/2006/relationships/oleObject" Target="../embeddings/oleObject144.bin"/><Relationship Id="rId5" Type="http://schemas.openxmlformats.org/officeDocument/2006/relationships/oleObject" Target="../embeddings/oleObject141.bin"/><Relationship Id="rId10" Type="http://schemas.openxmlformats.org/officeDocument/2006/relationships/image" Target="../media/image150.emf"/><Relationship Id="rId4" Type="http://schemas.openxmlformats.org/officeDocument/2006/relationships/image" Target="../media/image153.JPG"/><Relationship Id="rId9" Type="http://schemas.openxmlformats.org/officeDocument/2006/relationships/oleObject" Target="../embeddings/oleObject143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102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8.bin"/><Relationship Id="rId13" Type="http://schemas.openxmlformats.org/officeDocument/2006/relationships/image" Target="../media/image158.emf"/><Relationship Id="rId3" Type="http://schemas.openxmlformats.org/officeDocument/2006/relationships/image" Target="../media/image152.JPG"/><Relationship Id="rId7" Type="http://schemas.openxmlformats.org/officeDocument/2006/relationships/image" Target="../media/image155.emf"/><Relationship Id="rId12" Type="http://schemas.openxmlformats.org/officeDocument/2006/relationships/oleObject" Target="../embeddings/oleObject150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38.JPG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147.bin"/><Relationship Id="rId11" Type="http://schemas.openxmlformats.org/officeDocument/2006/relationships/image" Target="../media/image157.emf"/><Relationship Id="rId5" Type="http://schemas.openxmlformats.org/officeDocument/2006/relationships/image" Target="../media/image154.emf"/><Relationship Id="rId15" Type="http://schemas.openxmlformats.org/officeDocument/2006/relationships/image" Target="../media/image159.emf"/><Relationship Id="rId10" Type="http://schemas.openxmlformats.org/officeDocument/2006/relationships/oleObject" Target="../embeddings/oleObject149.bin"/><Relationship Id="rId4" Type="http://schemas.openxmlformats.org/officeDocument/2006/relationships/oleObject" Target="../embeddings/oleObject146.bin"/><Relationship Id="rId9" Type="http://schemas.openxmlformats.org/officeDocument/2006/relationships/image" Target="../media/image156.emf"/><Relationship Id="rId14" Type="http://schemas.openxmlformats.org/officeDocument/2006/relationships/oleObject" Target="../embeddings/oleObject15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e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0" Type="http://schemas.openxmlformats.org/officeDocument/2006/relationships/image" Target="../media/image11.emf"/><Relationship Id="rId4" Type="http://schemas.openxmlformats.org/officeDocument/2006/relationships/image" Target="../media/image8.emf"/><Relationship Id="rId9" Type="http://schemas.openxmlformats.org/officeDocument/2006/relationships/oleObject" Target="../embeddings/oleObject9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xiv.org/pdf/hep-ex/0509008.pdf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16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153.bin"/><Relationship Id="rId5" Type="http://schemas.openxmlformats.org/officeDocument/2006/relationships/image" Target="../media/image166.emf"/><Relationship Id="rId4" Type="http://schemas.openxmlformats.org/officeDocument/2006/relationships/oleObject" Target="../embeddings/oleObject152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13" Type="http://schemas.openxmlformats.org/officeDocument/2006/relationships/oleObject" Target="../embeddings/oleObject16.bin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17.e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19.e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emf"/><Relationship Id="rId11" Type="http://schemas.openxmlformats.org/officeDocument/2006/relationships/oleObject" Target="../embeddings/oleObject15.bin"/><Relationship Id="rId5" Type="http://schemas.openxmlformats.org/officeDocument/2006/relationships/oleObject" Target="../embeddings/oleObject12.bin"/><Relationship Id="rId15" Type="http://schemas.openxmlformats.org/officeDocument/2006/relationships/oleObject" Target="../embeddings/oleObject17.bin"/><Relationship Id="rId10" Type="http://schemas.openxmlformats.org/officeDocument/2006/relationships/image" Target="../media/image16.emf"/><Relationship Id="rId4" Type="http://schemas.openxmlformats.org/officeDocument/2006/relationships/image" Target="../media/image13.emf"/><Relationship Id="rId9" Type="http://schemas.openxmlformats.org/officeDocument/2006/relationships/oleObject" Target="../embeddings/oleObject14.bin"/><Relationship Id="rId1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13" Type="http://schemas.openxmlformats.org/officeDocument/2006/relationships/oleObject" Target="../embeddings/oleObject23.bin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24.emf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26.emf"/><Relationship Id="rId1" Type="http://schemas.openxmlformats.org/officeDocument/2006/relationships/vmlDrawing" Target="../drawings/vmlDrawing4.vml"/><Relationship Id="rId6" Type="http://schemas.openxmlformats.org/officeDocument/2006/relationships/image" Target="../media/image21.e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5" Type="http://schemas.openxmlformats.org/officeDocument/2006/relationships/oleObject" Target="../embeddings/oleObject24.bin"/><Relationship Id="rId10" Type="http://schemas.openxmlformats.org/officeDocument/2006/relationships/image" Target="../media/image23.emf"/><Relationship Id="rId4" Type="http://schemas.openxmlformats.org/officeDocument/2006/relationships/image" Target="../media/image20.e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oleObject" Target="../embeddings/oleObject25.bin"/><Relationship Id="rId7" Type="http://schemas.openxmlformats.org/officeDocument/2006/relationships/oleObject" Target="../embeddings/oleObject27.bin"/><Relationship Id="rId12" Type="http://schemas.openxmlformats.org/officeDocument/2006/relationships/image" Target="../media/image3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8.e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6.bin"/><Relationship Id="rId10" Type="http://schemas.openxmlformats.org/officeDocument/2006/relationships/oleObject" Target="../embeddings/oleObject29.bin"/><Relationship Id="rId4" Type="http://schemas.openxmlformats.org/officeDocument/2006/relationships/image" Target="../media/image27.emf"/><Relationship Id="rId9" Type="http://schemas.openxmlformats.org/officeDocument/2006/relationships/image" Target="../media/image2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535 : </a:t>
            </a:r>
            <a:br>
              <a:rPr lang="en-US" dirty="0"/>
            </a:br>
            <a:r>
              <a:rPr lang="en-US" dirty="0"/>
              <a:t>Electroweak Interactions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AFF3FE-8142-1E48-8168-C3522D640855}" type="datetime5">
              <a:rPr lang="en-US" smtClean="0"/>
              <a:t>25-Apr-22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1000" y="1473199"/>
            <a:ext cx="8458200" cy="13208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1000" y="4648198"/>
            <a:ext cx="8458200" cy="165100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381000" y="2793999"/>
            <a:ext cx="8458200" cy="1854200"/>
          </a:xfrm>
          <a:prstGeom prst="rect">
            <a:avLst/>
          </a:prstGeom>
          <a:solidFill>
            <a:srgbClr val="E6F9F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1523999"/>
            <a:ext cx="6400800" cy="458297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 rot="5400000" flipH="1" flipV="1">
            <a:off x="-109835" y="3284834"/>
            <a:ext cx="1905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Interactions by exchange of vector bosons</a:t>
            </a:r>
          </a:p>
        </p:txBody>
      </p:sp>
      <p:sp>
        <p:nvSpPr>
          <p:cNvPr id="17" name="TextBox 16"/>
          <p:cNvSpPr txBox="1"/>
          <p:nvPr/>
        </p:nvSpPr>
        <p:spPr>
          <a:xfrm rot="5400000" flipH="1" flipV="1">
            <a:off x="156865" y="1621135"/>
            <a:ext cx="142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Matter Particles (fermions)</a:t>
            </a:r>
          </a:p>
        </p:txBody>
      </p:sp>
      <p:sp>
        <p:nvSpPr>
          <p:cNvPr id="18" name="TextBox 17"/>
          <p:cNvSpPr txBox="1"/>
          <p:nvPr/>
        </p:nvSpPr>
        <p:spPr>
          <a:xfrm rot="5400000" flipH="1" flipV="1">
            <a:off x="42564" y="5038643"/>
            <a:ext cx="1600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8000"/>
                </a:solidFill>
              </a:rPr>
              <a:t>Scalar boson – remnant of mass giver</a:t>
            </a:r>
          </a:p>
        </p:txBody>
      </p:sp>
      <p:sp>
        <p:nvSpPr>
          <p:cNvPr id="3" name="Frame 2"/>
          <p:cNvSpPr/>
          <p:nvPr/>
        </p:nvSpPr>
        <p:spPr>
          <a:xfrm>
            <a:off x="1329730" y="1371600"/>
            <a:ext cx="5147270" cy="4927599"/>
          </a:xfrm>
          <a:prstGeom prst="frame">
            <a:avLst>
              <a:gd name="adj1" fmla="val 129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93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Neutral Currents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8641792"/>
              </p:ext>
            </p:extLst>
          </p:nvPr>
        </p:nvGraphicFramePr>
        <p:xfrm>
          <a:off x="228600" y="1295400"/>
          <a:ext cx="4978400" cy="104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16" name="Equation" r:id="rId3" imgW="2247900" imgH="469900" progId="Equation.DSMT4">
                  <p:embed/>
                </p:oleObj>
              </mc:Choice>
              <mc:Fallback>
                <p:oleObj name="Equation" r:id="rId3" imgW="22479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" y="1295400"/>
                        <a:ext cx="4978400" cy="1042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5289950" y="1406525"/>
            <a:ext cx="3606707" cy="1751012"/>
            <a:chOff x="5289950" y="1406525"/>
            <a:chExt cx="3606707" cy="1751012"/>
          </a:xfrm>
        </p:grpSpPr>
        <p:grpSp>
          <p:nvGrpSpPr>
            <p:cNvPr id="7" name="Group 7"/>
            <p:cNvGrpSpPr>
              <a:grpSpLocks/>
            </p:cNvGrpSpPr>
            <p:nvPr/>
          </p:nvGrpSpPr>
          <p:grpSpPr bwMode="auto">
            <a:xfrm rot="1504256" flipH="1" flipV="1">
              <a:off x="5317225" y="1979896"/>
              <a:ext cx="1882775" cy="1587"/>
              <a:chOff x="1392" y="1488"/>
              <a:chExt cx="1584" cy="0"/>
            </a:xfrm>
          </p:grpSpPr>
          <p:sp>
            <p:nvSpPr>
              <p:cNvPr id="8" name="Line 8"/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n>
                    <a:solidFill>
                      <a:schemeClr val="tx1"/>
                    </a:solidFill>
                    <a:tailEnd type="oval"/>
                  </a:ln>
                </a:endParaRPr>
              </a:p>
            </p:txBody>
          </p:sp>
          <p:sp>
            <p:nvSpPr>
              <p:cNvPr id="9" name="Line 9"/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n>
                    <a:solidFill>
                      <a:schemeClr val="tx1"/>
                    </a:solidFill>
                    <a:tailEnd type="oval"/>
                  </a:ln>
                </a:endParaRPr>
              </a:p>
            </p:txBody>
          </p:sp>
        </p:grpSp>
        <p:grpSp>
          <p:nvGrpSpPr>
            <p:cNvPr id="10" name="Group 7"/>
            <p:cNvGrpSpPr>
              <a:grpSpLocks/>
            </p:cNvGrpSpPr>
            <p:nvPr/>
          </p:nvGrpSpPr>
          <p:grpSpPr bwMode="auto">
            <a:xfrm rot="20095744" flipH="1">
              <a:off x="7005935" y="1988176"/>
              <a:ext cx="1882775" cy="1587"/>
              <a:chOff x="1392" y="1488"/>
              <a:chExt cx="1584" cy="0"/>
            </a:xfrm>
          </p:grpSpPr>
          <p:sp>
            <p:nvSpPr>
              <p:cNvPr id="11" name="Line 8"/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n>
                    <a:solidFill>
                      <a:schemeClr val="tx1"/>
                    </a:solidFill>
                    <a:tailEnd type="oval"/>
                  </a:ln>
                </a:endParaRPr>
              </a:p>
            </p:txBody>
          </p:sp>
          <p:sp>
            <p:nvSpPr>
              <p:cNvPr id="12" name="Line 9"/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n>
                    <a:solidFill>
                      <a:schemeClr val="tx1"/>
                    </a:solidFill>
                    <a:tailEnd type="oval"/>
                  </a:ln>
                </a:endParaRPr>
              </a:p>
            </p:txBody>
          </p:sp>
        </p:grpSp>
        <p:grpSp>
          <p:nvGrpSpPr>
            <p:cNvPr id="13" name="Group 7"/>
            <p:cNvGrpSpPr>
              <a:grpSpLocks/>
            </p:cNvGrpSpPr>
            <p:nvPr/>
          </p:nvGrpSpPr>
          <p:grpSpPr bwMode="auto">
            <a:xfrm rot="20400000" flipV="1">
              <a:off x="5289950" y="2696578"/>
              <a:ext cx="1882775" cy="1587"/>
              <a:chOff x="1392" y="1488"/>
              <a:chExt cx="1584" cy="0"/>
            </a:xfrm>
          </p:grpSpPr>
          <p:sp>
            <p:nvSpPr>
              <p:cNvPr id="14" name="Line 8"/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n>
                    <a:solidFill>
                      <a:schemeClr val="tx1"/>
                    </a:solidFill>
                    <a:tailEnd type="oval"/>
                  </a:ln>
                </a:endParaRPr>
              </a:p>
            </p:txBody>
          </p:sp>
          <p:sp>
            <p:nvSpPr>
              <p:cNvPr id="15" name="Line 9"/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n>
                    <a:solidFill>
                      <a:schemeClr val="tx1"/>
                    </a:solidFill>
                    <a:tailEnd type="oval"/>
                  </a:ln>
                </a:endParaRPr>
              </a:p>
            </p:txBody>
          </p:sp>
        </p:grpSp>
        <p:grpSp>
          <p:nvGrpSpPr>
            <p:cNvPr id="16" name="Group 7"/>
            <p:cNvGrpSpPr>
              <a:grpSpLocks/>
            </p:cNvGrpSpPr>
            <p:nvPr/>
          </p:nvGrpSpPr>
          <p:grpSpPr bwMode="auto">
            <a:xfrm rot="1434107" flipV="1">
              <a:off x="7013882" y="2761666"/>
              <a:ext cx="1882775" cy="1587"/>
              <a:chOff x="1392" y="1488"/>
              <a:chExt cx="1584" cy="0"/>
            </a:xfrm>
          </p:grpSpPr>
          <p:sp>
            <p:nvSpPr>
              <p:cNvPr id="17" name="Line 8"/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n>
                    <a:solidFill>
                      <a:schemeClr val="tx1"/>
                    </a:solidFill>
                    <a:tailEnd type="oval"/>
                  </a:ln>
                </a:endParaRPr>
              </a:p>
            </p:txBody>
          </p:sp>
          <p:sp>
            <p:nvSpPr>
              <p:cNvPr id="18" name="Line 9"/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n>
                    <a:solidFill>
                      <a:schemeClr val="tx1"/>
                    </a:solidFill>
                    <a:tailEnd type="oval"/>
                  </a:ln>
                </a:endParaRPr>
              </a:p>
            </p:txBody>
          </p:sp>
        </p:grp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30002020"/>
                </p:ext>
              </p:extLst>
            </p:nvPr>
          </p:nvGraphicFramePr>
          <p:xfrm>
            <a:off x="6019800" y="1406525"/>
            <a:ext cx="415925" cy="498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017" name="Equation" r:id="rId5" imgW="190500" imgH="228600" progId="Equation.DSMT4">
                    <p:embed/>
                  </p:oleObj>
                </mc:Choice>
                <mc:Fallback>
                  <p:oleObj name="Equation" r:id="rId5" imgW="1905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019800" y="1406525"/>
                          <a:ext cx="415925" cy="498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07606766"/>
                </p:ext>
              </p:extLst>
            </p:nvPr>
          </p:nvGraphicFramePr>
          <p:xfrm>
            <a:off x="7696200" y="1406525"/>
            <a:ext cx="415925" cy="498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018" name="Equation" r:id="rId7" imgW="190500" imgH="228600" progId="Equation.DSMT4">
                    <p:embed/>
                  </p:oleObj>
                </mc:Choice>
                <mc:Fallback>
                  <p:oleObj name="Equation" r:id="rId7" imgW="190500" imgH="228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696200" y="1406525"/>
                          <a:ext cx="415925" cy="498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29918901"/>
                </p:ext>
              </p:extLst>
            </p:nvPr>
          </p:nvGraphicFramePr>
          <p:xfrm>
            <a:off x="6116638" y="2743200"/>
            <a:ext cx="360362" cy="414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019" name="Equation" r:id="rId8" imgW="165100" imgH="190500" progId="Equation.DSMT4">
                    <p:embed/>
                  </p:oleObj>
                </mc:Choice>
                <mc:Fallback>
                  <p:oleObj name="Equation" r:id="rId8" imgW="165100" imgH="1905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116638" y="2743200"/>
                          <a:ext cx="360362" cy="4143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94186242"/>
                </p:ext>
              </p:extLst>
            </p:nvPr>
          </p:nvGraphicFramePr>
          <p:xfrm>
            <a:off x="7716838" y="2743200"/>
            <a:ext cx="360362" cy="414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020" name="Equation" r:id="rId10" imgW="165100" imgH="190500" progId="Equation.DSMT4">
                    <p:embed/>
                  </p:oleObj>
                </mc:Choice>
                <mc:Fallback>
                  <p:oleObj name="Equation" r:id="rId10" imgW="165100" imgH="1905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7716838" y="2743200"/>
                          <a:ext cx="360362" cy="4143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8485431"/>
              </p:ext>
            </p:extLst>
          </p:nvPr>
        </p:nvGraphicFramePr>
        <p:xfrm>
          <a:off x="228600" y="2362200"/>
          <a:ext cx="4445000" cy="152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21" name="Equation" r:id="rId11" imgW="2006600" imgH="685800" progId="Equation.DSMT4">
                  <p:embed/>
                </p:oleObj>
              </mc:Choice>
              <mc:Fallback>
                <p:oleObj name="Equation" r:id="rId11" imgW="200660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28600" y="2362200"/>
                        <a:ext cx="4445000" cy="1522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5548267"/>
              </p:ext>
            </p:extLst>
          </p:nvPr>
        </p:nvGraphicFramePr>
        <p:xfrm>
          <a:off x="228600" y="3679825"/>
          <a:ext cx="6076950" cy="157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22" name="Equation" r:id="rId13" imgW="2743200" imgH="711200" progId="Equation.DSMT4">
                  <p:embed/>
                </p:oleObj>
              </mc:Choice>
              <mc:Fallback>
                <p:oleObj name="Equation" r:id="rId13" imgW="2743200" imgH="71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28600" y="3679825"/>
                        <a:ext cx="6076950" cy="1577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2194669"/>
              </p:ext>
            </p:extLst>
          </p:nvPr>
        </p:nvGraphicFramePr>
        <p:xfrm>
          <a:off x="6400800" y="3206750"/>
          <a:ext cx="2700337" cy="327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23" name="Equation" r:id="rId15" imgW="1219200" imgH="1473200" progId="Equation.DSMT4">
                  <p:embed/>
                </p:oleObj>
              </mc:Choice>
              <mc:Fallback>
                <p:oleObj name="Equation" r:id="rId15" imgW="1219200" imgH="147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400800" y="3206750"/>
                        <a:ext cx="2700337" cy="3270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128868"/>
              </p:ext>
            </p:extLst>
          </p:nvPr>
        </p:nvGraphicFramePr>
        <p:xfrm>
          <a:off x="267356" y="5410200"/>
          <a:ext cx="5904844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024" name="Equation" r:id="rId17" imgW="2730500" imgH="457200" progId="Equation.DSMT4">
                  <p:embed/>
                </p:oleObj>
              </mc:Choice>
              <mc:Fallback>
                <p:oleObj name="Equation" r:id="rId17" imgW="27305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67356" y="5410200"/>
                        <a:ext cx="5904844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447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Charged and Neutral Currents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7" name="Picture 6" descr="photo 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2" t="20368" r="30070" b="23416"/>
          <a:stretch/>
        </p:blipFill>
        <p:spPr>
          <a:xfrm>
            <a:off x="228600" y="1295400"/>
            <a:ext cx="4269572" cy="3426948"/>
          </a:xfrm>
          <a:prstGeom prst="rect">
            <a:avLst/>
          </a:prstGeom>
        </p:spPr>
      </p:pic>
      <p:pic>
        <p:nvPicPr>
          <p:cNvPr id="8" name="Picture 7" descr="photo 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9" t="23780" r="35457" b="20542"/>
          <a:stretch/>
        </p:blipFill>
        <p:spPr>
          <a:xfrm>
            <a:off x="5638800" y="1295400"/>
            <a:ext cx="2857329" cy="33941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3437" y="4724400"/>
            <a:ext cx="86106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Study of interference effects can allow separation of charged and neutral current process details 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 sensitive probe of weak interaction dynamics, although rates of interaction are very small.</a:t>
            </a:r>
          </a:p>
          <a:p>
            <a:pPr algn="ctr"/>
            <a:endParaRPr lang="en-US" dirty="0">
              <a:solidFill>
                <a:srgbClr val="FF0000"/>
              </a:solidFill>
              <a:sym typeface="Wingdings"/>
            </a:endParaRPr>
          </a:p>
          <a:p>
            <a:pPr algn="ctr"/>
            <a:r>
              <a:rPr lang="en-US" dirty="0">
                <a:solidFill>
                  <a:srgbClr val="FF0000"/>
                </a:solidFill>
                <a:sym typeface="Wingdings"/>
              </a:rPr>
              <a:t>Availability of high-energy </a:t>
            </a:r>
            <a:r>
              <a:rPr lang="en-US" dirty="0" err="1">
                <a:solidFill>
                  <a:srgbClr val="FF0000"/>
                </a:solidFill>
                <a:sym typeface="Wingdings"/>
              </a:rPr>
              <a:t>muon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-neutrino sources at accelerators (FNAL and CERN) allowed easier discovery in </a:t>
            </a:r>
            <a:r>
              <a:rPr lang="en-US" dirty="0" err="1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baseline="-25000" dirty="0" err="1">
                <a:solidFill>
                  <a:srgbClr val="FF0000"/>
                </a:solidFill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dirty="0" err="1">
                <a:solidFill>
                  <a:srgbClr val="FF0000"/>
                </a:solidFill>
                <a:sym typeface="Wingdings"/>
              </a:rPr>
              <a:t>e</a:t>
            </a:r>
            <a:r>
              <a:rPr lang="en-US" baseline="30000" dirty="0">
                <a:solidFill>
                  <a:srgbClr val="FF0000"/>
                </a:solidFill>
                <a:sym typeface="Wingdings"/>
              </a:rPr>
              <a:t>–</a:t>
            </a:r>
            <a:r>
              <a:rPr lang="en-US" dirty="0">
                <a:solidFill>
                  <a:srgbClr val="FF0000"/>
                </a:solidFill>
                <a:sym typeface="Wingdings"/>
              </a:rPr>
              <a:t> scattering.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91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Quark Charged Current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2F8A-4D58-6A48-A925-8DE063978680}" type="datetime5">
              <a:rPr lang="en-US" smtClean="0"/>
              <a:t>25-Apr-22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47" name="Object 46"/>
          <p:cNvGraphicFramePr>
            <a:graphicFrameLocks noChangeAspect="1"/>
          </p:cNvGraphicFramePr>
          <p:nvPr/>
        </p:nvGraphicFramePr>
        <p:xfrm>
          <a:off x="109538" y="2057400"/>
          <a:ext cx="8942387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27" name="Equation" r:id="rId3" imgW="4038600" imgH="203200" progId="Equation.DSMT4">
                  <p:embed/>
                </p:oleObj>
              </mc:Choice>
              <mc:Fallback>
                <p:oleObj name="Equation" r:id="rId3" imgW="4038600" imgH="203200" progId="Equation.DSMT4">
                  <p:embed/>
                  <p:pic>
                    <p:nvPicPr>
                      <p:cNvPr id="47" name="Object 4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9538" y="2057400"/>
                        <a:ext cx="8942387" cy="45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/>
        </p:nvGraphicFramePr>
        <p:xfrm>
          <a:off x="1371600" y="2832100"/>
          <a:ext cx="6046787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28" name="Equation" r:id="rId5" imgW="2730500" imgH="406400" progId="Equation.DSMT4">
                  <p:embed/>
                </p:oleObj>
              </mc:Choice>
              <mc:Fallback>
                <p:oleObj name="Equation" r:id="rId5" imgW="2730500" imgH="406400" progId="Equation.DSMT4">
                  <p:embed/>
                  <p:pic>
                    <p:nvPicPr>
                      <p:cNvPr id="48" name="Object 4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71600" y="2832100"/>
                        <a:ext cx="6046787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/>
          <p:cNvGraphicFramePr>
            <a:graphicFrameLocks noChangeAspect="1"/>
          </p:cNvGraphicFramePr>
          <p:nvPr/>
        </p:nvGraphicFramePr>
        <p:xfrm>
          <a:off x="1295400" y="4114800"/>
          <a:ext cx="6386512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429" name="Equation" r:id="rId7" imgW="2882900" imgH="254000" progId="Equation.DSMT4">
                  <p:embed/>
                </p:oleObj>
              </mc:Choice>
              <mc:Fallback>
                <p:oleObj name="Equation" r:id="rId7" imgW="2882900" imgH="254000" progId="Equation.DSMT4">
                  <p:embed/>
                  <p:pic>
                    <p:nvPicPr>
                      <p:cNvPr id="42" name="Object 41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95400" y="4114800"/>
                        <a:ext cx="6386512" cy="563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6929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Quark Weak Currents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7458285"/>
              </p:ext>
            </p:extLst>
          </p:nvPr>
        </p:nvGraphicFramePr>
        <p:xfrm>
          <a:off x="675658" y="1447800"/>
          <a:ext cx="8043863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08" name="Equation" r:id="rId3" imgW="3632200" imgH="431800" progId="Equation.DSMT4">
                  <p:embed/>
                </p:oleObj>
              </mc:Choice>
              <mc:Fallback>
                <p:oleObj name="Equation" r:id="rId3" imgW="36322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5658" y="1447800"/>
                        <a:ext cx="8043863" cy="958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6389562"/>
              </p:ext>
            </p:extLst>
          </p:nvPr>
        </p:nvGraphicFramePr>
        <p:xfrm>
          <a:off x="109538" y="2743200"/>
          <a:ext cx="8942387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09" name="Equation" r:id="rId5" imgW="4038600" imgH="203200" progId="Equation.DSMT4">
                  <p:embed/>
                </p:oleObj>
              </mc:Choice>
              <mc:Fallback>
                <p:oleObj name="Equation" r:id="rId5" imgW="40386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9538" y="2743200"/>
                        <a:ext cx="8942387" cy="45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8339135"/>
              </p:ext>
            </p:extLst>
          </p:nvPr>
        </p:nvGraphicFramePr>
        <p:xfrm>
          <a:off x="1371600" y="3200400"/>
          <a:ext cx="6046787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10" name="Equation" r:id="rId7" imgW="2730500" imgH="406400" progId="Equation.DSMT4">
                  <p:embed/>
                </p:oleObj>
              </mc:Choice>
              <mc:Fallback>
                <p:oleObj name="Equation" r:id="rId7" imgW="2730500" imgH="40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71600" y="3200400"/>
                        <a:ext cx="6046787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9036088"/>
              </p:ext>
            </p:extLst>
          </p:nvPr>
        </p:nvGraphicFramePr>
        <p:xfrm>
          <a:off x="533400" y="4343400"/>
          <a:ext cx="801370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11" name="Equation" r:id="rId9" imgW="3619500" imgH="203200" progId="Equation.DSMT4">
                  <p:embed/>
                </p:oleObj>
              </mc:Choice>
              <mc:Fallback>
                <p:oleObj name="Equation" r:id="rId9" imgW="36195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33400" y="4343400"/>
                        <a:ext cx="8013700" cy="45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0332676"/>
              </p:ext>
            </p:extLst>
          </p:nvPr>
        </p:nvGraphicFramePr>
        <p:xfrm>
          <a:off x="2693988" y="5041900"/>
          <a:ext cx="3487737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12" name="Equation" r:id="rId11" imgW="1574800" imgH="406400" progId="Equation.DSMT4">
                  <p:embed/>
                </p:oleObj>
              </mc:Choice>
              <mc:Fallback>
                <p:oleObj name="Equation" r:id="rId11" imgW="1574800" imgH="40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693988" y="5041900"/>
                        <a:ext cx="3487737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602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Intermediate Vector Bosons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pho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2" t="34136" r="23881" b="17566"/>
          <a:stretch/>
        </p:blipFill>
        <p:spPr>
          <a:xfrm>
            <a:off x="152399" y="1588532"/>
            <a:ext cx="2698358" cy="2286000"/>
          </a:xfrm>
          <a:prstGeom prst="rect">
            <a:avLst/>
          </a:prstGeom>
        </p:spPr>
      </p:pic>
      <p:pic>
        <p:nvPicPr>
          <p:cNvPr id="7" name="Picture 6" descr="phot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15" t="37404" r="19251" b="13754"/>
          <a:stretch/>
        </p:blipFill>
        <p:spPr>
          <a:xfrm>
            <a:off x="3137754" y="1588532"/>
            <a:ext cx="2897701" cy="2286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5954" y="1219200"/>
            <a:ext cx="1586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Introducing: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019800" y="1588532"/>
            <a:ext cx="2985387" cy="2286000"/>
            <a:chOff x="6019800" y="1676400"/>
            <a:chExt cx="2985387" cy="2286000"/>
          </a:xfrm>
        </p:grpSpPr>
        <p:pic>
          <p:nvPicPr>
            <p:cNvPr id="8" name="Picture 7" descr="photo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15" t="28144" r="23064" b="20471"/>
            <a:stretch/>
          </p:blipFill>
          <p:spPr>
            <a:xfrm>
              <a:off x="6477000" y="1676400"/>
              <a:ext cx="2528187" cy="22860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019800" y="2438400"/>
              <a:ext cx="38100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ym typeface="Wingdings"/>
                </a:rPr>
                <a:t></a:t>
              </a:r>
              <a:endParaRPr lang="en-US" sz="3200" b="1" dirty="0"/>
            </a:p>
          </p:txBody>
        </p:sp>
      </p:grp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492464"/>
              </p:ext>
            </p:extLst>
          </p:nvPr>
        </p:nvGraphicFramePr>
        <p:xfrm>
          <a:off x="76200" y="3886201"/>
          <a:ext cx="4038600" cy="164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16" name="Equation" r:id="rId6" imgW="1993900" imgH="812800" progId="Equation.DSMT4">
                  <p:embed/>
                </p:oleObj>
              </mc:Choice>
              <mc:Fallback>
                <p:oleObj name="Equation" r:id="rId6" imgW="1993900" imgH="812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6200" y="3886201"/>
                        <a:ext cx="4038600" cy="164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4543331"/>
              </p:ext>
            </p:extLst>
          </p:nvPr>
        </p:nvGraphicFramePr>
        <p:xfrm>
          <a:off x="2525712" y="4267200"/>
          <a:ext cx="6465888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17" name="Equation" r:id="rId8" imgW="2921000" imgH="228600" progId="Equation.DSMT4">
                  <p:embed/>
                </p:oleObj>
              </mc:Choice>
              <mc:Fallback>
                <p:oleObj name="Equation" r:id="rId8" imgW="29210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525712" y="4267200"/>
                        <a:ext cx="6465888" cy="50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4250372"/>
              </p:ext>
            </p:extLst>
          </p:nvPr>
        </p:nvGraphicFramePr>
        <p:xfrm>
          <a:off x="2603500" y="4835525"/>
          <a:ext cx="5397500" cy="42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18" name="Equation" r:id="rId10" imgW="2438400" imgH="190500" progId="Equation.DSMT4">
                  <p:embed/>
                </p:oleObj>
              </mc:Choice>
              <mc:Fallback>
                <p:oleObj name="Equation" r:id="rId10" imgW="2438400" imgH="190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603500" y="4835525"/>
                        <a:ext cx="5397500" cy="422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8643585"/>
              </p:ext>
            </p:extLst>
          </p:nvPr>
        </p:nvGraphicFramePr>
        <p:xfrm>
          <a:off x="203200" y="5519737"/>
          <a:ext cx="4216400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019" name="Equation" r:id="rId12" imgW="1905000" imgH="431800" progId="Equation.DSMT4">
                  <p:embed/>
                </p:oleObj>
              </mc:Choice>
              <mc:Fallback>
                <p:oleObj name="Equation" r:id="rId12" imgW="19050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3200" y="5519737"/>
                        <a:ext cx="4216400" cy="957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310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Quark Weak </a:t>
            </a:r>
            <a:r>
              <a:rPr lang="en-US" dirty="0" err="1"/>
              <a:t>Isospin</a:t>
            </a:r>
            <a:r>
              <a:rPr lang="en-US" dirty="0"/>
              <a:t> Doublets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7483006"/>
              </p:ext>
            </p:extLst>
          </p:nvPr>
        </p:nvGraphicFramePr>
        <p:xfrm>
          <a:off x="3581400" y="1612900"/>
          <a:ext cx="3711575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76" name="Equation" r:id="rId3" imgW="1676400" imgH="406400" progId="Equation.DSMT4">
                  <p:embed/>
                </p:oleObj>
              </mc:Choice>
              <mc:Fallback>
                <p:oleObj name="Equation" r:id="rId3" imgW="1676400" imgH="40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81400" y="1612900"/>
                        <a:ext cx="3711575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8545285"/>
              </p:ext>
            </p:extLst>
          </p:nvPr>
        </p:nvGraphicFramePr>
        <p:xfrm>
          <a:off x="152400" y="1295400"/>
          <a:ext cx="6858000" cy="948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77" name="Equation" r:id="rId5" imgW="3403600" imgH="469900" progId="Equation.DSMT4">
                  <p:embed/>
                </p:oleObj>
              </mc:Choice>
              <mc:Fallback>
                <p:oleObj name="Equation" r:id="rId5" imgW="3403600" imgH="469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2400" y="1295400"/>
                        <a:ext cx="6858000" cy="9489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2006731"/>
              </p:ext>
            </p:extLst>
          </p:nvPr>
        </p:nvGraphicFramePr>
        <p:xfrm>
          <a:off x="1138238" y="2438400"/>
          <a:ext cx="6551612" cy="2335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78" name="Equation" r:id="rId7" imgW="2959100" imgH="1054100" progId="Equation.DSMT4">
                  <p:embed/>
                </p:oleObj>
              </mc:Choice>
              <mc:Fallback>
                <p:oleObj name="Equation" r:id="rId7" imgW="2959100" imgH="1054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38238" y="2438400"/>
                        <a:ext cx="6551612" cy="2335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1936614"/>
              </p:ext>
            </p:extLst>
          </p:nvPr>
        </p:nvGraphicFramePr>
        <p:xfrm>
          <a:off x="5562600" y="3962400"/>
          <a:ext cx="2713038" cy="487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79" name="Equation" r:id="rId9" imgW="1346200" imgH="241300" progId="Equation.DSMT4">
                  <p:embed/>
                </p:oleObj>
              </mc:Choice>
              <mc:Fallback>
                <p:oleObj name="Equation" r:id="rId9" imgW="1346200" imgH="241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62600" y="3962400"/>
                        <a:ext cx="2713038" cy="487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2738136"/>
              </p:ext>
            </p:extLst>
          </p:nvPr>
        </p:nvGraphicFramePr>
        <p:xfrm>
          <a:off x="1812925" y="5873750"/>
          <a:ext cx="5680075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80" name="Equation" r:id="rId11" imgW="2565400" imgH="203200" progId="Equation.DSMT4">
                  <p:embed/>
                </p:oleObj>
              </mc:Choice>
              <mc:Fallback>
                <p:oleObj name="Equation" r:id="rId11" imgW="25654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812925" y="5873750"/>
                        <a:ext cx="5680075" cy="45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8656829"/>
              </p:ext>
            </p:extLst>
          </p:nvPr>
        </p:nvGraphicFramePr>
        <p:xfrm>
          <a:off x="1752600" y="4813300"/>
          <a:ext cx="545465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081" name="Equation" r:id="rId13" imgW="2463800" imgH="406400" progId="Equation.DSMT4">
                  <p:embed/>
                </p:oleObj>
              </mc:Choice>
              <mc:Fallback>
                <p:oleObj name="Equation" r:id="rId13" imgW="2463800" imgH="40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752600" y="4813300"/>
                        <a:ext cx="545465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1701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GIM Mechanism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 descr="pho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8" t="31956" b="16478"/>
          <a:stretch/>
        </p:blipFill>
        <p:spPr>
          <a:xfrm>
            <a:off x="503050" y="2940599"/>
            <a:ext cx="8259950" cy="3536401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2929200"/>
              </p:ext>
            </p:extLst>
          </p:nvPr>
        </p:nvGraphicFramePr>
        <p:xfrm>
          <a:off x="-15875" y="1219200"/>
          <a:ext cx="9083675" cy="160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000" name="Equation" r:id="rId4" imgW="4102100" imgH="723900" progId="Equation.DSMT4">
                  <p:embed/>
                </p:oleObj>
              </mc:Choice>
              <mc:Fallback>
                <p:oleObj name="Equation" r:id="rId4" imgW="4102100" imgH="723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5875" y="1219200"/>
                        <a:ext cx="9083675" cy="160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519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Neutral Currents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4553920"/>
              </p:ext>
            </p:extLst>
          </p:nvPr>
        </p:nvGraphicFramePr>
        <p:xfrm>
          <a:off x="944562" y="5818187"/>
          <a:ext cx="7056438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84" name="Equation" r:id="rId3" imgW="3187700" imgH="228600" progId="Equation.DSMT4">
                  <p:embed/>
                </p:oleObj>
              </mc:Choice>
              <mc:Fallback>
                <p:oleObj name="Equation" r:id="rId3" imgW="31877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44562" y="5818187"/>
                        <a:ext cx="7056438" cy="50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8750158"/>
              </p:ext>
            </p:extLst>
          </p:nvPr>
        </p:nvGraphicFramePr>
        <p:xfrm>
          <a:off x="203200" y="3222625"/>
          <a:ext cx="6638925" cy="1577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85" name="Equation" r:id="rId5" imgW="2997200" imgH="711200" progId="Equation.DSMT4">
                  <p:embed/>
                </p:oleObj>
              </mc:Choice>
              <mc:Fallback>
                <p:oleObj name="Equation" r:id="rId5" imgW="2997200" imgH="71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3200" y="3222625"/>
                        <a:ext cx="6638925" cy="1577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8143306"/>
              </p:ext>
            </p:extLst>
          </p:nvPr>
        </p:nvGraphicFramePr>
        <p:xfrm>
          <a:off x="1044575" y="5159375"/>
          <a:ext cx="6859588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86" name="Equation" r:id="rId7" imgW="3098800" imgH="203200" progId="Equation.DSMT4">
                  <p:embed/>
                </p:oleObj>
              </mc:Choice>
              <mc:Fallback>
                <p:oleObj name="Equation" r:id="rId7" imgW="3098800" imgH="203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44575" y="5159375"/>
                        <a:ext cx="6859588" cy="45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7189586"/>
              </p:ext>
            </p:extLst>
          </p:nvPr>
        </p:nvGraphicFramePr>
        <p:xfrm>
          <a:off x="203200" y="1371600"/>
          <a:ext cx="4445000" cy="152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087" name="Equation" r:id="rId9" imgW="2006600" imgH="685800" progId="Equation.DSMT4">
                  <p:embed/>
                </p:oleObj>
              </mc:Choice>
              <mc:Fallback>
                <p:oleObj name="Equation" r:id="rId9" imgW="2006600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3200" y="1371600"/>
                        <a:ext cx="4445000" cy="1522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 descr="photo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79" t="32683" r="18161" b="11939"/>
          <a:stretch/>
        </p:blipFill>
        <p:spPr>
          <a:xfrm>
            <a:off x="6379647" y="1374351"/>
            <a:ext cx="2207291" cy="169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8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Electro-Weak Theory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01613" y="1295400"/>
          <a:ext cx="6275387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13" name="Equation" r:id="rId3" imgW="2832100" imgH="228600" progId="Equation.DSMT4">
                  <p:embed/>
                </p:oleObj>
              </mc:Choice>
              <mc:Fallback>
                <p:oleObj name="Equation" r:id="rId3" imgW="2832100" imgH="2286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1613" y="1295400"/>
                        <a:ext cx="6275387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42887" y="1828800"/>
          <a:ext cx="7148513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14" name="Equation" r:id="rId5" imgW="3225800" imgH="457200" progId="Equation.DSMT4">
                  <p:embed/>
                </p:oleObj>
              </mc:Choice>
              <mc:Fallback>
                <p:oleObj name="Equation" r:id="rId5" imgW="3225800" imgH="4572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42887" y="1828800"/>
                        <a:ext cx="7148513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28600" y="2971800"/>
          <a:ext cx="7626350" cy="96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15" name="Equation" r:id="rId7" imgW="3441700" imgH="431800" progId="Equation.DSMT4">
                  <p:embed/>
                </p:oleObj>
              </mc:Choice>
              <mc:Fallback>
                <p:oleObj name="Equation" r:id="rId7" imgW="3441700" imgH="4318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8600" y="2971800"/>
                        <a:ext cx="7626350" cy="960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27012" y="4068762"/>
          <a:ext cx="7316788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16" name="Equation" r:id="rId9" imgW="3302000" imgH="431800" progId="Equation.DSMT4">
                  <p:embed/>
                </p:oleObj>
              </mc:Choice>
              <mc:Fallback>
                <p:oleObj name="Equation" r:id="rId9" imgW="3302000" imgH="4318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7012" y="4068762"/>
                        <a:ext cx="7316788" cy="960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28600" y="5064125"/>
          <a:ext cx="8442325" cy="1468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417" name="Equation" r:id="rId11" imgW="3810000" imgH="660400" progId="Equation.DSMT4">
                  <p:embed/>
                </p:oleObj>
              </mc:Choice>
              <mc:Fallback>
                <p:oleObj name="Equation" r:id="rId11" imgW="3810000" imgH="6604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28600" y="5064125"/>
                        <a:ext cx="8442325" cy="1468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768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EWK Particle Content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87313" y="1143000"/>
          <a:ext cx="5627687" cy="1071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45" name="Equation" r:id="rId3" imgW="2540000" imgH="482600" progId="Equation.DSMT4">
                  <p:embed/>
                </p:oleObj>
              </mc:Choice>
              <mc:Fallback>
                <p:oleObj name="Equation" r:id="rId3" imgW="2540000" imgH="4826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7313" y="1143000"/>
                        <a:ext cx="5627687" cy="1071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28600" y="2286000"/>
          <a:ext cx="3798888" cy="1325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46" name="Equation" r:id="rId5" imgW="1714500" imgH="596900" progId="Equation.DSMT4">
                  <p:embed/>
                </p:oleObj>
              </mc:Choice>
              <mc:Fallback>
                <p:oleObj name="Equation" r:id="rId5" imgW="1714500" imgH="5969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8600" y="2286000"/>
                        <a:ext cx="3798888" cy="1325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92100" y="3724275"/>
          <a:ext cx="3517900" cy="11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47" name="Equation" r:id="rId7" imgW="1587500" imgH="495300" progId="Equation.DSMT4">
                  <p:embed/>
                </p:oleObj>
              </mc:Choice>
              <mc:Fallback>
                <p:oleObj name="Equation" r:id="rId7" imgW="1587500" imgH="4953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2100" y="3724275"/>
                        <a:ext cx="3517900" cy="1100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304800" y="4897438"/>
          <a:ext cx="2786063" cy="157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48" name="Equation" r:id="rId9" imgW="1257300" imgH="711200" progId="Equation.DSMT4">
                  <p:embed/>
                </p:oleObj>
              </mc:Choice>
              <mc:Fallback>
                <p:oleObj name="Equation" r:id="rId9" imgW="1257300" imgH="7112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04800" y="4897438"/>
                        <a:ext cx="2786063" cy="1579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127500" y="2133600"/>
          <a:ext cx="4840288" cy="174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49" name="Equation" r:id="rId11" imgW="2184400" imgH="787400" progId="Equation.DSMT4">
                  <p:embed/>
                </p:oleObj>
              </mc:Choice>
              <mc:Fallback>
                <p:oleObj name="Equation" r:id="rId11" imgW="2184400" imgH="7874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127500" y="2133600"/>
                        <a:ext cx="4840288" cy="1749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059238" y="3962400"/>
          <a:ext cx="4981575" cy="155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50" name="Equation" r:id="rId13" imgW="2247900" imgH="698500" progId="Equation.DSMT4">
                  <p:embed/>
                </p:oleObj>
              </mc:Choice>
              <mc:Fallback>
                <p:oleObj name="Equation" r:id="rId13" imgW="2247900" imgH="6985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059238" y="3962400"/>
                        <a:ext cx="4981575" cy="1552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581400" y="5486400"/>
          <a:ext cx="5459413" cy="101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451" name="Equation" r:id="rId15" imgW="2463800" imgH="457200" progId="Equation.DSMT4">
                  <p:embed/>
                </p:oleObj>
              </mc:Choice>
              <mc:Fallback>
                <p:oleObj name="Equation" r:id="rId15" imgW="2463800" imgH="4572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581400" y="5486400"/>
                        <a:ext cx="5459413" cy="101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979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Charged Particle / Anti-particle </a:t>
            </a:r>
            <a:r>
              <a:rPr lang="mr-IN" dirty="0"/>
              <a:t>–</a:t>
            </a:r>
            <a:r>
              <a:rPr lang="en-US" dirty="0"/>
              <a:t> Photon Interaction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The interaction term is</a:t>
            </a:r>
          </a:p>
          <a:p>
            <a:endParaRPr lang="en-US" sz="2400" dirty="0"/>
          </a:p>
          <a:p>
            <a:endParaRPr lang="en-US" sz="2400" dirty="0"/>
          </a:p>
          <a:p>
            <a:pPr marL="857250" lvl="1" indent="-457200">
              <a:buFont typeface="Arial"/>
              <a:buChar char="•"/>
            </a:pPr>
            <a:r>
              <a:rPr lang="en-US" sz="2400" dirty="0"/>
              <a:t>Obtained by demanding local gauge invariance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/>
              <a:t>Conserved current coupled to the photon field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7362F8A-4D58-6A48-A925-8DE063978680}" type="datetime5">
              <a:rPr lang="en-US" smtClean="0"/>
              <a:t>25-Apr-22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2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4855946"/>
              </p:ext>
            </p:extLst>
          </p:nvPr>
        </p:nvGraphicFramePr>
        <p:xfrm>
          <a:off x="2362200" y="1905000"/>
          <a:ext cx="3595688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" name="Equation" r:id="rId3" imgW="1498600" imgH="254000" progId="Equation.DSMT4">
                  <p:embed/>
                </p:oleObj>
              </mc:Choice>
              <mc:Fallback>
                <p:oleObj name="Equation" r:id="rId3" imgW="14986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62200" y="1905000"/>
                        <a:ext cx="3595688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2493962" y="5203825"/>
            <a:ext cx="2916238" cy="828675"/>
            <a:chOff x="2493962" y="5203825"/>
            <a:chExt cx="2916238" cy="828675"/>
          </a:xfrm>
        </p:grpSpPr>
        <p:sp>
          <p:nvSpPr>
            <p:cNvPr id="22" name="Freeform 21"/>
            <p:cNvSpPr>
              <a:spLocks/>
            </p:cNvSpPr>
            <p:nvPr/>
          </p:nvSpPr>
          <p:spPr bwMode="auto">
            <a:xfrm flipH="1">
              <a:off x="2493962" y="5203825"/>
              <a:ext cx="2065337" cy="173037"/>
            </a:xfrm>
            <a:custGeom>
              <a:avLst/>
              <a:gdLst>
                <a:gd name="T0" fmla="*/ 0 w 2304"/>
                <a:gd name="T1" fmla="*/ 192 h 192"/>
                <a:gd name="T2" fmla="*/ 192 w 2304"/>
                <a:gd name="T3" fmla="*/ 0 h 192"/>
                <a:gd name="T4" fmla="*/ 384 w 2304"/>
                <a:gd name="T5" fmla="*/ 192 h 192"/>
                <a:gd name="T6" fmla="*/ 576 w 2304"/>
                <a:gd name="T7" fmla="*/ 0 h 192"/>
                <a:gd name="T8" fmla="*/ 768 w 2304"/>
                <a:gd name="T9" fmla="*/ 192 h 192"/>
                <a:gd name="T10" fmla="*/ 960 w 2304"/>
                <a:gd name="T11" fmla="*/ 0 h 192"/>
                <a:gd name="T12" fmla="*/ 1152 w 2304"/>
                <a:gd name="T13" fmla="*/ 192 h 192"/>
                <a:gd name="T14" fmla="*/ 1344 w 2304"/>
                <a:gd name="T15" fmla="*/ 0 h 192"/>
                <a:gd name="T16" fmla="*/ 1536 w 2304"/>
                <a:gd name="T17" fmla="*/ 192 h 192"/>
                <a:gd name="T18" fmla="*/ 1728 w 2304"/>
                <a:gd name="T19" fmla="*/ 0 h 192"/>
                <a:gd name="T20" fmla="*/ 1920 w 2304"/>
                <a:gd name="T21" fmla="*/ 192 h 192"/>
                <a:gd name="T22" fmla="*/ 2112 w 2304"/>
                <a:gd name="T23" fmla="*/ 0 h 192"/>
                <a:gd name="T24" fmla="*/ 2304 w 2304"/>
                <a:gd name="T25" fmla="*/ 192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04" h="192">
                  <a:moveTo>
                    <a:pt x="0" y="192"/>
                  </a:moveTo>
                  <a:cubicBezTo>
                    <a:pt x="64" y="96"/>
                    <a:pt x="128" y="0"/>
                    <a:pt x="192" y="0"/>
                  </a:cubicBezTo>
                  <a:cubicBezTo>
                    <a:pt x="256" y="0"/>
                    <a:pt x="320" y="192"/>
                    <a:pt x="384" y="192"/>
                  </a:cubicBezTo>
                  <a:cubicBezTo>
                    <a:pt x="448" y="192"/>
                    <a:pt x="512" y="0"/>
                    <a:pt x="576" y="0"/>
                  </a:cubicBezTo>
                  <a:cubicBezTo>
                    <a:pt x="640" y="0"/>
                    <a:pt x="704" y="192"/>
                    <a:pt x="768" y="192"/>
                  </a:cubicBezTo>
                  <a:cubicBezTo>
                    <a:pt x="832" y="192"/>
                    <a:pt x="896" y="0"/>
                    <a:pt x="960" y="0"/>
                  </a:cubicBezTo>
                  <a:cubicBezTo>
                    <a:pt x="1024" y="0"/>
                    <a:pt x="1088" y="192"/>
                    <a:pt x="1152" y="192"/>
                  </a:cubicBezTo>
                  <a:cubicBezTo>
                    <a:pt x="1216" y="192"/>
                    <a:pt x="1280" y="0"/>
                    <a:pt x="1344" y="0"/>
                  </a:cubicBezTo>
                  <a:cubicBezTo>
                    <a:pt x="1408" y="0"/>
                    <a:pt x="1472" y="192"/>
                    <a:pt x="1536" y="192"/>
                  </a:cubicBezTo>
                  <a:cubicBezTo>
                    <a:pt x="1600" y="192"/>
                    <a:pt x="1664" y="0"/>
                    <a:pt x="1728" y="0"/>
                  </a:cubicBezTo>
                  <a:cubicBezTo>
                    <a:pt x="1792" y="0"/>
                    <a:pt x="1856" y="192"/>
                    <a:pt x="1920" y="192"/>
                  </a:cubicBezTo>
                  <a:cubicBezTo>
                    <a:pt x="1984" y="192"/>
                    <a:pt x="2048" y="0"/>
                    <a:pt x="2112" y="0"/>
                  </a:cubicBezTo>
                  <a:cubicBezTo>
                    <a:pt x="2176" y="0"/>
                    <a:pt x="2272" y="160"/>
                    <a:pt x="2304" y="192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10694145"/>
                </p:ext>
              </p:extLst>
            </p:nvPr>
          </p:nvGraphicFramePr>
          <p:xfrm>
            <a:off x="2870200" y="5530850"/>
            <a:ext cx="2540000" cy="501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7" name="Equation" r:id="rId5" imgW="1282700" imgH="254000" progId="Equation.DSMT4">
                    <p:embed/>
                  </p:oleObj>
                </mc:Choice>
                <mc:Fallback>
                  <p:oleObj name="Equation" r:id="rId5" imgW="1282700" imgH="2540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2870200" y="5530850"/>
                          <a:ext cx="2540000" cy="501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1" name="Group 30"/>
          <p:cNvGrpSpPr/>
          <p:nvPr/>
        </p:nvGrpSpPr>
        <p:grpSpPr>
          <a:xfrm>
            <a:off x="179728" y="5620087"/>
            <a:ext cx="2391373" cy="697125"/>
            <a:chOff x="179728" y="5620087"/>
            <a:chExt cx="2391373" cy="697125"/>
          </a:xfrm>
        </p:grpSpPr>
        <p:grpSp>
          <p:nvGrpSpPr>
            <p:cNvPr id="9" name="Group 7"/>
            <p:cNvGrpSpPr>
              <a:grpSpLocks/>
            </p:cNvGrpSpPr>
            <p:nvPr/>
          </p:nvGrpSpPr>
          <p:grpSpPr bwMode="auto">
            <a:xfrm rot="20400000" flipV="1">
              <a:off x="688326" y="5620087"/>
              <a:ext cx="1882775" cy="1587"/>
              <a:chOff x="1392" y="1488"/>
              <a:chExt cx="1584" cy="0"/>
            </a:xfrm>
          </p:grpSpPr>
          <p:sp>
            <p:nvSpPr>
              <p:cNvPr id="12" name="Line 8"/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n>
                    <a:solidFill>
                      <a:schemeClr val="tx1"/>
                    </a:solidFill>
                    <a:tailEnd type="oval"/>
                  </a:ln>
                </a:endParaRPr>
              </a:p>
            </p:txBody>
          </p:sp>
          <p:sp>
            <p:nvSpPr>
              <p:cNvPr id="13" name="Line 9"/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n>
                    <a:solidFill>
                      <a:schemeClr val="tx1"/>
                    </a:solidFill>
                    <a:tailEnd type="oval"/>
                  </a:ln>
                </a:endParaRPr>
              </a:p>
            </p:txBody>
          </p:sp>
        </p:grpSp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88681281"/>
                </p:ext>
              </p:extLst>
            </p:nvPr>
          </p:nvGraphicFramePr>
          <p:xfrm>
            <a:off x="179728" y="5965968"/>
            <a:ext cx="2326992" cy="3512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8" name="Equation" r:id="rId7" imgW="1346200" imgH="203200" progId="Equation.DSMT4">
                    <p:embed/>
                  </p:oleObj>
                </mc:Choice>
                <mc:Fallback>
                  <p:oleObj name="Equation" r:id="rId7" imgW="1346200" imgH="203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79728" y="5965968"/>
                          <a:ext cx="2326992" cy="3512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9" name="Group 28"/>
          <p:cNvGrpSpPr/>
          <p:nvPr/>
        </p:nvGrpSpPr>
        <p:grpSpPr>
          <a:xfrm>
            <a:off x="166687" y="4221162"/>
            <a:ext cx="2405517" cy="1078490"/>
            <a:chOff x="166687" y="4221162"/>
            <a:chExt cx="2405517" cy="1078490"/>
          </a:xfrm>
        </p:grpSpPr>
        <p:grpSp>
          <p:nvGrpSpPr>
            <p:cNvPr id="20" name="Group 19"/>
            <p:cNvGrpSpPr/>
            <p:nvPr/>
          </p:nvGrpSpPr>
          <p:grpSpPr>
            <a:xfrm flipH="1">
              <a:off x="689429" y="4976139"/>
              <a:ext cx="1882775" cy="323513"/>
              <a:chOff x="840726" y="4096087"/>
              <a:chExt cx="1882775" cy="323513"/>
            </a:xfrm>
          </p:grpSpPr>
          <p:grpSp>
            <p:nvGrpSpPr>
              <p:cNvPr id="15" name="Group 7"/>
              <p:cNvGrpSpPr>
                <a:grpSpLocks/>
              </p:cNvGrpSpPr>
              <p:nvPr/>
            </p:nvGrpSpPr>
            <p:grpSpPr bwMode="auto">
              <a:xfrm rot="20400000" flipV="1">
                <a:off x="840726" y="4096087"/>
                <a:ext cx="1882775" cy="1587"/>
                <a:chOff x="1392" y="1488"/>
                <a:chExt cx="1584" cy="0"/>
              </a:xfrm>
            </p:grpSpPr>
            <p:sp>
              <p:nvSpPr>
                <p:cNvPr id="18" name="Line 8"/>
                <p:cNvSpPr>
                  <a:spLocks noChangeShapeType="1"/>
                </p:cNvSpPr>
                <p:nvPr/>
              </p:nvSpPr>
              <p:spPr bwMode="auto">
                <a:xfrm>
                  <a:off x="1392" y="1488"/>
                  <a:ext cx="864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n>
                      <a:solidFill>
                        <a:schemeClr val="tx1"/>
                      </a:solidFill>
                      <a:tailEnd type="oval"/>
                    </a:ln>
                  </a:endParaRPr>
                </a:p>
              </p:txBody>
            </p:sp>
            <p:sp>
              <p:nvSpPr>
                <p:cNvPr id="19" name="Line 9"/>
                <p:cNvSpPr>
                  <a:spLocks noChangeShapeType="1"/>
                </p:cNvSpPr>
                <p:nvPr/>
              </p:nvSpPr>
              <p:spPr bwMode="auto">
                <a:xfrm>
                  <a:off x="1392" y="1488"/>
                  <a:ext cx="1584" cy="0"/>
                </a:xfrm>
                <a:prstGeom prst="line">
                  <a:avLst/>
                </a:prstGeom>
                <a:noFill/>
                <a:ln w="571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ln>
                      <a:solidFill>
                        <a:schemeClr val="tx1"/>
                      </a:solidFill>
                      <a:tailEnd type="oval"/>
                    </a:ln>
                  </a:endParaRP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 flipH="1">
                <a:off x="906210" y="4126896"/>
                <a:ext cx="804195" cy="292704"/>
              </a:xfrm>
              <a:prstGeom prst="line">
                <a:avLst/>
              </a:prstGeom>
              <a:ln w="38100" cmpd="sng">
                <a:solidFill>
                  <a:schemeClr val="tx1"/>
                </a:solidFill>
                <a:tailEnd type="oval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7" name="Objec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40680137"/>
                </p:ext>
              </p:extLst>
            </p:nvPr>
          </p:nvGraphicFramePr>
          <p:xfrm>
            <a:off x="166687" y="4221162"/>
            <a:ext cx="2347913" cy="3508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9" name="Equation" r:id="rId9" imgW="1358900" imgH="203200" progId="Equation.DSMT4">
                    <p:embed/>
                  </p:oleObj>
                </mc:Choice>
                <mc:Fallback>
                  <p:oleObj name="Equation" r:id="rId9" imgW="1358900" imgH="2032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166687" y="4221162"/>
                          <a:ext cx="2347913" cy="3508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0527548"/>
              </p:ext>
            </p:extLst>
          </p:nvPr>
        </p:nvGraphicFramePr>
        <p:xfrm>
          <a:off x="5957888" y="4259364"/>
          <a:ext cx="2376488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0" name="Equation" r:id="rId11" imgW="990600" imgH="254000" progId="Equation.DSMT4">
                  <p:embed/>
                </p:oleObj>
              </mc:Choice>
              <mc:Fallback>
                <p:oleObj name="Equation" r:id="rId11" imgW="990600" imgH="2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957888" y="4259364"/>
                        <a:ext cx="2376488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5943600" y="5105400"/>
            <a:ext cx="297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is a virtual photon </a:t>
            </a:r>
            <a:r>
              <a:rPr lang="mr-IN" dirty="0"/>
              <a:t>–</a:t>
            </a:r>
            <a:r>
              <a:rPr lang="en-US" dirty="0"/>
              <a:t> energy momentum can be not conserved for short time (Heisenberg)</a:t>
            </a:r>
          </a:p>
        </p:txBody>
      </p:sp>
    </p:spTree>
    <p:extLst>
      <p:ext uri="{BB962C8B-B14F-4D97-AF65-F5344CB8AC3E}">
        <p14:creationId xmlns:p14="http://schemas.microsoft.com/office/powerpoint/2010/main" val="368341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Weak </a:t>
            </a:r>
            <a:r>
              <a:rPr lang="en-US" dirty="0" err="1"/>
              <a:t>Isospin</a:t>
            </a:r>
            <a:r>
              <a:rPr lang="en-US" dirty="0"/>
              <a:t> &amp; Hypercharge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6" name="Picture 5" descr="pho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2" t="13327" r="11666" b="10688"/>
          <a:stretch/>
        </p:blipFill>
        <p:spPr>
          <a:xfrm>
            <a:off x="4495800" y="2995569"/>
            <a:ext cx="4648200" cy="3497306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74650" y="1325563"/>
          <a:ext cx="6726238" cy="188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53" name="Equation" r:id="rId4" imgW="3035300" imgH="850900" progId="Equation.DSMT4">
                  <p:embed/>
                </p:oleObj>
              </mc:Choice>
              <mc:Fallback>
                <p:oleObj name="Equation" r:id="rId4" imgW="3035300" imgH="8509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4650" y="1325563"/>
                        <a:ext cx="6726238" cy="1889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74122" y="5029200"/>
          <a:ext cx="4069278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54" name="Equation" r:id="rId6" imgW="2209800" imgH="660400" progId="Equation.DSMT4">
                  <p:embed/>
                </p:oleObj>
              </mc:Choice>
              <mc:Fallback>
                <p:oleObj name="Equation" r:id="rId6" imgW="2209800" imgH="6604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4122" y="5029200"/>
                        <a:ext cx="4069278" cy="1219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304800" y="3657600"/>
          <a:ext cx="4191000" cy="7800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55" name="Equation" r:id="rId8" imgW="2324100" imgH="431800" progId="Equation.DSMT4">
                  <p:embed/>
                </p:oleObj>
              </mc:Choice>
              <mc:Fallback>
                <p:oleObj name="Equation" r:id="rId8" imgW="2324100" imgH="4318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4800" y="3657600"/>
                        <a:ext cx="4191000" cy="7800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1291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EWK </a:t>
            </a:r>
            <a:r>
              <a:rPr lang="en-US" dirty="0" err="1"/>
              <a:t>Lagrangian</a:t>
            </a:r>
            <a:r>
              <a:rPr lang="en-US" dirty="0"/>
              <a:t> (massless)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542924" y="4114800"/>
          <a:ext cx="8058151" cy="2153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469" name="Equation" r:id="rId3" imgW="3289300" imgH="876300" progId="Equation.DSMT4">
                  <p:embed/>
                </p:oleObj>
              </mc:Choice>
              <mc:Fallback>
                <p:oleObj name="Equation" r:id="rId3" imgW="3289300" imgH="8763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2924" y="4114800"/>
                        <a:ext cx="8058151" cy="21535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AC873C-6ABF-EF4F-A75E-D28A28F29D77}"/>
                  </a:ext>
                </a:extLst>
              </p:cNvPr>
              <p:cNvSpPr txBox="1"/>
              <p:nvPr/>
            </p:nvSpPr>
            <p:spPr>
              <a:xfrm>
                <a:off x="456398" y="1447800"/>
                <a:ext cx="7924800" cy="8731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  <a:latin typeface="Times" pitchFamily="2" charset="0"/>
                  </a:rPr>
                  <a:t>For Fermionic matter fields use Dirac </a:t>
                </a:r>
                <a:r>
                  <a:rPr lang="en-US" sz="2400" dirty="0" err="1">
                    <a:solidFill>
                      <a:srgbClr val="FF0000"/>
                    </a:solidFill>
                    <a:latin typeface="Times" pitchFamily="2" charset="0"/>
                  </a:rPr>
                  <a:t>Lagrangian</a:t>
                </a:r>
                <a:r>
                  <a:rPr lang="en-US" sz="2400" dirty="0">
                    <a:solidFill>
                      <a:srgbClr val="FF0000"/>
                    </a:solidFill>
                    <a:latin typeface="Times" pitchFamily="2" charset="0"/>
                  </a:rPr>
                  <a:t>:</a:t>
                </a:r>
              </a:p>
              <a:p>
                <a:r>
                  <a:rPr lang="en-US" sz="2400" dirty="0">
                    <a:solidFill>
                      <a:srgbClr val="FF0000"/>
                    </a:solidFill>
                    <a:latin typeface="Times" pitchFamily="2" charset="0"/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ℒ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𝐷𝑖𝑟𝑎𝑐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acc>
                    <m:sSup>
                      <m:sSup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e>
                      <m:sub>
                        <m: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24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endParaRPr lang="en-US" sz="2400" dirty="0">
                  <a:solidFill>
                    <a:srgbClr val="FF0000"/>
                  </a:solidFill>
                  <a:latin typeface="Times" pitchFamily="2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AC873C-6ABF-EF4F-A75E-D28A28F29D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398" y="1447800"/>
                <a:ext cx="7924800" cy="873188"/>
              </a:xfrm>
              <a:prstGeom prst="rect">
                <a:avLst/>
              </a:prstGeom>
              <a:blipFill>
                <a:blip r:embed="rId5"/>
                <a:stretch>
                  <a:fillRect l="-1282" t="-7246" b="-5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778F100D-64DE-E048-904B-81D39987A93F}"/>
              </a:ext>
            </a:extLst>
          </p:cNvPr>
          <p:cNvSpPr txBox="1"/>
          <p:nvPr/>
        </p:nvSpPr>
        <p:spPr>
          <a:xfrm>
            <a:off x="452387" y="2545541"/>
            <a:ext cx="792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Times" pitchFamily="2" charset="0"/>
              </a:rPr>
              <a:t>For gauge fields SU</a:t>
            </a:r>
            <a:r>
              <a:rPr lang="en-US" sz="2400" baseline="-25000" dirty="0">
                <a:solidFill>
                  <a:srgbClr val="0000FF"/>
                </a:solidFill>
                <a:latin typeface="Times" pitchFamily="2" charset="0"/>
              </a:rPr>
              <a:t>L</a:t>
            </a:r>
            <a:r>
              <a:rPr lang="en-US" sz="2400" dirty="0">
                <a:solidFill>
                  <a:srgbClr val="0000FF"/>
                </a:solidFill>
                <a:latin typeface="Times" pitchFamily="2" charset="0"/>
              </a:rPr>
              <a:t>(2) and U</a:t>
            </a:r>
            <a:r>
              <a:rPr lang="en-US" sz="2400" baseline="-25000" dirty="0">
                <a:solidFill>
                  <a:srgbClr val="0000FF"/>
                </a:solidFill>
                <a:latin typeface="Times" pitchFamily="2" charset="0"/>
              </a:rPr>
              <a:t>Y</a:t>
            </a:r>
            <a:r>
              <a:rPr lang="en-US" sz="2400" dirty="0">
                <a:solidFill>
                  <a:srgbClr val="0000FF"/>
                </a:solidFill>
                <a:latin typeface="Times" pitchFamily="2" charset="0"/>
              </a:rPr>
              <a:t>(1):</a:t>
            </a:r>
          </a:p>
          <a:p>
            <a:r>
              <a:rPr lang="en-US" sz="2400" dirty="0">
                <a:solidFill>
                  <a:srgbClr val="0000FF"/>
                </a:solidFill>
                <a:latin typeface="Times" pitchFamily="2" charset="0"/>
              </a:rPr>
              <a:t>	Weak isospin bosons are in triplet so they interact with</a:t>
            </a:r>
          </a:p>
          <a:p>
            <a:r>
              <a:rPr lang="en-US" sz="2400" dirty="0">
                <a:solidFill>
                  <a:srgbClr val="0000FF"/>
                </a:solidFill>
                <a:latin typeface="Times" pitchFamily="2" charset="0"/>
              </a:rPr>
              <a:t>	each other, unlike the singlet gauge boson of U</a:t>
            </a:r>
            <a:r>
              <a:rPr lang="en-US" sz="2400" baseline="-25000" dirty="0">
                <a:solidFill>
                  <a:srgbClr val="0000FF"/>
                </a:solidFill>
                <a:latin typeface="Times" pitchFamily="2" charset="0"/>
              </a:rPr>
              <a:t>Y</a:t>
            </a:r>
            <a:r>
              <a:rPr lang="en-US" sz="2400" dirty="0">
                <a:solidFill>
                  <a:srgbClr val="0000FF"/>
                </a:solidFill>
                <a:latin typeface="Times" pitchFamily="2" charset="0"/>
              </a:rPr>
              <a:t>(1)</a:t>
            </a:r>
          </a:p>
          <a:p>
            <a:r>
              <a:rPr lang="en-US" sz="2400" dirty="0">
                <a:solidFill>
                  <a:srgbClr val="0000FF"/>
                </a:solidFill>
                <a:latin typeface="Times" pitchFamily="2" charset="0"/>
              </a:rPr>
              <a:t>		Stress energy tensor has additional cross product term</a:t>
            </a:r>
          </a:p>
          <a:p>
            <a:r>
              <a:rPr lang="en-US" sz="2400" dirty="0">
                <a:solidFill>
                  <a:srgbClr val="0000FF"/>
                </a:solidFill>
                <a:latin typeface="Times" pitchFamily="2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0512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4-Fermion </a:t>
            </a:r>
            <a:r>
              <a:rPr lang="en-US" dirty="0" err="1"/>
              <a:t>vs</a:t>
            </a:r>
            <a:r>
              <a:rPr lang="en-US" dirty="0"/>
              <a:t> Vector Boson Model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52400" y="1219200"/>
            <a:ext cx="8839200" cy="5105401"/>
          </a:xfrm>
        </p:spPr>
        <p:txBody>
          <a:bodyPr/>
          <a:lstStyle/>
          <a:p>
            <a:r>
              <a:rPr lang="en-US" sz="2400" dirty="0"/>
              <a:t>Model with W/Z boson exchange mimicking the electrodynamics was introduced using the Gauge Principle as our guide – but gauge invariance breaks with mass terms.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22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708150" y="3355975"/>
          <a:ext cx="1435100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13" name="Equation" r:id="rId3" imgW="647700" imgH="444500" progId="Equation.DSMT4">
                  <p:embed/>
                </p:oleObj>
              </mc:Choice>
              <mc:Fallback>
                <p:oleObj name="Equation" r:id="rId3" imgW="647700" imgH="4445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08150" y="3355975"/>
                        <a:ext cx="1435100" cy="987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200400" y="3581400"/>
          <a:ext cx="365760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14" name="Equation" r:id="rId5" imgW="1651000" imgH="203200" progId="Equation.DSMT4">
                  <p:embed/>
                </p:oleObj>
              </mc:Choice>
              <mc:Fallback>
                <p:oleObj name="Equation" r:id="rId5" imgW="1651000" imgH="2032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00400" y="3581400"/>
                        <a:ext cx="3657600" cy="45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82625" y="2416175"/>
          <a:ext cx="7394575" cy="101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15" name="Equation" r:id="rId7" imgW="3340100" imgH="457200" progId="Equation.DSMT4">
                  <p:embed/>
                </p:oleObj>
              </mc:Choice>
              <mc:Fallback>
                <p:oleObj name="Equation" r:id="rId7" imgW="3340100" imgH="4572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82625" y="2416175"/>
                        <a:ext cx="7394575" cy="1012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601663" y="4397375"/>
          <a:ext cx="756285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16" name="Equation" r:id="rId9" imgW="3416300" imgH="203200" progId="Equation.DSMT4">
                  <p:embed/>
                </p:oleObj>
              </mc:Choice>
              <mc:Fallback>
                <p:oleObj name="Equation" r:id="rId9" imgW="3416300" imgH="2032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1663" y="4397375"/>
                        <a:ext cx="7562850" cy="45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585788" y="5135562"/>
          <a:ext cx="7900987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17" name="Equation" r:id="rId11" imgW="3568700" imgH="203200" progId="Equation.DSMT4">
                  <p:embed/>
                </p:oleObj>
              </mc:Choice>
              <mc:Fallback>
                <p:oleObj name="Equation" r:id="rId11" imgW="3568700" imgH="2032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85788" y="5135562"/>
                        <a:ext cx="7900987" cy="45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33363" y="5873750"/>
          <a:ext cx="8575675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518" name="Equation" r:id="rId13" imgW="3873500" imgH="203200" progId="Equation.DSMT4">
                  <p:embed/>
                </p:oleObj>
              </mc:Choice>
              <mc:Fallback>
                <p:oleObj name="Equation" r:id="rId13" imgW="3873500" imgH="2032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33363" y="5873750"/>
                        <a:ext cx="8575675" cy="45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090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Goldstone Model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23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292600" y="34417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37" name="Equation" r:id="rId3" imgW="114300" imgH="165100" progId="Equation.DSMT4">
                  <p:embed/>
                </p:oleObj>
              </mc:Choice>
              <mc:Fallback>
                <p:oleObj name="Equation" r:id="rId3" imgW="114300" imgH="1651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92600" y="34417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61315" y="1143000"/>
          <a:ext cx="4137025" cy="1411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38" name="Equation" r:id="rId5" imgW="1866900" imgH="635000" progId="Equation.DSMT4">
                  <p:embed/>
                </p:oleObj>
              </mc:Choice>
              <mc:Fallback>
                <p:oleObj name="Equation" r:id="rId5" imgW="1866900" imgH="6350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1315" y="1143000"/>
                        <a:ext cx="4137025" cy="1411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04800" y="2555875"/>
          <a:ext cx="3376612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39" name="Equation" r:id="rId7" imgW="1524000" imgH="495300" progId="Equation.DSMT4">
                  <p:embed/>
                </p:oleObj>
              </mc:Choice>
              <mc:Fallback>
                <p:oleObj name="Equation" r:id="rId7" imgW="1524000" imgH="4953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4800" y="2555875"/>
                        <a:ext cx="3376612" cy="1101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69875" y="3733800"/>
          <a:ext cx="6105525" cy="1357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40" name="Equation" r:id="rId9" imgW="2755900" imgH="609600" progId="Equation.DSMT4">
                  <p:embed/>
                </p:oleObj>
              </mc:Choice>
              <mc:Fallback>
                <p:oleObj name="Equation" r:id="rId9" imgW="2755900" imgH="6096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69875" y="3733800"/>
                        <a:ext cx="6105525" cy="1357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295275" y="4976813"/>
          <a:ext cx="6105525" cy="509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41" name="Equation" r:id="rId11" imgW="2755900" imgH="228600" progId="Equation.DSMT4">
                  <p:embed/>
                </p:oleObj>
              </mc:Choice>
              <mc:Fallback>
                <p:oleObj name="Equation" r:id="rId11" imgW="2755900" imgH="2286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95275" y="4976813"/>
                        <a:ext cx="6105525" cy="509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327025" y="5562600"/>
          <a:ext cx="8664575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42" name="Equation" r:id="rId13" imgW="3911600" imgH="431800" progId="Equation.DSMT4">
                  <p:embed/>
                </p:oleObj>
              </mc:Choice>
              <mc:Fallback>
                <p:oleObj name="Equation" r:id="rId13" imgW="3911600" imgH="4318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27025" y="5562600"/>
                        <a:ext cx="8664575" cy="963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 descr="photo.JPG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2" t="27417" r="30000" b="13935"/>
          <a:stretch/>
        </p:blipFill>
        <p:spPr>
          <a:xfrm>
            <a:off x="6062350" y="1447800"/>
            <a:ext cx="2929249" cy="291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2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Spontaneous Symmetry Breaking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24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55588" y="1295400"/>
          <a:ext cx="6134100" cy="1357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61" name="Equation" r:id="rId3" imgW="2768600" imgH="609600" progId="Equation.DSMT4">
                  <p:embed/>
                </p:oleObj>
              </mc:Choice>
              <mc:Fallback>
                <p:oleObj name="Equation" r:id="rId3" imgW="2768600" imgH="6096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5588" y="1295400"/>
                        <a:ext cx="6134100" cy="1357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90513" y="2743200"/>
          <a:ext cx="3740150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62" name="Equation" r:id="rId5" imgW="1689100" imgH="406400" progId="Equation.DSMT4">
                  <p:embed/>
                </p:oleObj>
              </mc:Choice>
              <mc:Fallback>
                <p:oleObj name="Equation" r:id="rId5" imgW="1689100" imgH="4064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0513" y="2743200"/>
                        <a:ext cx="3740150" cy="904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04800" y="3581400"/>
          <a:ext cx="4078287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63" name="Equation" r:id="rId7" imgW="1841500" imgH="431800" progId="Equation.DSMT4">
                  <p:embed/>
                </p:oleObj>
              </mc:Choice>
              <mc:Fallback>
                <p:oleObj name="Equation" r:id="rId7" imgW="1841500" imgH="4318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04800" y="3581400"/>
                        <a:ext cx="4078287" cy="962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photo.JP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0" t="25420" r="16663" b="15751"/>
          <a:stretch/>
        </p:blipFill>
        <p:spPr>
          <a:xfrm>
            <a:off x="5257800" y="2797035"/>
            <a:ext cx="3603883" cy="2994165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304800" y="4572000"/>
          <a:ext cx="4302125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64" name="Equation" r:id="rId10" imgW="1943100" imgH="889000" progId="Equation.DSMT4">
                  <p:embed/>
                </p:oleObj>
              </mc:Choice>
              <mc:Fallback>
                <p:oleObj name="Equation" r:id="rId10" imgW="1943100" imgH="8890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04800" y="4572000"/>
                        <a:ext cx="4302125" cy="198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292600" y="34417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65" name="Equation" r:id="rId12" imgW="114300" imgH="165100" progId="Equation.DSMT4">
                  <p:embed/>
                </p:oleObj>
              </mc:Choice>
              <mc:Fallback>
                <p:oleObj name="Equation" r:id="rId12" imgW="114300" imgH="1651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292600" y="34417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259263" y="5948363"/>
          <a:ext cx="4808537" cy="452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66" name="Equation" r:id="rId14" imgW="2171700" imgH="203200" progId="Equation.DSMT4">
                  <p:embed/>
                </p:oleObj>
              </mc:Choice>
              <mc:Fallback>
                <p:oleObj name="Equation" r:id="rId14" imgW="2171700" imgH="2032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259263" y="5948363"/>
                        <a:ext cx="4808537" cy="452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Oval 12"/>
          <p:cNvSpPr/>
          <p:nvPr/>
        </p:nvSpPr>
        <p:spPr>
          <a:xfrm>
            <a:off x="7543800" y="5257800"/>
            <a:ext cx="152400" cy="152400"/>
          </a:xfrm>
          <a:prstGeom prst="ellipse">
            <a:avLst/>
          </a:prstGeom>
          <a:solidFill>
            <a:srgbClr val="C050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54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Degrees of Freedom!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25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84224" y="1295400"/>
          <a:ext cx="5768976" cy="1412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77" name="Equation" r:id="rId3" imgW="2603500" imgH="635000" progId="Equation.DSMT4">
                  <p:embed/>
                </p:oleObj>
              </mc:Choice>
              <mc:Fallback>
                <p:oleObj name="Equation" r:id="rId3" imgW="2603500" imgH="6350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84224" y="1295400"/>
                        <a:ext cx="5768976" cy="1412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754062" y="2819400"/>
          <a:ext cx="5570538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78" name="Equation" r:id="rId5" imgW="2514600" imgH="203200" progId="Equation.DSMT4">
                  <p:embed/>
                </p:oleObj>
              </mc:Choice>
              <mc:Fallback>
                <p:oleObj name="Equation" r:id="rId5" imgW="2514600" imgH="2032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4062" y="2819400"/>
                        <a:ext cx="5570538" cy="4524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762000" y="3505200"/>
          <a:ext cx="6921500" cy="189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79" name="Equation" r:id="rId7" imgW="3124200" imgH="850900" progId="Equation.DSMT4">
                  <p:embed/>
                </p:oleObj>
              </mc:Choice>
              <mc:Fallback>
                <p:oleObj name="Equation" r:id="rId7" imgW="3124200" imgH="8509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62000" y="3505200"/>
                        <a:ext cx="6921500" cy="1895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685800" y="5562600"/>
          <a:ext cx="7850188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0" name="Equation" r:id="rId9" imgW="3543300" imgH="431800" progId="Equation.DSMT4">
                  <p:embed/>
                </p:oleObj>
              </mc:Choice>
              <mc:Fallback>
                <p:oleObj name="Equation" r:id="rId9" imgW="3543300" imgH="4318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5800" y="5562600"/>
                        <a:ext cx="7850188" cy="962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5550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EWK </a:t>
            </a:r>
            <a:r>
              <a:rPr lang="en-US" dirty="0" err="1"/>
              <a:t>Lagrangian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26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447800" y="1371600"/>
          <a:ext cx="6448426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01" name="Equation" r:id="rId3" imgW="2425700" imgH="228600" progId="Equation.DSMT4">
                  <p:embed/>
                </p:oleObj>
              </mc:Choice>
              <mc:Fallback>
                <p:oleObj name="Equation" r:id="rId3" imgW="2425700" imgH="2286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7800" y="1371600"/>
                        <a:ext cx="6448426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00049" y="1885078"/>
          <a:ext cx="8058151" cy="2153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02" name="Equation" r:id="rId5" imgW="3289300" imgH="876300" progId="Equation.DSMT4">
                  <p:embed/>
                </p:oleObj>
              </mc:Choice>
              <mc:Fallback>
                <p:oleObj name="Equation" r:id="rId5" imgW="3289300" imgH="8763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0049" y="1885078"/>
                        <a:ext cx="8058151" cy="21535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93687" y="4114800"/>
          <a:ext cx="6869113" cy="2031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03" name="Equation" r:id="rId7" imgW="2755900" imgH="812800" progId="Equation.DSMT4">
                  <p:embed/>
                </p:oleObj>
              </mc:Choice>
              <mc:Fallback>
                <p:oleObj name="Equation" r:id="rId7" imgW="2755900" imgH="8128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93687" y="4114800"/>
                        <a:ext cx="6869113" cy="20317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362200" y="4511675"/>
          <a:ext cx="6713538" cy="204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04" name="Equation" r:id="rId9" imgW="2679700" imgH="812800" progId="Equation.DSMT4">
                  <p:embed/>
                </p:oleObj>
              </mc:Choice>
              <mc:Fallback>
                <p:oleObj name="Equation" r:id="rId9" imgW="2679700" imgH="8128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362200" y="4511675"/>
                        <a:ext cx="6713538" cy="204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0237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Spontaneous Symmetry Breaking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27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161925" y="1219200"/>
          <a:ext cx="4638675" cy="16059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33" name="Equation" r:id="rId3" imgW="2870200" imgH="990600" progId="Equation.DSMT4">
                  <p:embed/>
                </p:oleObj>
              </mc:Choice>
              <mc:Fallback>
                <p:oleObj name="Equation" r:id="rId3" imgW="2870200" imgH="9906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1925" y="1219200"/>
                        <a:ext cx="4638675" cy="16059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4648200" y="1676400"/>
          <a:ext cx="4191000" cy="127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34" name="Equation" r:id="rId5" imgW="2387600" imgH="723900" progId="Equation.DSMT4">
                  <p:embed/>
                </p:oleObj>
              </mc:Choice>
              <mc:Fallback>
                <p:oleObj name="Equation" r:id="rId5" imgW="2387600" imgH="7239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48200" y="1676400"/>
                        <a:ext cx="4191000" cy="1274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28600" y="2743200"/>
          <a:ext cx="5811837" cy="3692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35" name="Equation" r:id="rId7" imgW="3149600" imgH="1993900" progId="Equation.DSMT4">
                  <p:embed/>
                </p:oleObj>
              </mc:Choice>
              <mc:Fallback>
                <p:oleObj name="Equation" r:id="rId7" imgW="3149600" imgH="19939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8600" y="2743200"/>
                        <a:ext cx="5811837" cy="36920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6096000" y="3200400"/>
          <a:ext cx="2854325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36" name="Equation" r:id="rId9" imgW="1625600" imgH="609600" progId="Equation.DSMT4">
                  <p:embed/>
                </p:oleObj>
              </mc:Choice>
              <mc:Fallback>
                <p:oleObj name="Equation" r:id="rId9" imgW="1625600" imgH="6096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096000" y="3200400"/>
                        <a:ext cx="2854325" cy="1071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249988" y="5499100"/>
          <a:ext cx="26543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37" name="Equation" r:id="rId11" imgW="1511300" imgH="469900" progId="Equation.DSMT4">
                  <p:embed/>
                </p:oleObj>
              </mc:Choice>
              <mc:Fallback>
                <p:oleObj name="Equation" r:id="rId11" imgW="1511300" imgH="4699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249988" y="5499100"/>
                        <a:ext cx="26543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553200" y="4294188"/>
          <a:ext cx="1828800" cy="1116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38" name="Equation" r:id="rId13" imgW="1041400" imgH="635000" progId="Equation.DSMT4">
                  <p:embed/>
                </p:oleObj>
              </mc:Choice>
              <mc:Fallback>
                <p:oleObj name="Equation" r:id="rId13" imgW="1041400" imgH="6350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553200" y="4294188"/>
                        <a:ext cx="1828800" cy="1116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7219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 and Photon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28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28600" y="1447800"/>
          <a:ext cx="3189287" cy="1228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57" name="Equation" r:id="rId3" imgW="1816100" imgH="698500" progId="Equation.DSMT4">
                  <p:embed/>
                </p:oleObj>
              </mc:Choice>
              <mc:Fallback>
                <p:oleObj name="Equation" r:id="rId3" imgW="1816100" imgH="6985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" y="1447800"/>
                        <a:ext cx="3189287" cy="12287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85737" y="2843213"/>
          <a:ext cx="6748463" cy="1881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58" name="Equation" r:id="rId5" imgW="3657600" imgH="1016000" progId="Equation.DSMT4">
                  <p:embed/>
                </p:oleObj>
              </mc:Choice>
              <mc:Fallback>
                <p:oleObj name="Equation" r:id="rId5" imgW="3657600" imgH="10160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5737" y="2843213"/>
                        <a:ext cx="6748463" cy="1881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28613" y="4829175"/>
          <a:ext cx="3035300" cy="163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59" name="Equation" r:id="rId7" imgW="1727200" imgH="927100" progId="Equation.DSMT4">
                  <p:embed/>
                </p:oleObj>
              </mc:Choice>
              <mc:Fallback>
                <p:oleObj name="Equation" r:id="rId7" imgW="1727200" imgH="9271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28613" y="4829175"/>
                        <a:ext cx="3035300" cy="1630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5862637" y="4322762"/>
          <a:ext cx="2143125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60" name="Equation" r:id="rId9" imgW="1219200" imgH="431800" progId="Equation.DSMT4">
                  <p:embed/>
                </p:oleObj>
              </mc:Choice>
              <mc:Fallback>
                <p:oleObj name="Equation" r:id="rId9" imgW="1219200" imgH="4318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862637" y="4322762"/>
                        <a:ext cx="2143125" cy="758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4497388" y="5387975"/>
          <a:ext cx="1987550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61" name="Equation" r:id="rId11" imgW="1130300" imgH="457200" progId="Equation.DSMT4">
                  <p:embed/>
                </p:oleObj>
              </mc:Choice>
              <mc:Fallback>
                <p:oleObj name="Equation" r:id="rId11" imgW="1130300" imgH="4572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97388" y="5387975"/>
                        <a:ext cx="1987550" cy="804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824663" y="5394325"/>
          <a:ext cx="2054225" cy="804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62" name="Equation" r:id="rId13" imgW="1168400" imgH="457200" progId="Equation.DSMT4">
                  <p:embed/>
                </p:oleObj>
              </mc:Choice>
              <mc:Fallback>
                <p:oleObj name="Equation" r:id="rId13" imgW="1168400" imgH="4572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824663" y="5394325"/>
                        <a:ext cx="2054225" cy="804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646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Leptonic</a:t>
            </a:r>
            <a:r>
              <a:rPr lang="en-US" dirty="0"/>
              <a:t> Part of </a:t>
            </a:r>
            <a:r>
              <a:rPr lang="en-US" dirty="0">
                <a:latin typeface="Lucida Calligraphy"/>
                <a:cs typeface="Lucida Calligraphy"/>
              </a:rPr>
              <a:t>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29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14337" y="1219200"/>
          <a:ext cx="8272463" cy="1528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81" name="Equation" r:id="rId3" imgW="4483100" imgH="825500" progId="Equation.DSMT4">
                  <p:embed/>
                </p:oleObj>
              </mc:Choice>
              <mc:Fallback>
                <p:oleObj name="Equation" r:id="rId3" imgW="4483100" imgH="8255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7" y="1219200"/>
                        <a:ext cx="8272463" cy="1528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676400" y="2743200"/>
          <a:ext cx="553085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82" name="Equation" r:id="rId5" imgW="2997200" imgH="279400" progId="Equation.DSMT4">
                  <p:embed/>
                </p:oleObj>
              </mc:Choice>
              <mc:Fallback>
                <p:oleObj name="Equation" r:id="rId5" imgW="2997200" imgH="2794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76400" y="2743200"/>
                        <a:ext cx="5530850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71475" y="5638800"/>
          <a:ext cx="8274050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83" name="Equation" r:id="rId7" imgW="4483100" imgH="444500" progId="Equation.DSMT4">
                  <p:embed/>
                </p:oleObj>
              </mc:Choice>
              <mc:Fallback>
                <p:oleObj name="Equation" r:id="rId7" imgW="4483100" imgH="4445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1475" y="5638800"/>
                        <a:ext cx="8274050" cy="82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768350" y="3276600"/>
          <a:ext cx="7194550" cy="1411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84" name="Equation" r:id="rId9" imgW="3898900" imgH="762000" progId="Equation.DSMT4">
                  <p:embed/>
                </p:oleObj>
              </mc:Choice>
              <mc:Fallback>
                <p:oleObj name="Equation" r:id="rId9" imgW="3898900" imgH="7620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68350" y="3276600"/>
                        <a:ext cx="7194550" cy="1411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76200" y="4604360"/>
          <a:ext cx="5879270" cy="1002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85" name="Equation" r:id="rId11" imgW="3289300" imgH="558800" progId="Equation.DSMT4">
                  <p:embed/>
                </p:oleObj>
              </mc:Choice>
              <mc:Fallback>
                <p:oleObj name="Equation" r:id="rId11" imgW="3289300" imgH="5588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6200" y="4604360"/>
                        <a:ext cx="5879270" cy="1002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012910" y="4838653"/>
          <a:ext cx="3074302" cy="703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686" name="Equation" r:id="rId13" imgW="1727200" imgH="393700" progId="Equation.DSMT4">
                  <p:embed/>
                </p:oleObj>
              </mc:Choice>
              <mc:Fallback>
                <p:oleObj name="Equation" r:id="rId13" imgW="1727200" imgH="3937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012910" y="4838653"/>
                        <a:ext cx="3074302" cy="7030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2721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E6CBA-DBD1-DB4D-8604-1F85EF7BE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66FF66"/>
                </a:solidFill>
              </a:rPr>
              <a:t>True</a:t>
            </a:r>
            <a:r>
              <a:rPr lang="en-US" dirty="0"/>
              <a:t> or </a:t>
            </a:r>
            <a:r>
              <a:rPr lang="en-US" dirty="0">
                <a:solidFill>
                  <a:srgbClr val="FF0000"/>
                </a:solidFill>
              </a:rPr>
              <a:t>False</a:t>
            </a:r>
            <a:r>
              <a:rPr lang="en-US" dirty="0"/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767D519-EF38-BB4D-952B-A73F3EE1FF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2400" y="1371600"/>
                <a:ext cx="8915400" cy="5121275"/>
              </a:xfrm>
            </p:spPr>
            <p:txBody>
              <a:bodyPr/>
              <a:lstStyle/>
              <a:p>
                <a:r>
                  <a:rPr lang="en-US" sz="2400" dirty="0"/>
                  <a:t>The three neutrinos,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and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sub>
                    </m:sSub>
                  </m:oMath>
                </a14:m>
                <a:r>
                  <a:rPr lang="en-US" sz="2400" dirty="0"/>
                  <a:t> form an </a:t>
                </a:r>
                <a:r>
                  <a:rPr lang="en-US" sz="2400" dirty="0" err="1"/>
                  <a:t>SU</a:t>
                </a:r>
                <a:r>
                  <a:rPr lang="en-US" sz="2400" baseline="-25000" dirty="0" err="1"/>
                  <a:t>left</a:t>
                </a:r>
                <a:r>
                  <a:rPr lang="en-US" sz="2400" dirty="0"/>
                  <a:t>(2) triplet:		</a:t>
                </a:r>
                <a:r>
                  <a:rPr lang="en-US" sz="2400" dirty="0">
                    <a:solidFill>
                      <a:srgbClr val="66FF66"/>
                    </a:solidFill>
                  </a:rPr>
                  <a:t> </a:t>
                </a:r>
                <a:r>
                  <a:rPr lang="en-US" sz="2400" b="1" dirty="0">
                    <a:solidFill>
                      <a:srgbClr val="66FF66"/>
                    </a:solidFill>
                  </a:rPr>
                  <a:t>True</a:t>
                </a:r>
                <a:r>
                  <a:rPr lang="en-US" sz="2400" dirty="0"/>
                  <a:t>    or   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False</a:t>
                </a:r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dirty="0"/>
                  <a:t>? 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The three quarks, u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and</m:t>
                    </m:r>
                  </m:oMath>
                </a14:m>
                <a:r>
                  <a:rPr lang="en-US" sz="2400" dirty="0"/>
                  <a:t> s form an </a:t>
                </a:r>
                <a:r>
                  <a:rPr lang="en-US" sz="2400" dirty="0" err="1"/>
                  <a:t>SU</a:t>
                </a:r>
                <a:r>
                  <a:rPr lang="en-US" sz="2400" baseline="-25000" dirty="0" err="1"/>
                  <a:t>flavor</a:t>
                </a:r>
                <a:r>
                  <a:rPr lang="en-US" sz="2400" dirty="0"/>
                  <a:t>(2) triplet:		</a:t>
                </a:r>
                <a:r>
                  <a:rPr lang="en-US" sz="2400" dirty="0">
                    <a:solidFill>
                      <a:srgbClr val="66FF66"/>
                    </a:solidFill>
                  </a:rPr>
                  <a:t> </a:t>
                </a:r>
                <a:br>
                  <a:rPr lang="en-US" sz="2400" dirty="0">
                    <a:solidFill>
                      <a:srgbClr val="66FF66"/>
                    </a:solidFill>
                  </a:rPr>
                </a:br>
                <a:r>
                  <a:rPr lang="en-US" sz="2400" b="1" dirty="0">
                    <a:solidFill>
                      <a:srgbClr val="66FF66"/>
                    </a:solidFill>
                  </a:rPr>
                  <a:t>True</a:t>
                </a:r>
                <a:r>
                  <a:rPr lang="en-US" sz="2400" dirty="0"/>
                  <a:t>    or   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False</a:t>
                </a:r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dirty="0"/>
                  <a:t>? 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The three quarks, u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2400" dirty="0"/>
                  <a:t> 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and</m:t>
                    </m:r>
                  </m:oMath>
                </a14:m>
                <a:r>
                  <a:rPr lang="en-US" sz="2400" dirty="0"/>
                  <a:t> s form an </a:t>
                </a:r>
                <a:r>
                  <a:rPr lang="en-US" sz="2400" dirty="0" err="1"/>
                  <a:t>SU</a:t>
                </a:r>
                <a:r>
                  <a:rPr lang="en-US" sz="2400" baseline="-25000" dirty="0" err="1"/>
                  <a:t>color</a:t>
                </a:r>
                <a:r>
                  <a:rPr lang="en-US" sz="2400" dirty="0"/>
                  <a:t>(3) triplet:		</a:t>
                </a:r>
                <a:r>
                  <a:rPr lang="en-US" sz="2400" dirty="0">
                    <a:solidFill>
                      <a:srgbClr val="66FF66"/>
                    </a:solidFill>
                  </a:rPr>
                  <a:t> </a:t>
                </a:r>
                <a:br>
                  <a:rPr lang="en-US" sz="2400" dirty="0">
                    <a:solidFill>
                      <a:srgbClr val="66FF66"/>
                    </a:solidFill>
                  </a:rPr>
                </a:br>
                <a:r>
                  <a:rPr lang="en-US" sz="2400" b="1" dirty="0">
                    <a:solidFill>
                      <a:srgbClr val="66FF66"/>
                    </a:solidFill>
                  </a:rPr>
                  <a:t>True</a:t>
                </a:r>
                <a:r>
                  <a:rPr lang="en-US" sz="2400" dirty="0"/>
                  <a:t>    or   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False</a:t>
                </a:r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dirty="0"/>
                  <a:t>? 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The three weak currents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𝐶𝐶</m:t>
                        </m:r>
                      </m:sub>
                      <m:sup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𝐶𝐶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form an </a:t>
                </a:r>
                <a:r>
                  <a:rPr lang="en-US" sz="2400" dirty="0" err="1"/>
                  <a:t>SU</a:t>
                </a:r>
                <a:r>
                  <a:rPr lang="en-US" sz="2400" baseline="-25000" dirty="0" err="1"/>
                  <a:t>left</a:t>
                </a:r>
                <a:r>
                  <a:rPr lang="en-US" sz="2400" dirty="0"/>
                  <a:t>(2) triplet:</a:t>
                </a:r>
                <a:br>
                  <a:rPr lang="en-US" sz="2400" dirty="0"/>
                </a:br>
                <a:r>
                  <a:rPr lang="en-US" sz="2400" b="1" dirty="0">
                    <a:solidFill>
                      <a:srgbClr val="66FF66"/>
                    </a:solidFill>
                  </a:rPr>
                  <a:t>True</a:t>
                </a:r>
                <a:r>
                  <a:rPr lang="en-US" sz="2400" dirty="0"/>
                  <a:t>    or   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False</a:t>
                </a:r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dirty="0"/>
                  <a:t>? </a:t>
                </a:r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7767D519-EF38-BB4D-952B-A73F3EE1FF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2400" y="1371600"/>
                <a:ext cx="8915400" cy="5121275"/>
              </a:xfrm>
              <a:blipFill>
                <a:blip r:embed="rId2"/>
                <a:stretch>
                  <a:fillRect l="-1138" t="-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79AC99-3C67-3841-AB09-7048AC6F1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53B4D2-BF67-8047-80AC-A9B7DE769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5B0F77-569D-9941-9254-6E8489104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1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Quark Part of </a:t>
            </a:r>
            <a:r>
              <a:rPr lang="en-US" dirty="0">
                <a:latin typeface="Lucida Calligraphy"/>
                <a:cs typeface="Lucida Calligraphy"/>
              </a:rPr>
              <a:t>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30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-7938" y="1325563"/>
          <a:ext cx="9117013" cy="1316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05" name="Equation" r:id="rId3" imgW="4940300" imgH="711200" progId="Equation.DSMT4">
                  <p:embed/>
                </p:oleObj>
              </mc:Choice>
              <mc:Fallback>
                <p:oleObj name="Equation" r:id="rId3" imgW="4940300" imgH="7112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7938" y="1325563"/>
                        <a:ext cx="9117013" cy="13160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676400" y="2743200"/>
          <a:ext cx="5530850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06" name="Equation" r:id="rId5" imgW="2997200" imgH="279400" progId="Equation.DSMT4">
                  <p:embed/>
                </p:oleObj>
              </mc:Choice>
              <mc:Fallback>
                <p:oleObj name="Equation" r:id="rId5" imgW="2997200" imgH="2794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76400" y="2743200"/>
                        <a:ext cx="5530850" cy="517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371475" y="5638800"/>
          <a:ext cx="8274050" cy="822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07" name="Equation" r:id="rId7" imgW="4483100" imgH="444500" progId="Equation.DSMT4">
                  <p:embed/>
                </p:oleObj>
              </mc:Choice>
              <mc:Fallback>
                <p:oleObj name="Equation" r:id="rId7" imgW="4483100" imgH="4445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1475" y="5638800"/>
                        <a:ext cx="8274050" cy="822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746125" y="3276600"/>
          <a:ext cx="7239000" cy="141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08" name="Equation" r:id="rId9" imgW="3924300" imgH="762000" progId="Equation.DSMT4">
                  <p:embed/>
                </p:oleObj>
              </mc:Choice>
              <mc:Fallback>
                <p:oleObj name="Equation" r:id="rId9" imgW="3924300" imgH="7620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46125" y="3276600"/>
                        <a:ext cx="7239000" cy="1411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31763" y="4603750"/>
          <a:ext cx="57658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09" name="Equation" r:id="rId11" imgW="3225800" imgH="558800" progId="Equation.DSMT4">
                  <p:embed/>
                </p:oleObj>
              </mc:Choice>
              <mc:Fallback>
                <p:oleObj name="Equation" r:id="rId11" imgW="3225800" imgH="5588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31763" y="4603750"/>
                        <a:ext cx="57658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019800" y="4838700"/>
          <a:ext cx="3028950" cy="703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10" name="Equation" r:id="rId13" imgW="1701800" imgH="393700" progId="Equation.DSMT4">
                  <p:embed/>
                </p:oleObj>
              </mc:Choice>
              <mc:Fallback>
                <p:oleObj name="Equation" r:id="rId13" imgW="1701800" imgH="3937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019800" y="4838700"/>
                        <a:ext cx="3028950" cy="703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41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Yukawa Couplings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31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28600" y="1295400"/>
          <a:ext cx="5486400" cy="2218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45" name="Equation" r:id="rId3" imgW="2362200" imgH="952500" progId="Equation.DSMT4">
                  <p:embed/>
                </p:oleObj>
              </mc:Choice>
              <mc:Fallback>
                <p:oleObj name="Equation" r:id="rId3" imgW="2362200" imgH="9525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" y="1295400"/>
                        <a:ext cx="5486400" cy="22189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28600" y="3581400"/>
          <a:ext cx="5062343" cy="1403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46" name="Equation" r:id="rId5" imgW="2298700" imgH="635000" progId="Equation.DSMT4">
                  <p:embed/>
                </p:oleObj>
              </mc:Choice>
              <mc:Fallback>
                <p:oleObj name="Equation" r:id="rId5" imgW="2298700" imgH="6350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28600" y="3581400"/>
                        <a:ext cx="5062343" cy="14033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28600" y="4876800"/>
          <a:ext cx="4572195" cy="1012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47" name="Equation" r:id="rId7" imgW="1841500" imgH="406400" progId="Equation.DSMT4">
                  <p:embed/>
                </p:oleObj>
              </mc:Choice>
              <mc:Fallback>
                <p:oleObj name="Equation" r:id="rId7" imgW="1841500" imgH="4064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8600" y="4876800"/>
                        <a:ext cx="4572195" cy="1012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228600" y="5562600"/>
          <a:ext cx="7662863" cy="95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48" name="Equation" r:id="rId9" imgW="3276600" imgH="406400" progId="Equation.DSMT4">
                  <p:embed/>
                </p:oleObj>
              </mc:Choice>
              <mc:Fallback>
                <p:oleObj name="Equation" r:id="rId9" imgW="3276600" imgH="4064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8600" y="5562600"/>
                        <a:ext cx="7662863" cy="954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7189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61750-5E97-7168-4609-E966B4366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Chirality of Spinors </a:t>
            </a:r>
            <a:br>
              <a:rPr lang="en-US" dirty="0"/>
            </a:br>
            <a:r>
              <a:rPr lang="en-US" dirty="0"/>
              <a:t>&amp; Weak Interactions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35C4D2-C4B0-6E9C-0CC0-1FC3D77A2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706F2F-66FE-F6DE-EDD7-E1B40B496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B4A661-0F26-3EE0-B917-9FD20965B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1D2CB7D6-8838-5068-FB39-D05038E4A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244600"/>
            <a:ext cx="4991100" cy="1651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CD4C54-F8C3-43D0-8F29-99D0385A0C29}"/>
              </a:ext>
            </a:extLst>
          </p:cNvPr>
          <p:cNvSpPr txBox="1"/>
          <p:nvPr/>
        </p:nvSpPr>
        <p:spPr>
          <a:xfrm>
            <a:off x="724865" y="2893874"/>
            <a:ext cx="76199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Chirality for a </a:t>
            </a:r>
            <a:r>
              <a:rPr lang="en-US" dirty="0">
                <a:hlinkClick r:id="rId3" tooltip="Fermionic field"/>
              </a:rPr>
              <a:t>Dirac fermion</a:t>
            </a:r>
            <a:r>
              <a:rPr lang="en-US" dirty="0"/>
              <a:t> </a:t>
            </a:r>
            <a:r>
              <a:rPr lang="el-GR" i="1" dirty="0"/>
              <a:t>ψ</a:t>
            </a:r>
            <a:r>
              <a:rPr lang="el-GR" dirty="0"/>
              <a:t> </a:t>
            </a:r>
            <a:r>
              <a:rPr lang="en-US" dirty="0"/>
              <a:t>is defined through the </a:t>
            </a:r>
            <a:r>
              <a:rPr lang="en-US" dirty="0">
                <a:hlinkClick r:id="rId4" tooltip="Gamma matrices"/>
              </a:rPr>
              <a:t>operator </a:t>
            </a:r>
            <a:r>
              <a:rPr lang="el-GR" i="1" dirty="0">
                <a:hlinkClick r:id="rId4" tooltip="Gamma matrices"/>
              </a:rPr>
              <a:t>γ</a:t>
            </a:r>
            <a:r>
              <a:rPr lang="el-GR" baseline="30000" dirty="0">
                <a:hlinkClick r:id="rId4" tooltip="Gamma matrices"/>
              </a:rPr>
              <a:t>5</a:t>
            </a:r>
            <a:r>
              <a:rPr lang="el-GR" dirty="0"/>
              <a:t>, </a:t>
            </a:r>
            <a:r>
              <a:rPr lang="en-US" dirty="0"/>
              <a:t>which has </a:t>
            </a:r>
            <a:r>
              <a:rPr lang="en-US" dirty="0">
                <a:hlinkClick r:id="rId5" tooltip="Eigenvalue, eigenvector, and eigenspace"/>
              </a:rPr>
              <a:t>eigenvalues</a:t>
            </a:r>
            <a:r>
              <a:rPr lang="en-US" dirty="0"/>
              <a:t> ±1. </a:t>
            </a:r>
          </a:p>
          <a:p>
            <a:endParaRPr lang="en-US" dirty="0"/>
          </a:p>
          <a:p>
            <a:r>
              <a:rPr lang="en-US" dirty="0"/>
              <a:t>Any Dirac field can thus be projected into its left- or right-handed component by acting with the </a:t>
            </a:r>
            <a:r>
              <a:rPr lang="en-US" dirty="0">
                <a:hlinkClick r:id="rId6" tooltip="Projection (linear algebra)"/>
              </a:rPr>
              <a:t>projection operators</a:t>
            </a:r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>½(1 − </a:t>
            </a:r>
            <a:r>
              <a:rPr lang="el-GR" i="1" dirty="0"/>
              <a:t>γ</a:t>
            </a:r>
            <a:r>
              <a:rPr lang="el-GR" baseline="30000" dirty="0"/>
              <a:t>5</a:t>
            </a:r>
            <a:r>
              <a:rPr lang="el-GR" dirty="0"/>
              <a:t>) </a:t>
            </a:r>
            <a:r>
              <a:rPr lang="en-US" dirty="0"/>
              <a:t>or ½(1 + </a:t>
            </a:r>
            <a:r>
              <a:rPr lang="el-GR" i="1" dirty="0"/>
              <a:t>γ</a:t>
            </a:r>
            <a:r>
              <a:rPr lang="el-GR" baseline="30000" dirty="0"/>
              <a:t>5</a:t>
            </a:r>
            <a:r>
              <a:rPr lang="el-GR" dirty="0"/>
              <a:t>) </a:t>
            </a:r>
            <a:r>
              <a:rPr lang="en-US" dirty="0"/>
              <a:t>on </a:t>
            </a:r>
            <a:r>
              <a:rPr lang="el-GR" i="1" dirty="0"/>
              <a:t>ψ</a:t>
            </a:r>
            <a:r>
              <a:rPr lang="el-GR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E219CF-2B54-0E30-A2A2-884EDFBD0F86}"/>
              </a:ext>
            </a:extLst>
          </p:cNvPr>
          <p:cNvSpPr txBox="1"/>
          <p:nvPr/>
        </p:nvSpPr>
        <p:spPr>
          <a:xfrm>
            <a:off x="753992" y="5158769"/>
            <a:ext cx="7987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coupling of the charged weak interaction to fermions is proportional to the ½(1 − </a:t>
            </a:r>
            <a:r>
              <a:rPr lang="el-GR" i="1" dirty="0"/>
              <a:t>γ</a:t>
            </a:r>
            <a:r>
              <a:rPr lang="el-GR" baseline="30000" dirty="0"/>
              <a:t>5</a:t>
            </a:r>
            <a:r>
              <a:rPr lang="el-GR" dirty="0"/>
              <a:t>) </a:t>
            </a:r>
            <a:r>
              <a:rPr lang="en-US" dirty="0"/>
              <a:t>, which is responsible for this interaction's </a:t>
            </a:r>
            <a:r>
              <a:rPr lang="en-US" dirty="0">
                <a:hlinkClick r:id="rId7" tooltip="Parity (physics)"/>
              </a:rPr>
              <a:t>parity </a:t>
            </a:r>
            <a:r>
              <a:rPr lang="en-US" dirty="0"/>
              <a:t>violation.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1F75A8-B7B1-1C4E-FEB8-F58432EDBB28}"/>
              </a:ext>
            </a:extLst>
          </p:cNvPr>
          <p:cNvSpPr txBox="1"/>
          <p:nvPr/>
        </p:nvSpPr>
        <p:spPr>
          <a:xfrm>
            <a:off x="685800" y="4724400"/>
            <a:ext cx="7173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The chirality operator is equivalent to helicity for massless fields only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FDC14A-3E76-44B1-2D3E-8AD6C956B3A2}"/>
              </a:ext>
            </a:extLst>
          </p:cNvPr>
          <p:cNvSpPr txBox="1"/>
          <p:nvPr/>
        </p:nvSpPr>
        <p:spPr>
          <a:xfrm>
            <a:off x="753992" y="5870137"/>
            <a:ext cx="7987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coupling of the neutral weak interaction to fermions has both left and right-handed parts (it has both W</a:t>
            </a:r>
            <a:r>
              <a:rPr lang="en-US" baseline="30000" dirty="0"/>
              <a:t>0</a:t>
            </a:r>
            <a:r>
              <a:rPr lang="en-US" dirty="0"/>
              <a:t> and B</a:t>
            </a:r>
            <a:r>
              <a:rPr lang="en-US" baseline="30000" dirty="0"/>
              <a:t>0</a:t>
            </a:r>
            <a:r>
              <a:rPr lang="en-US" dirty="0"/>
              <a:t> contributions).</a:t>
            </a:r>
          </a:p>
        </p:txBody>
      </p:sp>
    </p:spTree>
    <p:extLst>
      <p:ext uri="{BB962C8B-B14F-4D97-AF65-F5344CB8AC3E}">
        <p14:creationId xmlns:p14="http://schemas.microsoft.com/office/powerpoint/2010/main" val="23980828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Axial and Vector Couplings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33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606425" y="1295400"/>
          <a:ext cx="7546975" cy="13394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21" name="Equation" r:id="rId3" imgW="3162300" imgH="558800" progId="Equation.DSMT4">
                  <p:embed/>
                </p:oleObj>
              </mc:Choice>
              <mc:Fallback>
                <p:oleObj name="Equation" r:id="rId3" imgW="3162300" imgH="5588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6425" y="1295400"/>
                        <a:ext cx="7546975" cy="13394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554163" y="2514600"/>
          <a:ext cx="5668962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22" name="Equation" r:id="rId5" imgW="2374900" imgH="520700" progId="Equation.DSMT4">
                  <p:embed/>
                </p:oleObj>
              </mc:Choice>
              <mc:Fallback>
                <p:oleObj name="Equation" r:id="rId5" imgW="2374900" imgH="5207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54163" y="2514600"/>
                        <a:ext cx="5668962" cy="1247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57200" y="3773374"/>
          <a:ext cx="2759075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23" name="Equation" r:id="rId7" imgW="1155700" imgH="520700" progId="Equation.DSMT4">
                  <p:embed/>
                </p:oleObj>
              </mc:Choice>
              <mc:Fallback>
                <p:oleObj name="Equation" r:id="rId7" imgW="1155700" imgH="5207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7200" y="3773374"/>
                        <a:ext cx="2759075" cy="1247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71488" y="5108575"/>
          <a:ext cx="2971800" cy="1216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24" name="Equation" r:id="rId9" imgW="1244600" imgH="508000" progId="Equation.DSMT4">
                  <p:embed/>
                </p:oleObj>
              </mc:Choice>
              <mc:Fallback>
                <p:oleObj name="Equation" r:id="rId9" imgW="1244600" imgH="5080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71488" y="5108575"/>
                        <a:ext cx="2971800" cy="1216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 descr="photo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8" t="21424" r="18297" b="16501"/>
          <a:stretch/>
        </p:blipFill>
        <p:spPr>
          <a:xfrm>
            <a:off x="4648200" y="3753486"/>
            <a:ext cx="3572356" cy="267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43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EWK Vertices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" name="Picture 5" descr="photo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6" t="44848" r="2911" b="28643"/>
          <a:stretch/>
        </p:blipFill>
        <p:spPr>
          <a:xfrm>
            <a:off x="990600" y="1322824"/>
            <a:ext cx="6400800" cy="1622519"/>
          </a:xfrm>
          <a:prstGeom prst="rect">
            <a:avLst/>
          </a:prstGeom>
        </p:spPr>
      </p:pic>
      <p:pic>
        <p:nvPicPr>
          <p:cNvPr id="7" name="Picture 6" descr="pho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4" t="49275" r="7949" b="24467"/>
          <a:stretch/>
        </p:blipFill>
        <p:spPr>
          <a:xfrm>
            <a:off x="1016658" y="3383382"/>
            <a:ext cx="6400800" cy="1532664"/>
          </a:xfrm>
          <a:prstGeom prst="rect">
            <a:avLst/>
          </a:prstGeom>
        </p:spPr>
      </p:pic>
      <p:pic>
        <p:nvPicPr>
          <p:cNvPr id="8" name="Picture 7" descr="phot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2" t="23967" r="25515" b="17567"/>
          <a:stretch/>
        </p:blipFill>
        <p:spPr>
          <a:xfrm>
            <a:off x="4953000" y="4083160"/>
            <a:ext cx="2741706" cy="2258004"/>
          </a:xfrm>
          <a:prstGeom prst="rect">
            <a:avLst/>
          </a:prstGeom>
        </p:spPr>
      </p:pic>
      <p:pic>
        <p:nvPicPr>
          <p:cNvPr id="9" name="Picture 8" descr="photo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0" t="19288" r="47983" b="71494"/>
          <a:stretch/>
        </p:blipFill>
        <p:spPr>
          <a:xfrm>
            <a:off x="4953000" y="2590800"/>
            <a:ext cx="2764746" cy="7235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5627DA2-D93E-D99C-580A-AFE16785D038}"/>
              </a:ext>
            </a:extLst>
          </p:cNvPr>
          <p:cNvSpPr txBox="1"/>
          <p:nvPr/>
        </p:nvSpPr>
        <p:spPr>
          <a:xfrm>
            <a:off x="184151" y="5029200"/>
            <a:ext cx="45402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Calculations of tree-level decay widths and cross sections proceed essentially the same as the QED case, except now with the complication of </a:t>
            </a:r>
            <a:r>
              <a:rPr lang="en-US" sz="1600" dirty="0">
                <a:latin typeface="Symbol" pitchFamily="2" charset="2"/>
              </a:rPr>
              <a:t>g</a:t>
            </a:r>
            <a:r>
              <a:rPr lang="en-US" sz="1600" baseline="-25000" dirty="0"/>
              <a:t>5</a:t>
            </a:r>
            <a:r>
              <a:rPr lang="en-US" sz="1600" dirty="0"/>
              <a:t> thrown 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 will simply state the results in the following slides</a:t>
            </a:r>
          </a:p>
        </p:txBody>
      </p:sp>
    </p:spTree>
    <p:extLst>
      <p:ext uri="{BB962C8B-B14F-4D97-AF65-F5344CB8AC3E}">
        <p14:creationId xmlns:p14="http://schemas.microsoft.com/office/powerpoint/2010/main" val="346416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EWK Results: </a:t>
            </a:r>
            <a:r>
              <a:rPr lang="en-US" dirty="0" err="1"/>
              <a:t>Muon</a:t>
            </a:r>
            <a:r>
              <a:rPr lang="en-US" dirty="0"/>
              <a:t> Decay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 descr="pho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2" t="28144" r="37498" b="19019"/>
          <a:stretch/>
        </p:blipFill>
        <p:spPr>
          <a:xfrm>
            <a:off x="685800" y="1371601"/>
            <a:ext cx="2215173" cy="2286000"/>
          </a:xfrm>
          <a:prstGeom prst="rect">
            <a:avLst/>
          </a:prstGeom>
        </p:spPr>
      </p:pic>
      <p:pic>
        <p:nvPicPr>
          <p:cNvPr id="7" name="Picture 6" descr="phot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1" t="4903" r="19796" b="5324"/>
          <a:stretch/>
        </p:blipFill>
        <p:spPr>
          <a:xfrm>
            <a:off x="4038600" y="1295400"/>
            <a:ext cx="5059934" cy="5121275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68262" y="4002088"/>
          <a:ext cx="3970338" cy="129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79" name="Equation" r:id="rId5" imgW="2260600" imgH="736600" progId="Equation.DSMT4">
                  <p:embed/>
                </p:oleObj>
              </mc:Choice>
              <mc:Fallback>
                <p:oleObj name="Equation" r:id="rId5" imgW="2260600" imgH="7366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8262" y="4002088"/>
                        <a:ext cx="3970338" cy="1292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34975" y="5445125"/>
          <a:ext cx="3078163" cy="80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80" name="Equation" r:id="rId7" imgW="1752600" imgH="457200" progId="Equation.DSMT4">
                  <p:embed/>
                </p:oleObj>
              </mc:Choice>
              <mc:Fallback>
                <p:oleObj name="Equation" r:id="rId7" imgW="1752600" imgH="4572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4975" y="5445125"/>
                        <a:ext cx="3078163" cy="803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858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EWK Results: Beta Decay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6" name="Picture 5" descr="pho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4" t="24693" r="39268" b="21925"/>
          <a:stretch/>
        </p:blipFill>
        <p:spPr>
          <a:xfrm>
            <a:off x="76200" y="1295400"/>
            <a:ext cx="2602179" cy="2611209"/>
          </a:xfrm>
          <a:prstGeom prst="rect">
            <a:avLst/>
          </a:prstGeom>
        </p:spPr>
      </p:pic>
      <p:pic>
        <p:nvPicPr>
          <p:cNvPr id="7" name="Picture 6" descr="phot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3" t="29051" r="9583" b="15207"/>
          <a:stretch/>
        </p:blipFill>
        <p:spPr>
          <a:xfrm>
            <a:off x="2714406" y="1247795"/>
            <a:ext cx="6422459" cy="3552805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76200" y="4826000"/>
          <a:ext cx="4795838" cy="127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03" name="Equation" r:id="rId5" imgW="2730500" imgH="723900" progId="Equation.DSMT4">
                  <p:embed/>
                </p:oleObj>
              </mc:Choice>
              <mc:Fallback>
                <p:oleObj name="Equation" r:id="rId5" imgW="2730500" imgH="7239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6200" y="4826000"/>
                        <a:ext cx="4795838" cy="127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373563" y="5765006"/>
          <a:ext cx="4618037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904" name="Equation" r:id="rId7" imgW="2628900" imgH="393700" progId="Equation.DSMT4">
                  <p:embed/>
                </p:oleObj>
              </mc:Choice>
              <mc:Fallback>
                <p:oleObj name="Equation" r:id="rId7" imgW="2628900" imgH="3937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73563" y="5765006"/>
                        <a:ext cx="4618037" cy="690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9C64095-95EC-0795-23F5-B130EBA36008}"/>
              </a:ext>
            </a:extLst>
          </p:cNvPr>
          <p:cNvSpPr txBox="1"/>
          <p:nvPr/>
        </p:nvSpPr>
        <p:spPr>
          <a:xfrm>
            <a:off x="6248400" y="4992216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True lifetime is 15m as opposed to 22m=1318s</a:t>
            </a:r>
          </a:p>
        </p:txBody>
      </p:sp>
    </p:spTree>
    <p:extLst>
      <p:ext uri="{BB962C8B-B14F-4D97-AF65-F5344CB8AC3E}">
        <p14:creationId xmlns:p14="http://schemas.microsoft.com/office/powerpoint/2010/main" val="303364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EWK Results: Pion Decay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6" name="Picture 5" descr="pho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55" t="34136" r="32595" b="29732"/>
          <a:stretch/>
        </p:blipFill>
        <p:spPr>
          <a:xfrm>
            <a:off x="76200" y="1295400"/>
            <a:ext cx="3872387" cy="2477971"/>
          </a:xfrm>
          <a:prstGeom prst="rect">
            <a:avLst/>
          </a:prstGeom>
        </p:spPr>
      </p:pic>
      <p:pic>
        <p:nvPicPr>
          <p:cNvPr id="7" name="Picture 6" descr="photo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40" t="42852" r="14212" b="30639"/>
          <a:stretch/>
        </p:blipFill>
        <p:spPr>
          <a:xfrm>
            <a:off x="4114800" y="1371600"/>
            <a:ext cx="4953000" cy="1417998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4102100" y="34417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33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102100" y="34417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/>
        </p:nvGraphicFramePr>
        <p:xfrm>
          <a:off x="100000" y="3962400"/>
          <a:ext cx="5532438" cy="12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34" name="Equation" r:id="rId7" imgW="3149600" imgH="698500" progId="Equation.DSMT4">
                  <p:embed/>
                </p:oleObj>
              </mc:Choice>
              <mc:Fallback>
                <p:oleObj name="Equation" r:id="rId7" imgW="3149600" imgH="6985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00000" y="3962400"/>
                        <a:ext cx="5532438" cy="1225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96850" y="5354638"/>
          <a:ext cx="3613150" cy="890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35" name="Equation" r:id="rId9" imgW="2057400" imgH="508000" progId="Equation.DSMT4">
                  <p:embed/>
                </p:oleObj>
              </mc:Choice>
              <mc:Fallback>
                <p:oleObj name="Equation" r:id="rId9" imgW="2057400" imgH="5080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6850" y="5354638"/>
                        <a:ext cx="3613150" cy="890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4024313" y="5302250"/>
          <a:ext cx="4662487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36" name="Equation" r:id="rId11" imgW="2654300" imgH="584200" progId="Equation.DSMT4">
                  <p:embed/>
                </p:oleObj>
              </mc:Choice>
              <mc:Fallback>
                <p:oleObj name="Equation" r:id="rId11" imgW="2654300" imgH="5842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024313" y="5302250"/>
                        <a:ext cx="4662487" cy="1022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509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16AA9-B910-9344-B263-FD5CC608C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FD5ADD-30CB-0148-9294-BC6E00BD6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E60FBD-2836-2242-8987-B7BBE6930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03FA17-8191-0141-BE33-FC1987EC5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4E6EFE-B149-2043-B062-E623612B8DDA}"/>
              </a:ext>
            </a:extLst>
          </p:cNvPr>
          <p:cNvSpPr txBox="1"/>
          <p:nvPr/>
        </p:nvSpPr>
        <p:spPr>
          <a:xfrm>
            <a:off x="457200" y="1371600"/>
            <a:ext cx="838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How many degrees of freedom are in the SM Higgs Field?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000" dirty="0">
                <a:solidFill>
                  <a:srgbClr val="FF0000"/>
                </a:solidFill>
              </a:rPr>
              <a:t>0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000" dirty="0">
                <a:solidFill>
                  <a:srgbClr val="FF0000"/>
                </a:solidFill>
              </a:rPr>
              <a:t>1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000" dirty="0">
                <a:solidFill>
                  <a:srgbClr val="FF0000"/>
                </a:solidFill>
              </a:rPr>
              <a:t>2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000" dirty="0">
                <a:solidFill>
                  <a:srgbClr val="FF0000"/>
                </a:solidFill>
              </a:rPr>
              <a:t>3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000" dirty="0">
                <a:solidFill>
                  <a:srgbClr val="FF0000"/>
                </a:solidFill>
              </a:rPr>
              <a:t>4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DACA2FE9-92D1-0B42-9B21-9EB5BC5AD24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133600" y="1981200"/>
          <a:ext cx="6869113" cy="2031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93" name="Equation" r:id="rId3" imgW="2755900" imgH="812800" progId="Equation.DSMT4">
                  <p:embed/>
                </p:oleObj>
              </mc:Choice>
              <mc:Fallback>
                <p:oleObj name="Equation" r:id="rId3" imgW="2755900" imgH="8128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DACA2FE9-92D1-0B42-9B21-9EB5BC5AD2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33600" y="1981200"/>
                        <a:ext cx="6869113" cy="20317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8D50539D-0394-4442-BC8C-386B1058E3AA}"/>
              </a:ext>
            </a:extLst>
          </p:cNvPr>
          <p:cNvSpPr/>
          <p:nvPr/>
        </p:nvSpPr>
        <p:spPr>
          <a:xfrm>
            <a:off x="2133600" y="1905000"/>
            <a:ext cx="6869113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7F3C2C-0755-2345-970D-E65117038124}"/>
              </a:ext>
            </a:extLst>
          </p:cNvPr>
          <p:cNvSpPr txBox="1"/>
          <p:nvPr/>
        </p:nvSpPr>
        <p:spPr>
          <a:xfrm>
            <a:off x="1273810" y="4227979"/>
            <a:ext cx="838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</a:rPr>
              <a:t>What is the weak isospin of the SM Higgs Field?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000" dirty="0">
                <a:solidFill>
                  <a:srgbClr val="0000FF"/>
                </a:solidFill>
              </a:rPr>
              <a:t>0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000" dirty="0">
                <a:solidFill>
                  <a:srgbClr val="0000FF"/>
                </a:solidFill>
              </a:rPr>
              <a:t>0.5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000" dirty="0">
                <a:solidFill>
                  <a:srgbClr val="0000FF"/>
                </a:solidFill>
              </a:rPr>
              <a:t>1</a:t>
            </a:r>
          </a:p>
          <a:p>
            <a:pPr marL="914400" lvl="1" indent="-457200">
              <a:buFont typeface="+mj-lt"/>
              <a:buAutoNum type="alphaUcPeriod"/>
            </a:pPr>
            <a:r>
              <a:rPr lang="en-US" sz="2000" dirty="0">
                <a:solidFill>
                  <a:srgbClr val="0000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21535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EWK Results: W &amp; Z Decay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Picture 5" descr="photo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7" t="34136" r="32595" b="29732"/>
          <a:stretch/>
        </p:blipFill>
        <p:spPr>
          <a:xfrm>
            <a:off x="7010367" y="1295400"/>
            <a:ext cx="1981265" cy="2477971"/>
          </a:xfrm>
          <a:prstGeom prst="rect">
            <a:avLst/>
          </a:prstGeom>
        </p:spPr>
      </p:pic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52400" y="1447800"/>
          <a:ext cx="6670676" cy="7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63" name="Equation" r:id="rId4" imgW="3797300" imgH="406400" progId="Equation.DSMT4">
                  <p:embed/>
                </p:oleObj>
              </mc:Choice>
              <mc:Fallback>
                <p:oleObj name="Equation" r:id="rId4" imgW="3797300" imgH="4064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2400" y="1447800"/>
                        <a:ext cx="6670676" cy="712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52400" y="2156160"/>
          <a:ext cx="6511925" cy="71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64" name="Equation" r:id="rId6" imgW="3708400" imgH="406400" progId="Equation.DSMT4">
                  <p:embed/>
                </p:oleObj>
              </mc:Choice>
              <mc:Fallback>
                <p:oleObj name="Equation" r:id="rId6" imgW="3708400" imgH="4064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2400" y="2156160"/>
                        <a:ext cx="6511925" cy="712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52400" y="3773371"/>
          <a:ext cx="7558088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65" name="Equation" r:id="rId8" imgW="4305300" imgH="444500" progId="Equation.DSMT4">
                  <p:embed/>
                </p:oleObj>
              </mc:Choice>
              <mc:Fallback>
                <p:oleObj name="Equation" r:id="rId8" imgW="4305300" imgH="4445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2400" y="3773371"/>
                        <a:ext cx="7558088" cy="7794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8096612"/>
              </p:ext>
            </p:extLst>
          </p:nvPr>
        </p:nvGraphicFramePr>
        <p:xfrm>
          <a:off x="215900" y="5268912"/>
          <a:ext cx="6108700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66" name="Equation" r:id="rId10" imgW="3479800" imgH="698500" progId="Equation.DSMT4">
                  <p:embed/>
                </p:oleObj>
              </mc:Choice>
              <mc:Fallback>
                <p:oleObj name="Equation" r:id="rId10" imgW="3479800" imgH="6985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5900" y="5268912"/>
                        <a:ext cx="6108700" cy="1223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2068513" y="3027363"/>
          <a:ext cx="3724275" cy="7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67" name="Equation" r:id="rId12" imgW="2120900" imgH="406400" progId="Equation.DSMT4">
                  <p:embed/>
                </p:oleObj>
              </mc:Choice>
              <mc:Fallback>
                <p:oleObj name="Equation" r:id="rId12" imgW="2120900" imgH="4064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068513" y="3027363"/>
                        <a:ext cx="3724275" cy="712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1854200" y="4757737"/>
          <a:ext cx="4459288" cy="423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968" name="Equation" r:id="rId14" imgW="2540000" imgH="241300" progId="Equation.DSMT4">
                  <p:embed/>
                </p:oleObj>
              </mc:Choice>
              <mc:Fallback>
                <p:oleObj name="Equation" r:id="rId14" imgW="2540000" imgH="2413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854200" y="4757737"/>
                        <a:ext cx="4459288" cy="4238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icture 12" descr="photo.JPG">
            <a:extLst>
              <a:ext uri="{FF2B5EF4-FFF2-40B4-BE49-F238E27FC236}">
                <a16:creationId xmlns:a16="http://schemas.microsoft.com/office/drawing/2014/main" id="{9B16B7E0-2F14-35CF-163E-6346EE208ED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2" t="23967" r="25515" b="17567"/>
          <a:stretch/>
        </p:blipFill>
        <p:spPr>
          <a:xfrm>
            <a:off x="6540499" y="4328530"/>
            <a:ext cx="2540841" cy="209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72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Fermion Interaction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What interaction can describe</a:t>
            </a:r>
            <a:br>
              <a:rPr lang="en-US" sz="2400" dirty="0"/>
            </a:br>
            <a:r>
              <a:rPr lang="en-US" sz="2400" dirty="0"/>
              <a:t>this decay?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/>
              <a:t>How about – charged currents?</a:t>
            </a:r>
          </a:p>
          <a:p>
            <a:pPr marL="400050" lvl="1" indent="0">
              <a:buNone/>
            </a:pPr>
            <a:endParaRPr lang="en-US" sz="2400" dirty="0"/>
          </a:p>
          <a:p>
            <a:pPr marL="857250" lvl="1" indent="-457200">
              <a:buFont typeface="Arial"/>
              <a:buChar char="•"/>
            </a:pPr>
            <a:r>
              <a:rPr lang="en-US" sz="2400" dirty="0"/>
              <a:t>Discovery of beta+ decays – </a:t>
            </a:r>
            <a:r>
              <a:rPr lang="en-US" sz="2400" dirty="0" err="1"/>
              <a:t>hermitian</a:t>
            </a:r>
            <a:r>
              <a:rPr lang="en-US" sz="2400" dirty="0"/>
              <a:t> conjugate</a:t>
            </a:r>
          </a:p>
          <a:p>
            <a:pPr marL="400050" lvl="1" indent="0">
              <a:buNone/>
            </a:pPr>
            <a:endParaRPr lang="en-US" sz="2400" dirty="0"/>
          </a:p>
          <a:p>
            <a:pPr marL="857250" lvl="1" indent="-457200">
              <a:buFont typeface="Arial"/>
              <a:buChar char="•"/>
            </a:pPr>
            <a:r>
              <a:rPr lang="en-US" sz="2400" dirty="0"/>
              <a:t>Works Surprisingly well!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/>
              <a:t>But, not perfectly, both </a:t>
            </a:r>
            <a:r>
              <a:rPr lang="en-US" sz="2400" dirty="0">
                <a:latin typeface="Symbol" charset="2"/>
                <a:cs typeface="Symbol" charset="2"/>
              </a:rPr>
              <a:t>D</a:t>
            </a:r>
            <a:r>
              <a:rPr lang="en-US" sz="2400" dirty="0"/>
              <a:t>J=0 and 1 seen</a:t>
            </a:r>
          </a:p>
          <a:p>
            <a:pPr marL="1257300" lvl="2" indent="-457200">
              <a:buFont typeface="Arial"/>
              <a:buChar char="•"/>
            </a:pPr>
            <a:r>
              <a:rPr lang="en-US" sz="2400" dirty="0"/>
              <a:t>This implied potential other forms of interaction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 rot="1200000">
            <a:off x="4820299" y="1769726"/>
            <a:ext cx="1882775" cy="1587"/>
            <a:chOff x="1392" y="1488"/>
            <a:chExt cx="1584" cy="0"/>
          </a:xfrm>
        </p:grpSpPr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n>
                  <a:solidFill>
                    <a:schemeClr val="tx1"/>
                  </a:solidFill>
                  <a:tailEnd type="oval"/>
                </a:ln>
              </a:endParaRPr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n>
                  <a:solidFill>
                    <a:schemeClr val="tx1"/>
                  </a:solidFill>
                  <a:tailEnd type="oval"/>
                </a:ln>
              </a:endParaRP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 rot="20400000" flipV="1">
            <a:off x="6579916" y="1769726"/>
            <a:ext cx="1882775" cy="1587"/>
            <a:chOff x="1392" y="1488"/>
            <a:chExt cx="1584" cy="0"/>
          </a:xfrm>
        </p:grpSpPr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n>
                  <a:solidFill>
                    <a:schemeClr val="tx1"/>
                  </a:solidFill>
                  <a:tailEnd type="oval"/>
                </a:ln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n>
                  <a:solidFill>
                    <a:schemeClr val="tx1"/>
                  </a:solidFill>
                  <a:tailEnd type="oval"/>
                </a:ln>
              </a:endParaRPr>
            </a:p>
          </p:txBody>
        </p:sp>
      </p:grpSp>
      <p:grpSp>
        <p:nvGrpSpPr>
          <p:cNvPr id="12" name="Group 7"/>
          <p:cNvGrpSpPr>
            <a:grpSpLocks/>
          </p:cNvGrpSpPr>
          <p:nvPr/>
        </p:nvGrpSpPr>
        <p:grpSpPr bwMode="auto">
          <a:xfrm rot="639687" flipV="1">
            <a:off x="6667728" y="2262664"/>
            <a:ext cx="1882775" cy="1587"/>
            <a:chOff x="1392" y="1488"/>
            <a:chExt cx="1584" cy="0"/>
          </a:xfrm>
        </p:grpSpPr>
        <p:sp>
          <p:nvSpPr>
            <p:cNvPr id="13" name="Line 8"/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n>
                  <a:solidFill>
                    <a:schemeClr val="tx1"/>
                  </a:solidFill>
                  <a:tailEnd type="oval"/>
                </a:ln>
              </a:endParaRPr>
            </a:p>
          </p:txBody>
        </p:sp>
        <p:sp>
          <p:nvSpPr>
            <p:cNvPr id="14" name="Line 9"/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n>
                  <a:solidFill>
                    <a:schemeClr val="tx1"/>
                  </a:solidFill>
                  <a:tailEnd type="oval"/>
                </a:ln>
              </a:endParaRPr>
            </a:p>
          </p:txBody>
        </p:sp>
      </p:grpSp>
      <p:grpSp>
        <p:nvGrpSpPr>
          <p:cNvPr id="15" name="Group 7"/>
          <p:cNvGrpSpPr>
            <a:grpSpLocks/>
          </p:cNvGrpSpPr>
          <p:nvPr/>
        </p:nvGrpSpPr>
        <p:grpSpPr bwMode="auto">
          <a:xfrm rot="1861760" flipV="1">
            <a:off x="6495100" y="2567454"/>
            <a:ext cx="1882775" cy="1587"/>
            <a:chOff x="1392" y="1488"/>
            <a:chExt cx="1584" cy="0"/>
          </a:xfrm>
        </p:grpSpPr>
        <p:sp>
          <p:nvSpPr>
            <p:cNvPr id="16" name="Line 8"/>
            <p:cNvSpPr>
              <a:spLocks noChangeShapeType="1"/>
            </p:cNvSpPr>
            <p:nvPr/>
          </p:nvSpPr>
          <p:spPr bwMode="auto">
            <a:xfrm>
              <a:off x="1392" y="1488"/>
              <a:ext cx="86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n>
                  <a:solidFill>
                    <a:schemeClr val="tx1"/>
                  </a:solidFill>
                  <a:tailEnd type="oval"/>
                </a:ln>
              </a:endParaRPr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>
              <a:off x="1392" y="1488"/>
              <a:ext cx="1584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n>
                  <a:solidFill>
                    <a:schemeClr val="tx1"/>
                  </a:solidFill>
                  <a:tailEnd type="oval"/>
                </a:ln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728945" y="1346696"/>
            <a:ext cx="787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13979" y="1295400"/>
            <a:ext cx="787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01000" y="1862406"/>
            <a:ext cx="787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</a:t>
            </a:r>
            <a:r>
              <a:rPr lang="en-US" sz="2400" b="1" baseline="30000" dirty="0"/>
              <a:t>–</a:t>
            </a:r>
            <a:endParaRPr lang="en-US" sz="2400" b="1" dirty="0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744662" y="2438400"/>
          <a:ext cx="4732338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83" name="Equation" r:id="rId3" imgW="1498600" imgH="254000" progId="Equation.DSMT4">
                  <p:embed/>
                </p:oleObj>
              </mc:Choice>
              <mc:Fallback>
                <p:oleObj name="Equation" r:id="rId3" imgW="1498600" imgH="254000" progId="Equation.DSMT4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44662" y="2438400"/>
                        <a:ext cx="4732338" cy="801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7917395" y="2566972"/>
          <a:ext cx="304800" cy="360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84" name="Equation" r:id="rId5" imgW="139700" imgH="165100" progId="Equation.DSMT4">
                  <p:embed/>
                </p:oleObj>
              </mc:Choice>
              <mc:Fallback>
                <p:oleObj name="Equation" r:id="rId5" imgW="139700" imgH="16510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917395" y="2566972"/>
                        <a:ext cx="304800" cy="3602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1981200" y="3312695"/>
          <a:ext cx="2286000" cy="8021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85" name="Equation" r:id="rId7" imgW="723900" imgH="254000" progId="Equation.DSMT4">
                  <p:embed/>
                </p:oleObj>
              </mc:Choice>
              <mc:Fallback>
                <p:oleObj name="Equation" r:id="rId7" imgW="723900" imgH="254000" progId="Equation.DSMT4">
                  <p:embed/>
                  <p:pic>
                    <p:nvPicPr>
                      <p:cNvPr id="25" name="Object 24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81200" y="3312695"/>
                        <a:ext cx="2286000" cy="8021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381000" y="5494338"/>
          <a:ext cx="1443037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86" name="Equation" r:id="rId9" imgW="457200" imgH="190500" progId="Equation.DSMT4">
                  <p:embed/>
                </p:oleObj>
              </mc:Choice>
              <mc:Fallback>
                <p:oleObj name="Equation" r:id="rId9" imgW="457200" imgH="190500" progId="Equation.DSMT4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81000" y="5494338"/>
                        <a:ext cx="1443037" cy="601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/>
        </p:nvGraphicFramePr>
        <p:xfrm>
          <a:off x="1879600" y="5218956"/>
          <a:ext cx="7188200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1387" name="Equation" r:id="rId11" imgW="2768600" imgH="393700" progId="Equation.DSMT4">
                  <p:embed/>
                </p:oleObj>
              </mc:Choice>
              <mc:Fallback>
                <p:oleObj name="Equation" r:id="rId11" imgW="2768600" imgH="39370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879600" y="5218956"/>
                        <a:ext cx="7188200" cy="1022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065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2438400" cy="1143000"/>
          </a:xfrm>
        </p:spPr>
        <p:txBody>
          <a:bodyPr/>
          <a:lstStyle/>
          <a:p>
            <a:r>
              <a:rPr lang="en-US" dirty="0"/>
              <a:t>LEP Data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" name="Picture 5" descr="zmassSpectrum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46" y="0"/>
            <a:ext cx="5392354" cy="6858000"/>
          </a:xfrm>
          <a:prstGeom prst="rect">
            <a:avLst/>
          </a:prstGeom>
        </p:spPr>
      </p:pic>
      <p:pic>
        <p:nvPicPr>
          <p:cNvPr id="7" name="Picture 6" descr="zmassDetail.jpe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7" y="2057400"/>
            <a:ext cx="4425062" cy="411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757" y="1295400"/>
            <a:ext cx="39276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4"/>
              </a:rPr>
              <a:t>https://arxiv.org/pdf/hep-ex/0509008.pdf</a:t>
            </a:r>
            <a:r>
              <a:rPr lang="en-US" sz="16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88540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C6E05-4B69-9B45-89C4-127600BC1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Z-line shape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192A54-9741-C743-9214-CA61CD39F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1F36C-A908-BD4E-AA58-9D0774500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71D54B-9A4A-644E-82F6-725D919C1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A4A911-0C8B-2C46-8D10-007563342484}"/>
              </a:ext>
            </a:extLst>
          </p:cNvPr>
          <p:cNvSpPr/>
          <p:nvPr/>
        </p:nvSpPr>
        <p:spPr>
          <a:xfrm>
            <a:off x="457200" y="5806720"/>
            <a:ext cx="381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cds.cern.ch</a:t>
            </a:r>
            <a:r>
              <a:rPr lang="en-US" dirty="0"/>
              <a:t>/record/2217139/files/9789814733519_0008.pdf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63F19B-4C5A-1540-A161-EBC7F7A45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77" y="1272211"/>
            <a:ext cx="9144000" cy="1033038"/>
          </a:xfrm>
          <a:prstGeom prst="rect">
            <a:avLst/>
          </a:prstGeom>
        </p:spPr>
      </p:pic>
      <p:pic>
        <p:nvPicPr>
          <p:cNvPr id="10" name="Picture 9" descr="Table&#10;&#10;Description automatically generated with low confidence">
            <a:extLst>
              <a:ext uri="{FF2B5EF4-FFF2-40B4-BE49-F238E27FC236}">
                <a16:creationId xmlns:a16="http://schemas.microsoft.com/office/drawing/2014/main" id="{BD6C3F09-4D95-5E46-BF56-9B157314D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239" y="2394998"/>
            <a:ext cx="4648200" cy="1209925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F72D1467-826A-2540-BD0B-FD785F66792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4677" y="2209800"/>
            <a:ext cx="4343400" cy="43434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FA1891F-6926-3A4D-B6F3-EB6DACB9CDB6}"/>
              </a:ext>
            </a:extLst>
          </p:cNvPr>
          <p:cNvSpPr txBox="1"/>
          <p:nvPr/>
        </p:nvSpPr>
        <p:spPr>
          <a:xfrm>
            <a:off x="116477" y="5034073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 are only three neutrino flavors that couple to Z (with neutrino mass less than M</a:t>
            </a:r>
            <a:r>
              <a:rPr lang="en-US" baseline="-25000" dirty="0"/>
              <a:t>Z</a:t>
            </a:r>
            <a:r>
              <a:rPr lang="en-US" dirty="0"/>
              <a:t>/2)</a:t>
            </a:r>
          </a:p>
        </p:txBody>
      </p:sp>
      <p:pic>
        <p:nvPicPr>
          <p:cNvPr id="19" name="Picture 1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CA1C027-EE90-674E-BDF0-A96A54AFB3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477" y="3979674"/>
            <a:ext cx="3769723" cy="56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259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Event of Z Boson Decay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8 January 2016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(University of 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121275"/>
          </a:xfrm>
        </p:spPr>
        <p:txBody>
          <a:bodyPr/>
          <a:lstStyle/>
          <a:p>
            <a:r>
              <a:rPr lang="en-US" sz="2000" dirty="0"/>
              <a:t>Z interacts with electrons and positrons</a:t>
            </a:r>
          </a:p>
        </p:txBody>
      </p:sp>
      <p:pic>
        <p:nvPicPr>
          <p:cNvPr id="10" name="Picture 9" descr="electroweak_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752600"/>
            <a:ext cx="5659729" cy="4572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913874" y="1295400"/>
            <a:ext cx="31032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Event vertex (collision point) is measured using tracks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rgbClr val="008000"/>
                </a:solidFill>
              </a:rPr>
              <a:t>Note there are several low momentum tracks (underlying event)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Electron (–) and Positron (+) </a:t>
            </a:r>
          </a:p>
          <a:p>
            <a:pPr algn="ctr"/>
            <a:r>
              <a:rPr lang="en-US" dirty="0"/>
              <a:t>Momentum (</a:t>
            </a:r>
            <a:r>
              <a:rPr lang="en-US" dirty="0" err="1"/>
              <a:t>P</a:t>
            </a:r>
            <a:r>
              <a:rPr lang="en-US" baseline="-25000" dirty="0" err="1"/>
              <a:t>x</a:t>
            </a:r>
            <a:r>
              <a:rPr lang="en-US" dirty="0"/>
              <a:t>, </a:t>
            </a:r>
            <a:r>
              <a:rPr lang="en-US" dirty="0" err="1"/>
              <a:t>P</a:t>
            </a:r>
            <a:r>
              <a:rPr lang="en-US" baseline="-25000" dirty="0" err="1"/>
              <a:t>y</a:t>
            </a:r>
            <a:r>
              <a:rPr lang="en-US" dirty="0"/>
              <a:t>, </a:t>
            </a:r>
            <a:r>
              <a:rPr lang="en-US" dirty="0" err="1"/>
              <a:t>P</a:t>
            </a:r>
            <a:r>
              <a:rPr lang="en-US" baseline="-25000" dirty="0" err="1"/>
              <a:t>z</a:t>
            </a:r>
            <a:r>
              <a:rPr lang="en-US" dirty="0"/>
              <a:t>)</a:t>
            </a:r>
          </a:p>
          <a:p>
            <a:pPr algn="ctr"/>
            <a:r>
              <a:rPr lang="en-US" dirty="0"/>
              <a:t>measured in tracker</a:t>
            </a:r>
          </a:p>
          <a:p>
            <a:pPr algn="ctr"/>
            <a:r>
              <a:rPr lang="en-US" dirty="0"/>
              <a:t>Energy (E) measured in </a:t>
            </a:r>
            <a:br>
              <a:rPr lang="en-US" dirty="0"/>
            </a:br>
            <a:r>
              <a:rPr lang="en-US" dirty="0"/>
              <a:t>the calorimeter</a:t>
            </a: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5913438" y="5638800"/>
          <a:ext cx="29972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59" name="Equation" r:id="rId4" imgW="1498600" imgH="457200" progId="Equation.DSMT4">
                  <p:embed/>
                </p:oleObj>
              </mc:Choice>
              <mc:Fallback>
                <p:oleObj name="Equation" r:id="rId4" imgW="1498600" imgH="4572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13438" y="5638800"/>
                        <a:ext cx="29972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4412795" y="4619625"/>
          <a:ext cx="4619625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760" name="Equation" r:id="rId6" imgW="2235200" imgH="495300" progId="Equation.DSMT4">
                  <p:embed/>
                </p:oleObj>
              </mc:Choice>
              <mc:Fallback>
                <p:oleObj name="Equation" r:id="rId6" imgW="2235200" imgH="49530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412795" y="4619625"/>
                        <a:ext cx="4619625" cy="1019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970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Z Boson Invariant Mass Peak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2444-C93D-8340-8DFC-E7B6F14B520B}" type="datetime5">
              <a:rPr lang="en-US" smtClean="0"/>
              <a:pPr/>
              <a:t>25-Apr-22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7" name="Picture 6" descr="z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754868"/>
            <a:ext cx="3761563" cy="3657600"/>
          </a:xfrm>
          <a:prstGeom prst="rect">
            <a:avLst/>
          </a:prstGeom>
        </p:spPr>
      </p:pic>
      <p:pic>
        <p:nvPicPr>
          <p:cNvPr id="8" name="Picture 7" descr="zm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37" y="2746681"/>
            <a:ext cx="3761563" cy="3657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121275"/>
          </a:xfrm>
        </p:spPr>
        <p:txBody>
          <a:bodyPr/>
          <a:lstStyle/>
          <a:p>
            <a:r>
              <a:rPr lang="en-US" sz="2000" dirty="0"/>
              <a:t>Particles decaying close to the interaction point</a:t>
            </a:r>
          </a:p>
          <a:p>
            <a:pPr marL="857250" lvl="1" indent="-457200">
              <a:buFont typeface="Arial"/>
              <a:buChar char="•"/>
            </a:pPr>
            <a:r>
              <a:rPr lang="en-US" sz="2000" dirty="0"/>
              <a:t>Histogram of “invariant mass” of the original heavy particle shows a sharp peak at the mass of the Z (91 </a:t>
            </a:r>
            <a:r>
              <a:rPr lang="en-US" sz="2000" dirty="0" err="1"/>
              <a:t>GeV</a:t>
            </a:r>
            <a:r>
              <a:rPr lang="en-US" sz="2000" dirty="0"/>
              <a:t>)</a:t>
            </a:r>
          </a:p>
          <a:p>
            <a:pPr marL="857250" lvl="1" indent="-457200">
              <a:buFont typeface="Arial"/>
              <a:buChar char="•"/>
            </a:pPr>
            <a:r>
              <a:rPr lang="en-US" sz="2000" dirty="0"/>
              <a:t>ATLAS &amp; CMS see 20M events second – about 10/s are Z events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6637" y="6183868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Mass of Electron-Positron Pair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00600" y="6180772"/>
            <a:ext cx="3581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Mass of </a:t>
            </a:r>
            <a:r>
              <a:rPr lang="en-US" dirty="0" err="1"/>
              <a:t>Muon</a:t>
            </a:r>
            <a:r>
              <a:rPr lang="en-US" baseline="30000" dirty="0"/>
              <a:t>+</a:t>
            </a:r>
            <a:r>
              <a:rPr lang="en-US" dirty="0"/>
              <a:t>-</a:t>
            </a:r>
            <a:r>
              <a:rPr lang="en-US" dirty="0" err="1"/>
              <a:t>Muon</a:t>
            </a:r>
            <a:r>
              <a:rPr lang="en-US" baseline="30000" dirty="0"/>
              <a:t>–</a:t>
            </a:r>
            <a:r>
              <a:rPr lang="en-US" dirty="0"/>
              <a:t> Pair</a:t>
            </a:r>
          </a:p>
        </p:txBody>
      </p:sp>
    </p:spTree>
    <p:extLst>
      <p:ext uri="{BB962C8B-B14F-4D97-AF65-F5344CB8AC3E}">
        <p14:creationId xmlns:p14="http://schemas.microsoft.com/office/powerpoint/2010/main" val="1913439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device&#13;&#10;&#13;&#10;Description automatically generated">
            <a:extLst>
              <a:ext uri="{FF2B5EF4-FFF2-40B4-BE49-F238E27FC236}">
                <a16:creationId xmlns:a16="http://schemas.microsoft.com/office/drawing/2014/main" id="{B00B78AE-9DAA-0148-AEA6-E22C37191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829" y="4192214"/>
            <a:ext cx="2005171" cy="7607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9F1DEB-9BCF-4149-BCCB-B9AE6AE4F25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891" y="3283331"/>
            <a:ext cx="4212109" cy="32095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Discovered in July 2012</a:t>
            </a:r>
            <a:br>
              <a:rPr lang="en-US" dirty="0"/>
            </a:br>
            <a:r>
              <a:rPr lang="en-US" dirty="0"/>
              <a:t>Full Run-2 (2016-18)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1"/>
            <a:ext cx="8686800" cy="1905000"/>
          </a:xfrm>
        </p:spPr>
        <p:txBody>
          <a:bodyPr/>
          <a:lstStyle/>
          <a:p>
            <a:pPr marL="0" indent="-274320"/>
            <a:r>
              <a:rPr lang="en-US" sz="2000" b="1" dirty="0"/>
              <a:t>Our Higgs boson data sets are enabling detailed studies of the SM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/>
              <a:t>2020 : h(125) detailed studies in four-lepton golden channel</a:t>
            </a:r>
          </a:p>
          <a:p>
            <a:pPr marL="400050" lvl="2" indent="-274320">
              <a:buFont typeface="Arial"/>
              <a:buChar char="•"/>
            </a:pPr>
            <a:r>
              <a:rPr lang="en-US" sz="2000" dirty="0"/>
              <a:t>Differential distributions, Production modes, Higgs P</a:t>
            </a:r>
            <a:r>
              <a:rPr lang="en-US" sz="2000" baseline="-25000" dirty="0"/>
              <a:t>T</a:t>
            </a:r>
            <a:r>
              <a:rPr lang="en-US" sz="2000" dirty="0"/>
              <a:t> spectrum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/>
              <a:t>2020 : h(125) detailed studies in diphoton channel</a:t>
            </a:r>
          </a:p>
          <a:p>
            <a:pPr marL="400050" lvl="2" indent="-274320">
              <a:buFont typeface="Arial"/>
              <a:buChar char="•"/>
            </a:pPr>
            <a:r>
              <a:rPr lang="en-US" sz="2000" dirty="0"/>
              <a:t>Simplified Template Cross Sections (STXS); BSM sensitivity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April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KPS 2021, Sridhara Dasu (Wisconsin)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17" name="Picture 16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2FF020F7-E33D-D24F-8DE6-027A583EC3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3600" y="3468292"/>
            <a:ext cx="1263106" cy="774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44FD8E-BC1F-A246-9FE8-B0C96D41745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61196" y="3048000"/>
            <a:ext cx="3554204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8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3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8CBDD-A2BE-6B6D-CB86-D435E49BF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686800" cy="1143000"/>
          </a:xfrm>
        </p:spPr>
        <p:txBody>
          <a:bodyPr/>
          <a:lstStyle/>
          <a:p>
            <a:r>
              <a:rPr lang="en-US" dirty="0"/>
              <a:t>Higgs Yukawa Couplings – </a:t>
            </a:r>
            <a:r>
              <a:rPr lang="en-US" dirty="0">
                <a:latin typeface="Symbol" pitchFamily="2" charset="2"/>
              </a:rPr>
              <a:t>t </a:t>
            </a:r>
            <a:r>
              <a:rPr lang="en-US" dirty="0"/>
              <a:t>lepton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1410E-A0FA-887D-2807-392605822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BAA7-1598-E741-9161-4FFC17634FA9}" type="datetime5">
              <a:rPr lang="en-US" smtClean="0"/>
              <a:t>25-Apr-22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60468-5C8F-4014-735F-2BBB23B66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56A972-B6CE-88D9-55A4-DF3DA8D09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C1BB74-FFAE-0398-6F87-A8B08979B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284"/>
            <a:ext cx="9144000" cy="439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631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37C15-1C94-C8F1-672E-C0B93C724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534400" cy="1143000"/>
          </a:xfrm>
        </p:spPr>
        <p:txBody>
          <a:bodyPr/>
          <a:lstStyle/>
          <a:p>
            <a:r>
              <a:rPr lang="en-US" dirty="0"/>
              <a:t>Higgs Yukawa Couplings – b quark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80AD59-134E-5DB9-317A-41FF25C9B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888053-D037-895E-7D4A-AE5C7F3A0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53504F-C74D-5E92-242D-F53495B7D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8DF770-BEC7-6DFF-4364-C823A9B0C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1570037"/>
            <a:ext cx="4289087" cy="4114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586411-8738-51F0-57B3-1512BFAD4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782" y="1801950"/>
            <a:ext cx="482921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7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2018 Status : Higgs Couplings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1905000"/>
          </a:xfrm>
        </p:spPr>
        <p:txBody>
          <a:bodyPr/>
          <a:lstStyle/>
          <a:p>
            <a:pPr marL="0" indent="-274320"/>
            <a:r>
              <a:rPr lang="en-US" sz="2000" b="1" dirty="0"/>
              <a:t>Our discovery of a Higgs boson completes the Standard Model</a:t>
            </a:r>
            <a:endParaRPr lang="en-US" sz="2000" dirty="0"/>
          </a:p>
          <a:p>
            <a:pPr marL="0" lvl="1" indent="-274320">
              <a:buFont typeface="Arial"/>
              <a:buChar char="•"/>
            </a:pPr>
            <a:r>
              <a:rPr lang="en-US" sz="2000" dirty="0"/>
              <a:t>2018 : h(125) continues to look like The SM Higgs Boson</a:t>
            </a:r>
          </a:p>
          <a:p>
            <a:pPr marL="400050" lvl="2" indent="-274320">
              <a:buFont typeface="Arial"/>
              <a:buChar char="•"/>
            </a:pPr>
            <a:r>
              <a:rPr lang="en-US" sz="2000" dirty="0"/>
              <a:t>Deviations from fermionic &amp; vector coupling SM expectations quantified</a:t>
            </a:r>
          </a:p>
          <a:p>
            <a:pPr marL="0" lvl="1" indent="-274320">
              <a:buFont typeface="Arial"/>
              <a:buChar char="•"/>
            </a:pPr>
            <a:r>
              <a:rPr lang="en-US" sz="2000" dirty="0"/>
              <a:t>2021: Many channels updated to full Run-2 data of 137 fb</a:t>
            </a:r>
            <a:r>
              <a:rPr lang="en-US" sz="2000" baseline="30000" dirty="0"/>
              <a:t>–1</a:t>
            </a:r>
          </a:p>
          <a:p>
            <a:pPr marL="400050" lvl="2" indent="-274320">
              <a:buFont typeface="Arial"/>
              <a:buChar char="•"/>
            </a:pPr>
            <a:r>
              <a:rPr lang="en-US" sz="2000" dirty="0"/>
              <a:t>Further constraints with Run-2 before Run-3 data-doubling begins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23 April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KPS 2021, Sridhara Dasu (Wisconsin)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47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32B282B-A793-DD4C-9290-080716D43276}"/>
              </a:ext>
            </a:extLst>
          </p:cNvPr>
          <p:cNvGrpSpPr/>
          <p:nvPr/>
        </p:nvGrpSpPr>
        <p:grpSpPr>
          <a:xfrm>
            <a:off x="152400" y="5495010"/>
            <a:ext cx="1975221" cy="905790"/>
            <a:chOff x="6139165" y="1600200"/>
            <a:chExt cx="2140774" cy="943974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A057B03-3642-F441-9E9C-4AB93F1B1CA2}"/>
                </a:ext>
              </a:extLst>
            </p:cNvPr>
            <p:cNvSpPr/>
            <p:nvPr/>
          </p:nvSpPr>
          <p:spPr>
            <a:xfrm>
              <a:off x="6139165" y="1600200"/>
              <a:ext cx="1987886" cy="4169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" sz="2000" i="1" dirty="0">
                  <a:latin typeface="PazoMath"/>
                </a:rPr>
                <a:t>κ</a:t>
              </a:r>
              <a:r>
                <a:rPr lang="el" sz="2000" baseline="-25000" dirty="0">
                  <a:latin typeface="URWPalladioL"/>
                </a:rPr>
                <a:t>F</a:t>
              </a:r>
              <a:r>
                <a:rPr lang="el" sz="2000" dirty="0">
                  <a:latin typeface="URWPalladioL"/>
                </a:rPr>
                <a:t> </a:t>
              </a:r>
              <a:r>
                <a:rPr lang="el" sz="2000" dirty="0">
                  <a:latin typeface="CMR10"/>
                </a:rPr>
                <a:t>= </a:t>
              </a:r>
              <a:r>
                <a:rPr lang="el" sz="2000" i="1" dirty="0">
                  <a:latin typeface="URWPalladioL"/>
                </a:rPr>
                <a:t>v m</a:t>
              </a:r>
              <a:r>
                <a:rPr lang="el" sz="2000" i="1" baseline="30000" dirty="0">
                  <a:latin typeface="PazoMath"/>
                </a:rPr>
                <a:t>ε</a:t>
              </a:r>
              <a:r>
                <a:rPr lang="en-US" sz="2000" i="1" baseline="-25000" dirty="0">
                  <a:latin typeface="PazoMath"/>
                </a:rPr>
                <a:t>f </a:t>
              </a:r>
              <a:r>
                <a:rPr lang="el" sz="2000" dirty="0">
                  <a:latin typeface="URWPalladioL"/>
                </a:rPr>
                <a:t>/</a:t>
              </a:r>
              <a:r>
                <a:rPr lang="en-US" sz="2000" dirty="0">
                  <a:latin typeface="URWPalladioL"/>
                </a:rPr>
                <a:t> </a:t>
              </a:r>
              <a:r>
                <a:rPr lang="el" sz="2000" i="1" dirty="0">
                  <a:latin typeface="URWPalladioL"/>
                </a:rPr>
                <a:t>M</a:t>
              </a:r>
              <a:r>
                <a:rPr lang="el" sz="2000" baseline="30000" dirty="0">
                  <a:latin typeface="URWPalladioL"/>
                </a:rPr>
                <a:t>1</a:t>
              </a:r>
              <a:r>
                <a:rPr lang="el" sz="2000" baseline="30000" dirty="0">
                  <a:latin typeface="CMR10"/>
                </a:rPr>
                <a:t>+</a:t>
              </a:r>
              <a:r>
                <a:rPr lang="el" sz="2000" i="1" baseline="30000" dirty="0">
                  <a:latin typeface="PazoMath"/>
                </a:rPr>
                <a:t>ε </a:t>
              </a:r>
              <a:endParaRPr lang="el" sz="2000" baseline="300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C737A39-D660-1147-8665-CF671BF6DA7B}"/>
                </a:ext>
              </a:extLst>
            </p:cNvPr>
            <p:cNvSpPr/>
            <p:nvPr/>
          </p:nvSpPr>
          <p:spPr>
            <a:xfrm>
              <a:off x="6139165" y="2127197"/>
              <a:ext cx="2140774" cy="4169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000" i="1" dirty="0">
                  <a:latin typeface="PazoMath"/>
                </a:rPr>
                <a:t>κ</a:t>
              </a:r>
              <a:r>
                <a:rPr lang="en-US" sz="2000" baseline="-25000" dirty="0">
                  <a:latin typeface="URWPalladioL"/>
                </a:rPr>
                <a:t>V</a:t>
              </a:r>
              <a:r>
                <a:rPr lang="en-US" sz="2000" dirty="0">
                  <a:latin typeface="URWPalladioL"/>
                </a:rPr>
                <a:t> </a:t>
              </a:r>
              <a:r>
                <a:rPr lang="en-US" sz="2000" dirty="0">
                  <a:latin typeface="CMR10"/>
                </a:rPr>
                <a:t>= </a:t>
              </a:r>
              <a:r>
                <a:rPr lang="en-US" sz="2000" i="1" dirty="0">
                  <a:latin typeface="URWPalladioL"/>
                </a:rPr>
                <a:t>v m</a:t>
              </a:r>
              <a:r>
                <a:rPr lang="en-US" sz="2000" baseline="30000" dirty="0">
                  <a:latin typeface="URWPalladioL"/>
                </a:rPr>
                <a:t>2</a:t>
              </a:r>
              <a:r>
                <a:rPr lang="el-GR" sz="2000" i="1" baseline="30000" dirty="0">
                  <a:latin typeface="PazoMath"/>
                </a:rPr>
                <a:t>ε</a:t>
              </a:r>
              <a:r>
                <a:rPr lang="en-US" sz="2000" i="1" baseline="-25000" dirty="0">
                  <a:latin typeface="PazoMath"/>
                </a:rPr>
                <a:t>V</a:t>
              </a:r>
              <a:r>
                <a:rPr lang="el-GR" sz="2000" dirty="0">
                  <a:latin typeface="URWPalladioL"/>
                </a:rPr>
                <a:t>/</a:t>
              </a:r>
              <a:r>
                <a:rPr lang="en-US" sz="2000" i="1" dirty="0">
                  <a:latin typeface="URWPalladioL"/>
                </a:rPr>
                <a:t>M</a:t>
              </a:r>
              <a:r>
                <a:rPr lang="en-US" sz="2000" baseline="30000" dirty="0">
                  <a:latin typeface="URWPalladioL"/>
                </a:rPr>
                <a:t>1</a:t>
              </a:r>
              <a:r>
                <a:rPr lang="en-US" sz="2000" baseline="30000" dirty="0">
                  <a:latin typeface="CMR10"/>
                </a:rPr>
                <a:t>+</a:t>
              </a:r>
              <a:r>
                <a:rPr lang="en-US" sz="2000" baseline="30000" dirty="0">
                  <a:latin typeface="URWPalladioL"/>
                </a:rPr>
                <a:t>2</a:t>
              </a:r>
              <a:r>
                <a:rPr lang="el-GR" sz="2000" i="1" baseline="30000" dirty="0">
                  <a:latin typeface="PazoMath"/>
                </a:rPr>
                <a:t>ε </a:t>
              </a:r>
              <a:endParaRPr lang="el-GR" sz="2000" baseline="3000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6B8AAD-1F8F-F744-923B-A64E82706B84}"/>
              </a:ext>
            </a:extLst>
          </p:cNvPr>
          <p:cNvGrpSpPr/>
          <p:nvPr/>
        </p:nvGrpSpPr>
        <p:grpSpPr>
          <a:xfrm>
            <a:off x="1866384" y="3124200"/>
            <a:ext cx="7125216" cy="3417332"/>
            <a:chOff x="859909" y="3124200"/>
            <a:chExt cx="7125216" cy="3417332"/>
          </a:xfrm>
        </p:grpSpPr>
        <p:pic>
          <p:nvPicPr>
            <p:cNvPr id="9" name="Picture 8" descr="A close up of a map&#13;&#10;&#13;&#10;Description automatically generated">
              <a:extLst>
                <a:ext uri="{FF2B5EF4-FFF2-40B4-BE49-F238E27FC236}">
                  <a16:creationId xmlns:a16="http://schemas.microsoft.com/office/drawing/2014/main" id="{45B413DA-F048-3645-8D52-422C0B70BB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8875" y="3124200"/>
              <a:ext cx="6826250" cy="325373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807885D-D224-2040-A774-476585DF659D}"/>
                </a:ext>
              </a:extLst>
            </p:cNvPr>
            <p:cNvSpPr txBox="1"/>
            <p:nvPr/>
          </p:nvSpPr>
          <p:spPr>
            <a:xfrm>
              <a:off x="1905000" y="6172200"/>
              <a:ext cx="228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Electroweak Scale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5656033-D9D4-6643-82DF-4A7874A6F880}"/>
                </a:ext>
              </a:extLst>
            </p:cNvPr>
            <p:cNvSpPr txBox="1"/>
            <p:nvPr/>
          </p:nvSpPr>
          <p:spPr>
            <a:xfrm rot="16200000">
              <a:off x="-349250" y="4409560"/>
              <a:ext cx="27876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Deviation from SM EWK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80AF0EAA-6EC2-5B48-9AB1-7AD579A64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003" y="3017838"/>
            <a:ext cx="357419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1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F0A67-96F0-63A6-1609-7853B9F6E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 – Parity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D15E9-C47D-8F1F-57E1-0D9B1C543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From early Run-1 data : H(125 GeV) to 4-leptons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7A825-5EB3-1395-1944-BACA3E2E4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BAA7-1598-E741-9161-4FFC17634FA9}" type="datetime5">
              <a:rPr lang="en-US" smtClean="0"/>
              <a:t>25-Apr-22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FC74F-1765-0EA4-7F08-405B9D074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8AE9D-8068-DBD5-54E7-97EF2C8C1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1D09E3-ECC6-3CC4-5933-F42BD19D8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40" y="2060242"/>
            <a:ext cx="3847053" cy="3657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A7A696-699D-92BB-DB99-C5CA52FB4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367" y="1875604"/>
            <a:ext cx="4122467" cy="41132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263FBC-1F31-69E8-C959-128ACDA66934}"/>
              </a:ext>
            </a:extLst>
          </p:cNvPr>
          <p:cNvSpPr txBox="1"/>
          <p:nvPr/>
        </p:nvSpPr>
        <p:spPr>
          <a:xfrm>
            <a:off x="304800" y="58674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complex multi-variate fit to the distributions of angles in 4-lepton channel was made for different spin assumptions.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1448C0-0317-3324-7157-54CA1AC615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0651" y="1874838"/>
            <a:ext cx="4289898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89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4536C8B-B513-C4A7-D8DE-12976376CEA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2598" y="2133600"/>
            <a:ext cx="8001401" cy="3962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FBB6B2-2727-DE9D-1D91-5566C0122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Verification of the </a:t>
            </a:r>
            <a:br>
              <a:rPr lang="en-US" dirty="0"/>
            </a:br>
            <a:r>
              <a:rPr lang="en-US" dirty="0"/>
              <a:t>Mexican Hat Potential!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EFCAE0-1B7F-0326-81B4-A2AC33F1C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Double Higgs production modes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potential new physics</a:t>
            </a:r>
            <a:endParaRPr lang="en-US" sz="2400" baseline="30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15867-A721-0D4F-9F90-3D61D478C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BAA7-1598-E741-9161-4FFC17634FA9}" type="datetime5">
              <a:rPr lang="en-US" smtClean="0"/>
              <a:t>25-Apr-22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02700-1D1A-1B7E-F8E5-2B4623176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BF36C-CAFE-C6A4-6BDF-8810706DB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11" name="Picture 10" descr="higgsPotential.png">
            <a:extLst>
              <a:ext uri="{FF2B5EF4-FFF2-40B4-BE49-F238E27FC236}">
                <a16:creationId xmlns:a16="http://schemas.microsoft.com/office/drawing/2014/main" id="{937D7DFB-B15C-ECD3-BD84-F93558B68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49" y="1938130"/>
            <a:ext cx="2457091" cy="2024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81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CB183-5747-2247-BB53-7B142E88C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AC63089-8365-554D-9935-D551FF4D55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Which of the following covariant quantities could be used exclusively to describe weak interactions, which violate parity?</a:t>
                </a:r>
              </a:p>
              <a:p>
                <a:pPr marL="914400" lvl="1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acc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914400" lvl="1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acc>
                    <m:sSup>
                      <m:sSupPr>
                        <m:ctrlPr>
                          <a:rPr lang="en-US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endParaRPr lang="en-US" dirty="0">
                  <a:solidFill>
                    <a:srgbClr val="0000FF"/>
                  </a:solidFill>
                  <a:ea typeface="Cambria Math" panose="02040503050406030204" pitchFamily="18" charset="0"/>
                </a:endParaRPr>
              </a:p>
              <a:p>
                <a:pPr marL="914400" lvl="1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acc>
                    <m:sSup>
                      <m:sSupPr>
                        <m:ctrlPr>
                          <a:rPr lang="en-US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008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 i="1">
                        <a:solidFill>
                          <a:srgbClr val="008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endParaRPr lang="en-US" dirty="0">
                  <a:solidFill>
                    <a:srgbClr val="008000"/>
                  </a:solidFill>
                  <a:ea typeface="Cambria Math" panose="02040503050406030204" pitchFamily="18" charset="0"/>
                </a:endParaRPr>
              </a:p>
              <a:p>
                <a:pPr marL="914400" lvl="1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rgbClr val="FF42F7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rgbClr val="FF42F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acc>
                    <m:sSup>
                      <m:sSupPr>
                        <m:ctrlPr>
                          <a:rPr lang="en-US" i="1">
                            <a:solidFill>
                              <a:srgbClr val="FF42F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42F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i="1">
                            <a:solidFill>
                              <a:srgbClr val="FF42F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p>
                    </m:sSup>
                    <m:sSup>
                      <m:sSupPr>
                        <m:ctrlPr>
                          <a:rPr lang="en-US" i="1">
                            <a:solidFill>
                              <a:srgbClr val="FF42F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42F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en-US" b="0" i="1" smtClean="0">
                            <a:solidFill>
                              <a:srgbClr val="FF42F7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i="1">
                        <a:solidFill>
                          <a:srgbClr val="FF42F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endParaRPr lang="en-US" dirty="0">
                  <a:solidFill>
                    <a:srgbClr val="FF42F7"/>
                  </a:solidFill>
                  <a:ea typeface="Cambria Math" panose="02040503050406030204" pitchFamily="18" charset="0"/>
                </a:endParaRPr>
              </a:p>
              <a:p>
                <a:pPr marL="914400" lvl="1" indent="-514350">
                  <a:buFont typeface="+mj-lt"/>
                  <a:buAutoNum type="alphaUcPeriod"/>
                </a:pP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𝜓</m:t>
                        </m:r>
                      </m:e>
                    </m:acc>
                    <m:sSup>
                      <m:sSupPr>
                        <m:ctrlPr>
                          <a:rPr lang="en-US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  <m:r>
                          <a:rPr lang="en-US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sup>
                    </m:sSup>
                    <m:r>
                      <a:rPr lang="en-US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where</m:t>
                    </m:r>
                    <m:r>
                      <m:rPr>
                        <m:nor/>
                      </m:rPr>
                      <a:rPr lang="en-US" b="0" i="0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𝜇𝜈</m:t>
                        </m:r>
                      </m:sup>
                    </m:sSup>
                    <m:r>
                      <a:rPr lang="en-US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𝜈</m:t>
                            </m:r>
                          </m:sup>
                        </m:sSup>
                        <m:r>
                          <a:rPr lang="en-US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𝛾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accent6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𝜈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sup>
                        </m:sSup>
                      </m:e>
                    </m:d>
                  </m:oMath>
                </a14:m>
                <a:endParaRPr lang="en-US" dirty="0">
                  <a:solidFill>
                    <a:schemeClr val="accent6">
                      <a:lumMod val="50000"/>
                    </a:schemeClr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AC63089-8365-554D-9935-D551FF4D55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60" t="-1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FEDBA5-04E3-1A4C-8DE3-9115A6693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B100D8-67DD-2743-B669-BE68655E7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915257-19B1-4A4C-A99C-45C58F177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8276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BB6B2-2727-DE9D-1D91-5566C0122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Verification of the </a:t>
            </a:r>
            <a:br>
              <a:rPr lang="en-US" dirty="0"/>
            </a:br>
            <a:r>
              <a:rPr lang="en-US" dirty="0"/>
              <a:t>Mexican Hat Potential!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EFCAE0-1B7F-0326-81B4-A2AC33F1C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Lots more data needed – 100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3000 fb</a:t>
            </a:r>
            <a:r>
              <a:rPr lang="en-US" baseline="30000" dirty="0"/>
              <a:t>–1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15867-A721-0D4F-9F90-3D61D478C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BAA7-1598-E741-9161-4FFC17634FA9}" type="datetime5">
              <a:rPr lang="en-US" smtClean="0"/>
              <a:t>25-Apr-22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C02700-1D1A-1B7E-F8E5-2B4623176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BF36C-CAFE-C6A4-6BDF-8810706DB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8318F9-3458-2D63-0D71-752725132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950" y="2022647"/>
            <a:ext cx="7131050" cy="443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862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C5284-4A72-EEFF-4B03-52A77BF82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Lepton Flavor Violation?</a:t>
            </a:r>
            <a:br>
              <a:rPr lang="en-US" dirty="0"/>
            </a:br>
            <a:r>
              <a:rPr lang="en-US" dirty="0"/>
              <a:t>Non-diagonal Yukawa Couplings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B3DFD-4246-C3EB-4852-268DE67A8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Decays to </a:t>
            </a:r>
            <a:r>
              <a:rPr lang="en-US" dirty="0">
                <a:latin typeface="Symbol" pitchFamily="2" charset="2"/>
              </a:rPr>
              <a:t>mt</a:t>
            </a:r>
            <a:r>
              <a:rPr lang="en-US" dirty="0"/>
              <a:t>, e</a:t>
            </a:r>
            <a:r>
              <a:rPr lang="en-US" dirty="0">
                <a:latin typeface="Symbol" pitchFamily="2" charset="2"/>
              </a:rPr>
              <a:t>t</a:t>
            </a:r>
            <a:r>
              <a:rPr lang="en-US" dirty="0"/>
              <a:t> … None seen …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D9FCD-66F0-3E59-CC0E-A82E5B908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BAA7-1598-E741-9161-4FFC17634FA9}" type="datetime5">
              <a:rPr lang="en-US" smtClean="0"/>
              <a:t>25-Apr-22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DB17C-22F0-5BFF-330C-99AB5CFEC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D4CB3-5765-5175-CAA5-6065ABFCE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FFB9CB-7307-343F-6EEC-A32261EBA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859662"/>
            <a:ext cx="4643455" cy="4480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30D098-5088-8B36-045F-7B4ED0461F8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27409" y="1219200"/>
            <a:ext cx="2859391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CA5820-50A1-C91E-ED97-138C5E5A54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27409" y="3962400"/>
            <a:ext cx="285939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36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DA4C188-3B14-7E43-B35C-552A575CD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Mixing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85837-A9B1-2047-B2BB-E2B4E3B03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8BAA7-1598-E741-9161-4FFC17634FA9}" type="datetime5">
              <a:rPr lang="en-US" smtClean="0"/>
              <a:t>25-Apr-22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D97FA-CD1E-904B-8E73-D5683692B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884CA-B4AB-4448-B8CE-C30D9A2EE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39356-365C-4545-A286-1563346C0423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10" name="Picture 9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ED038D7E-3201-A341-863D-D809644450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00" b="10000"/>
          <a:stretch/>
        </p:blipFill>
        <p:spPr>
          <a:xfrm>
            <a:off x="457200" y="1371600"/>
            <a:ext cx="8229600" cy="504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327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8D6A7-F895-5849-99EA-216753BA8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Neutrino Masses – Beyond SM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008FC9-D1FE-D94D-B7AC-104686E64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F2865F-FBB6-F54F-824F-4046C44EB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487975-6C86-9A4B-B7D5-666A94A2B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6" name="Picture 5" descr="photo.JPG">
            <a:extLst>
              <a:ext uri="{FF2B5EF4-FFF2-40B4-BE49-F238E27FC236}">
                <a16:creationId xmlns:a16="http://schemas.microsoft.com/office/drawing/2014/main" id="{838811FB-12C8-0B4F-A86C-8D29EA3DDF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7E766B"/>
              </a:clrFrom>
              <a:clrTo>
                <a:srgbClr val="7E766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92" t="13327" r="11666" b="10688"/>
          <a:stretch/>
        </p:blipFill>
        <p:spPr>
          <a:xfrm>
            <a:off x="4495800" y="2995569"/>
            <a:ext cx="4648200" cy="3497306"/>
          </a:xfrm>
          <a:prstGeom prst="rect">
            <a:avLst/>
          </a:prstGeom>
        </p:spPr>
      </p:pic>
      <p:sp>
        <p:nvSpPr>
          <p:cNvPr id="7" name="Frame 6">
            <a:extLst>
              <a:ext uri="{FF2B5EF4-FFF2-40B4-BE49-F238E27FC236}">
                <a16:creationId xmlns:a16="http://schemas.microsoft.com/office/drawing/2014/main" id="{00E20EB8-166A-594B-98FE-A82E69941CF1}"/>
              </a:ext>
            </a:extLst>
          </p:cNvPr>
          <p:cNvSpPr/>
          <p:nvPr/>
        </p:nvSpPr>
        <p:spPr>
          <a:xfrm>
            <a:off x="4572000" y="3810000"/>
            <a:ext cx="4114800" cy="381000"/>
          </a:xfrm>
          <a:prstGeom prst="fram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7AE2B6-9B44-5F4B-A86F-A71ABE064848}"/>
              </a:ext>
            </a:extLst>
          </p:cNvPr>
          <p:cNvSpPr txBox="1"/>
          <p:nvPr/>
        </p:nvSpPr>
        <p:spPr>
          <a:xfrm>
            <a:off x="457200" y="1447800"/>
            <a:ext cx="3733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principle all we need to do is to introduce right-handed neutrinos with no EWK quantum numbers and use the Dirac mass term as we do for all other fermions in the SM.</a:t>
            </a:r>
          </a:p>
          <a:p>
            <a:endParaRPr lang="en-US" dirty="0"/>
          </a:p>
          <a:p>
            <a:r>
              <a:rPr lang="en-US" dirty="0"/>
              <a:t>However, the Yukawa coupling will be ridiculously small.</a:t>
            </a:r>
          </a:p>
          <a:p>
            <a:endParaRPr lang="en-US" dirty="0"/>
          </a:p>
          <a:p>
            <a:r>
              <a:rPr lang="en-US" dirty="0"/>
              <a:t>Not a “natural” choice. </a:t>
            </a:r>
          </a:p>
          <a:p>
            <a:endParaRPr lang="en-US" dirty="0"/>
          </a:p>
          <a:p>
            <a:r>
              <a:rPr lang="en-US" dirty="0"/>
              <a:t>Therefore, the fact that neutrinos are known to mix is considered as “evidence” for beyond the SM physics.</a:t>
            </a:r>
          </a:p>
        </p:txBody>
      </p:sp>
    </p:spTree>
    <p:extLst>
      <p:ext uri="{BB962C8B-B14F-4D97-AF65-F5344CB8AC3E}">
        <p14:creationId xmlns:p14="http://schemas.microsoft.com/office/powerpoint/2010/main" val="185838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Pseudoscalars</a:t>
            </a:r>
            <a:r>
              <a:rPr lang="en-US" dirty="0"/>
              <a:t> and Axial Vectors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2400" dirty="0"/>
              <a:t>What is the correct interaction?</a:t>
            </a:r>
          </a:p>
          <a:p>
            <a:pPr marL="857250" lvl="1" indent="-457200">
              <a:buFont typeface="Arial"/>
              <a:buChar char="•"/>
            </a:pPr>
            <a:r>
              <a:rPr lang="en-US" sz="2400" dirty="0"/>
              <a:t>Weak interactions found to be</a:t>
            </a:r>
            <a:br>
              <a:rPr lang="en-US" sz="2400" dirty="0"/>
            </a:br>
            <a:r>
              <a:rPr lang="en-US" sz="2400" dirty="0"/>
              <a:t>violating parity</a:t>
            </a:r>
          </a:p>
          <a:p>
            <a:pPr marL="400050" lvl="1" indent="0">
              <a:buNone/>
            </a:pPr>
            <a:endParaRPr lang="en-US" sz="2400" dirty="0"/>
          </a:p>
          <a:p>
            <a:pPr marL="857250" lvl="1" indent="-457200">
              <a:buFont typeface="Arial"/>
              <a:buChar char="•"/>
            </a:pPr>
            <a:endParaRPr lang="en-US" sz="2400" dirty="0"/>
          </a:p>
          <a:p>
            <a:pPr marL="857250" lvl="1" indent="-457200">
              <a:buFont typeface="Arial"/>
              <a:buChar char="•"/>
            </a:pPr>
            <a:endParaRPr lang="en-US" sz="2400" dirty="0"/>
          </a:p>
          <a:p>
            <a:pPr marL="857250" lvl="1" indent="-457200">
              <a:buFont typeface="Arial"/>
              <a:buChar char="•"/>
            </a:pPr>
            <a:endParaRPr lang="en-US" sz="2400" dirty="0"/>
          </a:p>
          <a:p>
            <a:pPr marL="857250" lvl="1" indent="-457200">
              <a:buFont typeface="Arial"/>
              <a:buChar char="•"/>
            </a:pP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573087" y="2658536"/>
          <a:ext cx="7427913" cy="6180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28" name="Equation" r:id="rId3" imgW="3352800" imgH="279400" progId="Equation.DSMT4">
                  <p:embed/>
                </p:oleObj>
              </mc:Choice>
              <mc:Fallback>
                <p:oleObj name="Equation" r:id="rId3" imgW="3352800" imgH="279400" progId="Equation.DSMT4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3087" y="2658536"/>
                        <a:ext cx="7427913" cy="6180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/>
        </p:nvGraphicFramePr>
        <p:xfrm>
          <a:off x="603250" y="3268663"/>
          <a:ext cx="8159750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29" name="Equation" r:id="rId5" imgW="3683000" imgH="279400" progId="Equation.DSMT4">
                  <p:embed/>
                </p:oleObj>
              </mc:Choice>
              <mc:Fallback>
                <p:oleObj name="Equation" r:id="rId5" imgW="3683000" imgH="279400" progId="Equation.DSMT4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03250" y="3268663"/>
                        <a:ext cx="8159750" cy="617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/>
        </p:nvGraphicFramePr>
        <p:xfrm>
          <a:off x="609600" y="3905250"/>
          <a:ext cx="3376613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30" name="Equation" r:id="rId7" imgW="1524000" imgH="254000" progId="Equation.DSMT4">
                  <p:embed/>
                </p:oleObj>
              </mc:Choice>
              <mc:Fallback>
                <p:oleObj name="Equation" r:id="rId7" imgW="1524000" imgH="254000" progId="Equation.DSMT4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09600" y="3905250"/>
                        <a:ext cx="3376613" cy="5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/>
        </p:nvGraphicFramePr>
        <p:xfrm>
          <a:off x="4821238" y="3886200"/>
          <a:ext cx="2982912" cy="56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31" name="Equation" r:id="rId9" imgW="1346200" imgH="254000" progId="Equation.DSMT4">
                  <p:embed/>
                </p:oleObj>
              </mc:Choice>
              <mc:Fallback>
                <p:oleObj name="Equation" r:id="rId9" imgW="1346200" imgH="254000" progId="Equation.DSMT4">
                  <p:embed/>
                  <p:pic>
                    <p:nvPicPr>
                      <p:cNvPr id="31" name="Object 30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821238" y="3886200"/>
                        <a:ext cx="2982912" cy="561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/>
        </p:nvGraphicFramePr>
        <p:xfrm>
          <a:off x="4292600" y="34417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32" name="Equation" r:id="rId11" imgW="114300" imgH="165100" progId="Equation.DSMT4">
                  <p:embed/>
                </p:oleObj>
              </mc:Choice>
              <mc:Fallback>
                <p:oleObj name="Equation" r:id="rId11" imgW="114300" imgH="165100" progId="Equation.DSMT4">
                  <p:embed/>
                  <p:pic>
                    <p:nvPicPr>
                      <p:cNvPr id="32" name="Object 3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292600" y="34417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/>
          <p:cNvGraphicFramePr>
            <a:graphicFrameLocks noChangeAspect="1"/>
          </p:cNvGraphicFramePr>
          <p:nvPr/>
        </p:nvGraphicFramePr>
        <p:xfrm>
          <a:off x="1447800" y="4675188"/>
          <a:ext cx="1547813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33" name="Equation" r:id="rId13" imgW="698500" imgH="228600" progId="Equation.DSMT4">
                  <p:embed/>
                </p:oleObj>
              </mc:Choice>
              <mc:Fallback>
                <p:oleObj name="Equation" r:id="rId13" imgW="698500" imgH="228600" progId="Equation.DSMT4">
                  <p:embed/>
                  <p:pic>
                    <p:nvPicPr>
                      <p:cNvPr id="33" name="Object 32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447800" y="4675188"/>
                        <a:ext cx="1547813" cy="506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/>
        </p:nvGraphicFramePr>
        <p:xfrm>
          <a:off x="1447800" y="5356225"/>
          <a:ext cx="1828800" cy="50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434" name="Equation" r:id="rId15" imgW="825500" imgH="228600" progId="Equation.DSMT4">
                  <p:embed/>
                </p:oleObj>
              </mc:Choice>
              <mc:Fallback>
                <p:oleObj name="Equation" r:id="rId15" imgW="825500" imgH="228600" progId="Equation.DSMT4">
                  <p:embed/>
                  <p:pic>
                    <p:nvPicPr>
                      <p:cNvPr id="34" name="Object 33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447800" y="5356225"/>
                        <a:ext cx="1828800" cy="506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4950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Discovery of Maximal P Violation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Resulted in identification of interaction as V-A!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Universal coupling – same for all leptons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7362F8A-4D58-6A48-A925-8DE063978680}" type="datetime5">
              <a:rPr lang="en-US" smtClean="0"/>
              <a:t>25-Apr-22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2379662" y="1828800"/>
          <a:ext cx="2954338" cy="61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2" name="Equation" r:id="rId3" imgW="1333500" imgH="279400" progId="Equation.DSMT4">
                  <p:embed/>
                </p:oleObj>
              </mc:Choice>
              <mc:Fallback>
                <p:oleObj name="Equation" r:id="rId3" imgW="1333500" imgH="2794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79662" y="1828800"/>
                        <a:ext cx="2954338" cy="619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1447800" y="2438400"/>
          <a:ext cx="5486400" cy="5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3" name="Equation" r:id="rId5" imgW="2476500" imgH="254000" progId="Equation.DSMT4">
                  <p:embed/>
                </p:oleObj>
              </mc:Choice>
              <mc:Fallback>
                <p:oleObj name="Equation" r:id="rId5" imgW="2476500" imgH="2540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447800" y="2438400"/>
                        <a:ext cx="5486400" cy="563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1501775" y="3429000"/>
          <a:ext cx="568325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4" name="Equation" r:id="rId7" imgW="2565400" imgH="406400" progId="Equation.DSMT4">
                  <p:embed/>
                </p:oleObj>
              </mc:Choice>
              <mc:Fallback>
                <p:oleObj name="Equation" r:id="rId7" imgW="2565400" imgH="4064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01775" y="3429000"/>
                        <a:ext cx="5683250" cy="901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5404878" y="4337209"/>
            <a:ext cx="3967722" cy="1674654"/>
            <a:chOff x="5404878" y="4337209"/>
            <a:chExt cx="3967722" cy="1674654"/>
          </a:xfrm>
        </p:grpSpPr>
        <p:grpSp>
          <p:nvGrpSpPr>
            <p:cNvPr id="28" name="Group 7"/>
            <p:cNvGrpSpPr>
              <a:grpSpLocks/>
            </p:cNvGrpSpPr>
            <p:nvPr/>
          </p:nvGrpSpPr>
          <p:grpSpPr bwMode="auto">
            <a:xfrm rot="1200000">
              <a:off x="5404878" y="4811535"/>
              <a:ext cx="1882775" cy="1587"/>
              <a:chOff x="1392" y="1488"/>
              <a:chExt cx="1584" cy="0"/>
            </a:xfrm>
          </p:grpSpPr>
          <p:sp>
            <p:nvSpPr>
              <p:cNvPr id="42" name="Line 8"/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n>
                    <a:solidFill>
                      <a:schemeClr val="tx1"/>
                    </a:solidFill>
                    <a:tailEnd type="oval"/>
                  </a:ln>
                </a:endParaRPr>
              </a:p>
            </p:txBody>
          </p:sp>
          <p:sp>
            <p:nvSpPr>
              <p:cNvPr id="43" name="Line 9"/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n>
                    <a:solidFill>
                      <a:schemeClr val="tx1"/>
                    </a:solidFill>
                    <a:tailEnd type="oval"/>
                  </a:ln>
                </a:endParaRPr>
              </a:p>
            </p:txBody>
          </p:sp>
        </p:grpSp>
        <p:grpSp>
          <p:nvGrpSpPr>
            <p:cNvPr id="29" name="Group 7"/>
            <p:cNvGrpSpPr>
              <a:grpSpLocks/>
            </p:cNvGrpSpPr>
            <p:nvPr/>
          </p:nvGrpSpPr>
          <p:grpSpPr bwMode="auto">
            <a:xfrm rot="20400000" flipV="1">
              <a:off x="7164495" y="4811535"/>
              <a:ext cx="1882775" cy="1587"/>
              <a:chOff x="1392" y="1488"/>
              <a:chExt cx="1584" cy="0"/>
            </a:xfrm>
          </p:grpSpPr>
          <p:sp>
            <p:nvSpPr>
              <p:cNvPr id="40" name="Line 8"/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n>
                    <a:solidFill>
                      <a:schemeClr val="tx1"/>
                    </a:solidFill>
                    <a:tailEnd type="oval"/>
                  </a:ln>
                </a:endParaRPr>
              </a:p>
            </p:txBody>
          </p:sp>
          <p:sp>
            <p:nvSpPr>
              <p:cNvPr id="41" name="Line 9"/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n>
                    <a:solidFill>
                      <a:schemeClr val="tx1"/>
                    </a:solidFill>
                    <a:tailEnd type="oval"/>
                  </a:ln>
                </a:endParaRPr>
              </a:p>
            </p:txBody>
          </p:sp>
        </p:grpSp>
        <p:grpSp>
          <p:nvGrpSpPr>
            <p:cNvPr id="30" name="Group 7"/>
            <p:cNvGrpSpPr>
              <a:grpSpLocks/>
            </p:cNvGrpSpPr>
            <p:nvPr/>
          </p:nvGrpSpPr>
          <p:grpSpPr bwMode="auto">
            <a:xfrm rot="639687" flipV="1">
              <a:off x="7252307" y="5304473"/>
              <a:ext cx="1882775" cy="1587"/>
              <a:chOff x="1392" y="1488"/>
              <a:chExt cx="1584" cy="0"/>
            </a:xfrm>
          </p:grpSpPr>
          <p:sp>
            <p:nvSpPr>
              <p:cNvPr id="38" name="Line 8"/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n>
                    <a:solidFill>
                      <a:schemeClr val="tx1"/>
                    </a:solidFill>
                    <a:tailEnd type="oval"/>
                  </a:ln>
                </a:endParaRPr>
              </a:p>
            </p:txBody>
          </p:sp>
          <p:sp>
            <p:nvSpPr>
              <p:cNvPr id="39" name="Line 9"/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n>
                    <a:solidFill>
                      <a:schemeClr val="tx1"/>
                    </a:solidFill>
                    <a:tailEnd type="oval"/>
                  </a:ln>
                </a:endParaRPr>
              </a:p>
            </p:txBody>
          </p:sp>
        </p:grpSp>
        <p:grpSp>
          <p:nvGrpSpPr>
            <p:cNvPr id="31" name="Group 7"/>
            <p:cNvGrpSpPr>
              <a:grpSpLocks/>
            </p:cNvGrpSpPr>
            <p:nvPr/>
          </p:nvGrpSpPr>
          <p:grpSpPr bwMode="auto">
            <a:xfrm rot="1861760" flipV="1">
              <a:off x="7079679" y="5609263"/>
              <a:ext cx="1882775" cy="1587"/>
              <a:chOff x="1392" y="1488"/>
              <a:chExt cx="1584" cy="0"/>
            </a:xfrm>
          </p:grpSpPr>
          <p:sp>
            <p:nvSpPr>
              <p:cNvPr id="36" name="Line 8"/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n>
                    <a:solidFill>
                      <a:schemeClr val="tx1"/>
                    </a:solidFill>
                    <a:tailEnd type="oval"/>
                  </a:ln>
                </a:endParaRPr>
              </a:p>
            </p:txBody>
          </p:sp>
          <p:sp>
            <p:nvSpPr>
              <p:cNvPr id="37" name="Line 9"/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n>
                    <a:solidFill>
                      <a:schemeClr val="tx1"/>
                    </a:solidFill>
                    <a:tailEnd type="oval"/>
                  </a:ln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6313524" y="4388505"/>
              <a:ext cx="7870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Symbol" charset="2"/>
                  <a:cs typeface="Symbol" charset="2"/>
                </a:rPr>
                <a:t>m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585579" y="4904215"/>
              <a:ext cx="7870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e</a:t>
              </a:r>
              <a:r>
                <a:rPr lang="en-US" sz="2400" b="1" baseline="30000" dirty="0"/>
                <a:t>–</a:t>
              </a:r>
              <a:endParaRPr lang="en-US" sz="2400" b="1" dirty="0"/>
            </a:p>
          </p:txBody>
        </p:sp>
        <p:graphicFrame>
          <p:nvGraphicFramePr>
            <p:cNvPr id="34" name="Object 33"/>
            <p:cNvGraphicFramePr>
              <a:graphicFrameLocks noChangeAspect="1"/>
            </p:cNvGraphicFramePr>
            <p:nvPr/>
          </p:nvGraphicFramePr>
          <p:xfrm>
            <a:off x="8475663" y="5567363"/>
            <a:ext cx="360362" cy="444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455" name="Equation" r:id="rId9" imgW="165100" imgH="203200" progId="Equation.DSMT4">
                    <p:embed/>
                  </p:oleObj>
                </mc:Choice>
                <mc:Fallback>
                  <p:oleObj name="Equation" r:id="rId9" imgW="165100" imgH="203200" progId="Equation.DSMT4">
                    <p:embed/>
                    <p:pic>
                      <p:nvPicPr>
                        <p:cNvPr id="34" name="Object 33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8475663" y="5567363"/>
                          <a:ext cx="360362" cy="444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34"/>
            <p:cNvGraphicFramePr>
              <a:graphicFrameLocks noChangeAspect="1"/>
            </p:cNvGraphicFramePr>
            <p:nvPr/>
          </p:nvGraphicFramePr>
          <p:xfrm>
            <a:off x="7683879" y="4337209"/>
            <a:ext cx="415925" cy="498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3456" name="Equation" r:id="rId11" imgW="190500" imgH="228600" progId="Equation.DSMT4">
                    <p:embed/>
                  </p:oleObj>
                </mc:Choice>
                <mc:Fallback>
                  <p:oleObj name="Equation" r:id="rId11" imgW="190500" imgH="228600" progId="Equation.DSMT4">
                    <p:embed/>
                    <p:pic>
                      <p:nvPicPr>
                        <p:cNvPr id="35" name="Object 34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7683879" y="4337209"/>
                          <a:ext cx="415925" cy="498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4" name="Object 43"/>
          <p:cNvGraphicFramePr>
            <a:graphicFrameLocks noChangeAspect="1"/>
          </p:cNvGraphicFramePr>
          <p:nvPr/>
        </p:nvGraphicFramePr>
        <p:xfrm>
          <a:off x="228600" y="4306888"/>
          <a:ext cx="5486400" cy="140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7" name="Equation" r:id="rId13" imgW="2476500" imgH="635000" progId="Equation.DSMT4">
                  <p:embed/>
                </p:oleObj>
              </mc:Choice>
              <mc:Fallback>
                <p:oleObj name="Equation" r:id="rId13" imgW="2476500" imgH="635000" progId="Equation.DSMT4">
                  <p:embed/>
                  <p:pic>
                    <p:nvPicPr>
                      <p:cNvPr id="44" name="Object 4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28600" y="4306888"/>
                        <a:ext cx="5486400" cy="1408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/>
        </p:nvGraphicFramePr>
        <p:xfrm>
          <a:off x="2909887" y="5486400"/>
          <a:ext cx="4557713" cy="1014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8" name="Equation" r:id="rId15" imgW="2057400" imgH="457200" progId="Equation.DSMT4">
                  <p:embed/>
                </p:oleObj>
              </mc:Choice>
              <mc:Fallback>
                <p:oleObj name="Equation" r:id="rId15" imgW="2057400" imgH="457200" progId="Equation.DSMT4">
                  <p:embed/>
                  <p:pic>
                    <p:nvPicPr>
                      <p:cNvPr id="45" name="Object 44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2909887" y="5486400"/>
                        <a:ext cx="4557713" cy="1014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029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0633D42-4B2F-8B47-9F84-0363212FC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E58E760-64FA-8C46-918D-A74B6A5BBC4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Which type of current term would you include in your </a:t>
                </a:r>
                <a:r>
                  <a:rPr lang="en-US" dirty="0" err="1"/>
                  <a:t>Lagrangian</a:t>
                </a:r>
                <a:r>
                  <a:rPr lang="en-US" dirty="0"/>
                  <a:t> if you were to describe the decay,</a:t>
                </a:r>
                <a:br>
                  <a:rPr lang="en-US" dirty="0"/>
                </a:b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– BTW, this process is not yet observed but there are experimental searches afoot?</a:t>
                </a:r>
              </a:p>
              <a:p>
                <a:pPr marL="914400" lvl="1" indent="-514350">
                  <a:buFont typeface="+mj-lt"/>
                  <a:buAutoNum type="alphaUcPeriod"/>
                </a:pPr>
                <a:r>
                  <a:rPr lang="en-US" dirty="0"/>
                  <a:t>A flavor changing charge current term</a:t>
                </a:r>
              </a:p>
              <a:p>
                <a:pPr marL="914400" lvl="1" indent="-514350">
                  <a:buFont typeface="+mj-lt"/>
                  <a:buAutoNum type="alphaUcPeriod"/>
                </a:pPr>
                <a:r>
                  <a:rPr lang="en-US" dirty="0">
                    <a:solidFill>
                      <a:srgbClr val="0000FF"/>
                    </a:solidFill>
                  </a:rPr>
                  <a:t>A flavor changing neutral current term</a:t>
                </a:r>
              </a:p>
              <a:p>
                <a:pPr marL="914400" lvl="1" indent="-514350">
                  <a:buFont typeface="+mj-lt"/>
                  <a:buAutoNum type="alphaUcPeriod"/>
                </a:pPr>
                <a:r>
                  <a:rPr lang="en-US" dirty="0">
                    <a:solidFill>
                      <a:srgbClr val="008000"/>
                    </a:solidFill>
                  </a:rPr>
                  <a:t>A pair of flavor conserving currents</a:t>
                </a:r>
              </a:p>
              <a:p>
                <a:pPr marL="914400" lvl="1" indent="-514350">
                  <a:buFont typeface="+mj-lt"/>
                  <a:buAutoNum type="alphaUcPeriod"/>
                </a:pPr>
                <a:r>
                  <a:rPr lang="en-US" dirty="0">
                    <a:solidFill>
                      <a:srgbClr val="FF42F7"/>
                    </a:solidFill>
                  </a:rPr>
                  <a:t>A flavor conserving tensor interaction term</a:t>
                </a:r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2E58E760-64FA-8C46-918D-A74B6A5BBC4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60" t="-1485" r="-20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967D9-2361-BC4B-B833-1ED966117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62F8A-4D58-6A48-A925-8DE063978680}" type="datetime5">
              <a:rPr lang="en-US" smtClean="0"/>
              <a:t>25-Apr-22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6698A-B8C1-5A48-B0AA-AF0928501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CDDAA-D2AF-964A-A3A7-90B8754AC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EC512-DE41-8D4F-9FC7-449F6E7E2BE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100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Neutral Currents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9EDAD-26C3-454D-9823-93D4A7BC0136}" type="datetime5">
              <a:rPr lang="en-US" smtClean="0"/>
              <a:t>25-Apr-22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Sridhara Dasu (Wisconsin)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00E5D-682D-9043-B9E9-7C255E8153BC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228600" y="1295400"/>
          <a:ext cx="4978400" cy="104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11" name="Equation" r:id="rId3" imgW="2247900" imgH="469900" progId="Equation.DSMT4">
                  <p:embed/>
                </p:oleObj>
              </mc:Choice>
              <mc:Fallback>
                <p:oleObj name="Equation" r:id="rId3" imgW="2247900" imgH="4699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" y="1295400"/>
                        <a:ext cx="4978400" cy="1042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" name="Group 22"/>
          <p:cNvGrpSpPr/>
          <p:nvPr/>
        </p:nvGrpSpPr>
        <p:grpSpPr>
          <a:xfrm>
            <a:off x="5289950" y="1406525"/>
            <a:ext cx="3606707" cy="1751012"/>
            <a:chOff x="5289950" y="1406525"/>
            <a:chExt cx="3606707" cy="1751012"/>
          </a:xfrm>
        </p:grpSpPr>
        <p:grpSp>
          <p:nvGrpSpPr>
            <p:cNvPr id="7" name="Group 7"/>
            <p:cNvGrpSpPr>
              <a:grpSpLocks/>
            </p:cNvGrpSpPr>
            <p:nvPr/>
          </p:nvGrpSpPr>
          <p:grpSpPr bwMode="auto">
            <a:xfrm rot="1504256" flipH="1" flipV="1">
              <a:off x="5317225" y="1979896"/>
              <a:ext cx="1882775" cy="1587"/>
              <a:chOff x="1392" y="1488"/>
              <a:chExt cx="1584" cy="0"/>
            </a:xfrm>
          </p:grpSpPr>
          <p:sp>
            <p:nvSpPr>
              <p:cNvPr id="8" name="Line 8"/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n>
                    <a:solidFill>
                      <a:schemeClr val="tx1"/>
                    </a:solidFill>
                    <a:tailEnd type="oval"/>
                  </a:ln>
                </a:endParaRPr>
              </a:p>
            </p:txBody>
          </p:sp>
          <p:sp>
            <p:nvSpPr>
              <p:cNvPr id="9" name="Line 9"/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n>
                    <a:solidFill>
                      <a:schemeClr val="tx1"/>
                    </a:solidFill>
                    <a:tailEnd type="oval"/>
                  </a:ln>
                </a:endParaRPr>
              </a:p>
            </p:txBody>
          </p:sp>
        </p:grpSp>
        <p:grpSp>
          <p:nvGrpSpPr>
            <p:cNvPr id="10" name="Group 7"/>
            <p:cNvGrpSpPr>
              <a:grpSpLocks/>
            </p:cNvGrpSpPr>
            <p:nvPr/>
          </p:nvGrpSpPr>
          <p:grpSpPr bwMode="auto">
            <a:xfrm rot="20095744" flipH="1">
              <a:off x="7005935" y="1988176"/>
              <a:ext cx="1882775" cy="1587"/>
              <a:chOff x="1392" y="1488"/>
              <a:chExt cx="1584" cy="0"/>
            </a:xfrm>
          </p:grpSpPr>
          <p:sp>
            <p:nvSpPr>
              <p:cNvPr id="11" name="Line 8"/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n>
                    <a:solidFill>
                      <a:schemeClr val="tx1"/>
                    </a:solidFill>
                    <a:tailEnd type="oval"/>
                  </a:ln>
                </a:endParaRPr>
              </a:p>
            </p:txBody>
          </p:sp>
          <p:sp>
            <p:nvSpPr>
              <p:cNvPr id="12" name="Line 9"/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n>
                    <a:solidFill>
                      <a:schemeClr val="tx1"/>
                    </a:solidFill>
                    <a:tailEnd type="oval"/>
                  </a:ln>
                </a:endParaRPr>
              </a:p>
            </p:txBody>
          </p:sp>
        </p:grpSp>
        <p:grpSp>
          <p:nvGrpSpPr>
            <p:cNvPr id="13" name="Group 7"/>
            <p:cNvGrpSpPr>
              <a:grpSpLocks/>
            </p:cNvGrpSpPr>
            <p:nvPr/>
          </p:nvGrpSpPr>
          <p:grpSpPr bwMode="auto">
            <a:xfrm rot="20400000" flipV="1">
              <a:off x="5289950" y="2696578"/>
              <a:ext cx="1882775" cy="1587"/>
              <a:chOff x="1392" y="1488"/>
              <a:chExt cx="1584" cy="0"/>
            </a:xfrm>
          </p:grpSpPr>
          <p:sp>
            <p:nvSpPr>
              <p:cNvPr id="14" name="Line 8"/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n>
                    <a:solidFill>
                      <a:schemeClr val="tx1"/>
                    </a:solidFill>
                    <a:tailEnd type="oval"/>
                  </a:ln>
                </a:endParaRPr>
              </a:p>
            </p:txBody>
          </p:sp>
          <p:sp>
            <p:nvSpPr>
              <p:cNvPr id="15" name="Line 9"/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n>
                    <a:solidFill>
                      <a:schemeClr val="tx1"/>
                    </a:solidFill>
                    <a:tailEnd type="oval"/>
                  </a:ln>
                </a:endParaRPr>
              </a:p>
            </p:txBody>
          </p:sp>
        </p:grpSp>
        <p:grpSp>
          <p:nvGrpSpPr>
            <p:cNvPr id="16" name="Group 7"/>
            <p:cNvGrpSpPr>
              <a:grpSpLocks/>
            </p:cNvGrpSpPr>
            <p:nvPr/>
          </p:nvGrpSpPr>
          <p:grpSpPr bwMode="auto">
            <a:xfrm rot="1434107" flipV="1">
              <a:off x="7013882" y="2761666"/>
              <a:ext cx="1882775" cy="1587"/>
              <a:chOff x="1392" y="1488"/>
              <a:chExt cx="1584" cy="0"/>
            </a:xfrm>
          </p:grpSpPr>
          <p:sp>
            <p:nvSpPr>
              <p:cNvPr id="17" name="Line 8"/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86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n>
                    <a:solidFill>
                      <a:schemeClr val="tx1"/>
                    </a:solidFill>
                    <a:tailEnd type="oval"/>
                  </a:ln>
                </a:endParaRPr>
              </a:p>
            </p:txBody>
          </p:sp>
          <p:sp>
            <p:nvSpPr>
              <p:cNvPr id="18" name="Line 9"/>
              <p:cNvSpPr>
                <a:spLocks noChangeShapeType="1"/>
              </p:cNvSpPr>
              <p:nvPr/>
            </p:nvSpPr>
            <p:spPr bwMode="auto">
              <a:xfrm>
                <a:off x="1392" y="1488"/>
                <a:ext cx="1584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ln>
                    <a:solidFill>
                      <a:schemeClr val="tx1"/>
                    </a:solidFill>
                    <a:tailEnd type="oval"/>
                  </a:ln>
                </a:endParaRPr>
              </a:p>
            </p:txBody>
          </p:sp>
        </p:grpSp>
        <p:graphicFrame>
          <p:nvGraphicFramePr>
            <p:cNvPr id="19" name="Object 18"/>
            <p:cNvGraphicFramePr>
              <a:graphicFrameLocks noChangeAspect="1"/>
            </p:cNvGraphicFramePr>
            <p:nvPr/>
          </p:nvGraphicFramePr>
          <p:xfrm>
            <a:off x="6019800" y="1406525"/>
            <a:ext cx="415925" cy="498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512" name="Equation" r:id="rId5" imgW="190500" imgH="228600" progId="Equation.DSMT4">
                    <p:embed/>
                  </p:oleObj>
                </mc:Choice>
                <mc:Fallback>
                  <p:oleObj name="Equation" r:id="rId5" imgW="190500" imgH="228600" progId="Equation.DSMT4">
                    <p:embed/>
                    <p:pic>
                      <p:nvPicPr>
                        <p:cNvPr id="19" name="Object 18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019800" y="1406525"/>
                          <a:ext cx="415925" cy="498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/>
          </p:nvGraphicFramePr>
          <p:xfrm>
            <a:off x="7696200" y="1406525"/>
            <a:ext cx="415925" cy="498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513" name="Equation" r:id="rId7" imgW="190500" imgH="228600" progId="Equation.DSMT4">
                    <p:embed/>
                  </p:oleObj>
                </mc:Choice>
                <mc:Fallback>
                  <p:oleObj name="Equation" r:id="rId7" imgW="190500" imgH="228600" progId="Equation.DSMT4">
                    <p:embed/>
                    <p:pic>
                      <p:nvPicPr>
                        <p:cNvPr id="20" name="Object 19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7696200" y="1406525"/>
                          <a:ext cx="415925" cy="4984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/>
          </p:nvGraphicFramePr>
          <p:xfrm>
            <a:off x="6116638" y="2743200"/>
            <a:ext cx="360362" cy="414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514" name="Equation" r:id="rId8" imgW="165100" imgH="190500" progId="Equation.DSMT4">
                    <p:embed/>
                  </p:oleObj>
                </mc:Choice>
                <mc:Fallback>
                  <p:oleObj name="Equation" r:id="rId8" imgW="165100" imgH="190500" progId="Equation.DSMT4">
                    <p:embed/>
                    <p:pic>
                      <p:nvPicPr>
                        <p:cNvPr id="21" name="Object 20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6116638" y="2743200"/>
                          <a:ext cx="360362" cy="4143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" name="Object 21"/>
            <p:cNvGraphicFramePr>
              <a:graphicFrameLocks noChangeAspect="1"/>
            </p:cNvGraphicFramePr>
            <p:nvPr/>
          </p:nvGraphicFramePr>
          <p:xfrm>
            <a:off x="7716838" y="2743200"/>
            <a:ext cx="360362" cy="4143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5515" name="Equation" r:id="rId10" imgW="165100" imgH="190500" progId="Equation.DSMT4">
                    <p:embed/>
                  </p:oleObj>
                </mc:Choice>
                <mc:Fallback>
                  <p:oleObj name="Equation" r:id="rId10" imgW="165100" imgH="190500" progId="Equation.DSMT4">
                    <p:embed/>
                    <p:pic>
                      <p:nvPicPr>
                        <p:cNvPr id="22" name="Object 21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7716838" y="2743200"/>
                          <a:ext cx="360362" cy="4143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0346240"/>
              </p:ext>
            </p:extLst>
          </p:nvPr>
        </p:nvGraphicFramePr>
        <p:xfrm>
          <a:off x="328397" y="2562917"/>
          <a:ext cx="2700337" cy="327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5516" name="Equation" r:id="rId11" imgW="1219200" imgH="1473200" progId="Equation.DSMT4">
                  <p:embed/>
                </p:oleObj>
              </mc:Choice>
              <mc:Fallback>
                <p:oleObj name="Equation" r:id="rId11" imgW="1219200" imgH="1473200" progId="Equation.DSMT4">
                  <p:embed/>
                  <p:pic>
                    <p:nvPicPr>
                      <p:cNvPr id="26" name="Object 25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28397" y="2562917"/>
                        <a:ext cx="2700337" cy="3270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78015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58874</TotalTime>
  <Words>1707</Words>
  <Application>Microsoft Macintosh PowerPoint</Application>
  <PresentationFormat>On-screen Show (4:3)</PresentationFormat>
  <Paragraphs>347</Paragraphs>
  <Slides>53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5" baseType="lpstr">
      <vt:lpstr>Arial</vt:lpstr>
      <vt:lpstr>Calibri</vt:lpstr>
      <vt:lpstr>Cambria Math</vt:lpstr>
      <vt:lpstr>CMR10</vt:lpstr>
      <vt:lpstr>Helvetica</vt:lpstr>
      <vt:lpstr>Lucida Calligraphy</vt:lpstr>
      <vt:lpstr>PazoMath</vt:lpstr>
      <vt:lpstr>Symbol</vt:lpstr>
      <vt:lpstr>Times</vt:lpstr>
      <vt:lpstr>URWPalladioL</vt:lpstr>
      <vt:lpstr>Office Theme</vt:lpstr>
      <vt:lpstr>Equation</vt:lpstr>
      <vt:lpstr>Physics 535 :  Electroweak Interactions</vt:lpstr>
      <vt:lpstr>Charged Particle / Anti-particle – Photon Interaction</vt:lpstr>
      <vt:lpstr>True or False?</vt:lpstr>
      <vt:lpstr>Four Fermion Interaction</vt:lpstr>
      <vt:lpstr>Question?</vt:lpstr>
      <vt:lpstr>Pseudoscalars and Axial Vectors</vt:lpstr>
      <vt:lpstr>Discovery of Maximal P Violation</vt:lpstr>
      <vt:lpstr>Question?</vt:lpstr>
      <vt:lpstr>Neutral Currents</vt:lpstr>
      <vt:lpstr>Neutral Currents</vt:lpstr>
      <vt:lpstr>Charged and Neutral Currents</vt:lpstr>
      <vt:lpstr>Quark Charged Current</vt:lpstr>
      <vt:lpstr>Quark Weak Currents</vt:lpstr>
      <vt:lpstr>Intermediate Vector Bosons</vt:lpstr>
      <vt:lpstr>Quark Weak Isospin Doublets</vt:lpstr>
      <vt:lpstr>GIM Mechanism</vt:lpstr>
      <vt:lpstr>Weak Neutral Currents</vt:lpstr>
      <vt:lpstr>Electro-Weak Theory</vt:lpstr>
      <vt:lpstr>EWK Particle Content</vt:lpstr>
      <vt:lpstr>Weak Isospin &amp; Hypercharge</vt:lpstr>
      <vt:lpstr>The EWK Lagrangian (massless)</vt:lpstr>
      <vt:lpstr>4-Fermion vs Vector Boson Model</vt:lpstr>
      <vt:lpstr>Goldstone Model</vt:lpstr>
      <vt:lpstr>Spontaneous Symmetry Breaking</vt:lpstr>
      <vt:lpstr>Different Degrees of Freedom!</vt:lpstr>
      <vt:lpstr>EWK Lagrangian</vt:lpstr>
      <vt:lpstr>Spontaneous Symmetry Breaking</vt:lpstr>
      <vt:lpstr>Z and Photon</vt:lpstr>
      <vt:lpstr>Leptonic Part of L</vt:lpstr>
      <vt:lpstr>Quark Part of L</vt:lpstr>
      <vt:lpstr>Yukawa Couplings</vt:lpstr>
      <vt:lpstr>Chirality of Spinors  &amp; Weak Interactions</vt:lpstr>
      <vt:lpstr>Axial and Vector Couplings</vt:lpstr>
      <vt:lpstr>EWK Vertices</vt:lpstr>
      <vt:lpstr>EWK Results: Muon Decay</vt:lpstr>
      <vt:lpstr>EWK Results: Beta Decay</vt:lpstr>
      <vt:lpstr>EWK Results: Pion Decay</vt:lpstr>
      <vt:lpstr>Questions?</vt:lpstr>
      <vt:lpstr>EWK Results: W &amp; Z Decay</vt:lpstr>
      <vt:lpstr>LEP Data</vt:lpstr>
      <vt:lpstr>Z-line shape</vt:lpstr>
      <vt:lpstr>Example Event of Z Boson Decay</vt:lpstr>
      <vt:lpstr>The Z Boson Invariant Mass Peak</vt:lpstr>
      <vt:lpstr>Higgs Discovered in July 2012 Full Run-2 (2016-18) Results</vt:lpstr>
      <vt:lpstr>Higgs Yukawa Couplings – t lepton</vt:lpstr>
      <vt:lpstr>Higgs Yukawa Couplings – b quark</vt:lpstr>
      <vt:lpstr>2018 Status : Higgs Couplings</vt:lpstr>
      <vt:lpstr>Spin – Parity Measurement</vt:lpstr>
      <vt:lpstr>Verification of the  Mexican Hat Potential!</vt:lpstr>
      <vt:lpstr>Verification of the  Mexican Hat Potential!</vt:lpstr>
      <vt:lpstr>Lepton Flavor Violation? Non-diagonal Yukawa Couplings</vt:lpstr>
      <vt:lpstr>Neutrino Mixing</vt:lpstr>
      <vt:lpstr>Neutrino Masses – Beyond SM</vt:lpstr>
    </vt:vector>
  </TitlesOfParts>
  <Company>University of Wisconsin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LHC machine and its Physics Potential</dc:title>
  <dc:creator>Sridhara Dasu</dc:creator>
  <cp:lastModifiedBy>Sridhara Dasu</cp:lastModifiedBy>
  <cp:revision>637</cp:revision>
  <dcterms:created xsi:type="dcterms:W3CDTF">2012-01-24T18:30:37Z</dcterms:created>
  <dcterms:modified xsi:type="dcterms:W3CDTF">2022-04-25T19:18:33Z</dcterms:modified>
</cp:coreProperties>
</file>