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540" r:id="rId2"/>
    <p:sldId id="568" r:id="rId3"/>
    <p:sldId id="566" r:id="rId4"/>
    <p:sldId id="567" r:id="rId5"/>
    <p:sldId id="559" r:id="rId6"/>
    <p:sldId id="569" r:id="rId7"/>
    <p:sldId id="560" r:id="rId8"/>
    <p:sldId id="570" r:id="rId9"/>
    <p:sldId id="554" r:id="rId10"/>
    <p:sldId id="571" r:id="rId11"/>
    <p:sldId id="555" r:id="rId12"/>
    <p:sldId id="556" r:id="rId13"/>
    <p:sldId id="557" r:id="rId14"/>
    <p:sldId id="558" r:id="rId15"/>
    <p:sldId id="548" r:id="rId16"/>
    <p:sldId id="549" r:id="rId17"/>
    <p:sldId id="550" r:id="rId18"/>
    <p:sldId id="551" r:id="rId19"/>
    <p:sldId id="553" r:id="rId20"/>
    <p:sldId id="561" r:id="rId21"/>
    <p:sldId id="562" r:id="rId22"/>
    <p:sldId id="563" r:id="rId23"/>
    <p:sldId id="564" r:id="rId24"/>
    <p:sldId id="565" r:id="rId25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F42F7"/>
    <a:srgbClr val="0000FF"/>
    <a:srgbClr val="FFFF66"/>
    <a:srgbClr val="FF0000"/>
    <a:srgbClr val="FFFFFF"/>
    <a:srgbClr val="66FF66"/>
    <a:srgbClr val="E59F57"/>
    <a:srgbClr val="E6F9F9"/>
    <a:srgbClr val="4130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07B754F-A626-2743-8F17-2B635C52E44D}" v="4" dt="2021-02-24T18:10:03.92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317" autoAdjust="0"/>
    <p:restoredTop sz="99388" autoAdjust="0"/>
  </p:normalViewPr>
  <p:slideViewPr>
    <p:cSldViewPr snapToObjects="1">
      <p:cViewPr varScale="1">
        <p:scale>
          <a:sx n="128" d="100"/>
          <a:sy n="128" d="100"/>
        </p:scale>
        <p:origin x="1336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792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image" Target="../media/image2.emf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60.emf"/><Relationship Id="rId3" Type="http://schemas.openxmlformats.org/officeDocument/2006/relationships/image" Target="../media/image55.emf"/><Relationship Id="rId7" Type="http://schemas.openxmlformats.org/officeDocument/2006/relationships/image" Target="../media/image59.emf"/><Relationship Id="rId2" Type="http://schemas.openxmlformats.org/officeDocument/2006/relationships/image" Target="../media/image54.emf"/><Relationship Id="rId1" Type="http://schemas.openxmlformats.org/officeDocument/2006/relationships/image" Target="../media/image53.emf"/><Relationship Id="rId6" Type="http://schemas.openxmlformats.org/officeDocument/2006/relationships/image" Target="../media/image58.emf"/><Relationship Id="rId5" Type="http://schemas.openxmlformats.org/officeDocument/2006/relationships/image" Target="../media/image57.emf"/><Relationship Id="rId10" Type="http://schemas.openxmlformats.org/officeDocument/2006/relationships/image" Target="../media/image62.emf"/><Relationship Id="rId4" Type="http://schemas.openxmlformats.org/officeDocument/2006/relationships/image" Target="../media/image56.emf"/><Relationship Id="rId9" Type="http://schemas.openxmlformats.org/officeDocument/2006/relationships/image" Target="../media/image61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image" Target="../media/image64.emf"/><Relationship Id="rId1" Type="http://schemas.openxmlformats.org/officeDocument/2006/relationships/image" Target="../media/image63.emf"/><Relationship Id="rId6" Type="http://schemas.openxmlformats.org/officeDocument/2006/relationships/image" Target="../media/image66.emf"/><Relationship Id="rId5" Type="http://schemas.openxmlformats.org/officeDocument/2006/relationships/image" Target="../media/image65.emf"/><Relationship Id="rId4" Type="http://schemas.openxmlformats.org/officeDocument/2006/relationships/image" Target="../media/image56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2" Type="http://schemas.openxmlformats.org/officeDocument/2006/relationships/image" Target="../media/image68.emf"/><Relationship Id="rId1" Type="http://schemas.openxmlformats.org/officeDocument/2006/relationships/image" Target="../media/image67.emf"/><Relationship Id="rId5" Type="http://schemas.openxmlformats.org/officeDocument/2006/relationships/image" Target="../media/image71.emf"/><Relationship Id="rId4" Type="http://schemas.openxmlformats.org/officeDocument/2006/relationships/image" Target="../media/image70.e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4.emf"/><Relationship Id="rId7" Type="http://schemas.openxmlformats.org/officeDocument/2006/relationships/image" Target="../media/image78.emf"/><Relationship Id="rId2" Type="http://schemas.openxmlformats.org/officeDocument/2006/relationships/image" Target="../media/image73.emf"/><Relationship Id="rId1" Type="http://schemas.openxmlformats.org/officeDocument/2006/relationships/image" Target="../media/image72.emf"/><Relationship Id="rId6" Type="http://schemas.openxmlformats.org/officeDocument/2006/relationships/image" Target="../media/image77.emf"/><Relationship Id="rId5" Type="http://schemas.openxmlformats.org/officeDocument/2006/relationships/image" Target="../media/image76.emf"/><Relationship Id="rId4" Type="http://schemas.openxmlformats.org/officeDocument/2006/relationships/image" Target="../media/image75.e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81.emf"/><Relationship Id="rId7" Type="http://schemas.openxmlformats.org/officeDocument/2006/relationships/image" Target="../media/image85.emf"/><Relationship Id="rId2" Type="http://schemas.openxmlformats.org/officeDocument/2006/relationships/image" Target="../media/image80.emf"/><Relationship Id="rId1" Type="http://schemas.openxmlformats.org/officeDocument/2006/relationships/image" Target="../media/image79.emf"/><Relationship Id="rId6" Type="http://schemas.openxmlformats.org/officeDocument/2006/relationships/image" Target="../media/image84.emf"/><Relationship Id="rId5" Type="http://schemas.openxmlformats.org/officeDocument/2006/relationships/image" Target="../media/image83.emf"/><Relationship Id="rId4" Type="http://schemas.openxmlformats.org/officeDocument/2006/relationships/image" Target="../media/image82.e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88.emf"/><Relationship Id="rId2" Type="http://schemas.openxmlformats.org/officeDocument/2006/relationships/image" Target="../media/image87.emf"/><Relationship Id="rId1" Type="http://schemas.openxmlformats.org/officeDocument/2006/relationships/image" Target="../media/image86.e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91.emf"/><Relationship Id="rId7" Type="http://schemas.openxmlformats.org/officeDocument/2006/relationships/image" Target="../media/image95.emf"/><Relationship Id="rId2" Type="http://schemas.openxmlformats.org/officeDocument/2006/relationships/image" Target="../media/image90.emf"/><Relationship Id="rId1" Type="http://schemas.openxmlformats.org/officeDocument/2006/relationships/image" Target="../media/image89.emf"/><Relationship Id="rId6" Type="http://schemas.openxmlformats.org/officeDocument/2006/relationships/image" Target="../media/image94.emf"/><Relationship Id="rId5" Type="http://schemas.openxmlformats.org/officeDocument/2006/relationships/image" Target="../media/image93.emf"/><Relationship Id="rId4" Type="http://schemas.openxmlformats.org/officeDocument/2006/relationships/image" Target="../media/image92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7" Type="http://schemas.openxmlformats.org/officeDocument/2006/relationships/image" Target="../media/image15.emf"/><Relationship Id="rId2" Type="http://schemas.openxmlformats.org/officeDocument/2006/relationships/image" Target="../media/image10.emf"/><Relationship Id="rId1" Type="http://schemas.openxmlformats.org/officeDocument/2006/relationships/image" Target="../media/image9.emf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image" Target="../media/image16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image" Target="../media/image21.emf"/><Relationship Id="rId4" Type="http://schemas.openxmlformats.org/officeDocument/2006/relationships/image" Target="../media/image24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image" Target="../media/image25.emf"/><Relationship Id="rId4" Type="http://schemas.openxmlformats.org/officeDocument/2006/relationships/image" Target="../media/image28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image" Target="../media/image29.emf"/><Relationship Id="rId4" Type="http://schemas.openxmlformats.org/officeDocument/2006/relationships/image" Target="../media/image32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image" Target="../media/image34.emf"/><Relationship Id="rId4" Type="http://schemas.openxmlformats.org/officeDocument/2006/relationships/image" Target="../media/image37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image" Target="../media/image38.emf"/><Relationship Id="rId4" Type="http://schemas.openxmlformats.org/officeDocument/2006/relationships/image" Target="../media/image41.e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49.emf"/><Relationship Id="rId3" Type="http://schemas.openxmlformats.org/officeDocument/2006/relationships/image" Target="../media/image44.emf"/><Relationship Id="rId7" Type="http://schemas.openxmlformats.org/officeDocument/2006/relationships/image" Target="../media/image48.emf"/><Relationship Id="rId2" Type="http://schemas.openxmlformats.org/officeDocument/2006/relationships/image" Target="../media/image43.emf"/><Relationship Id="rId1" Type="http://schemas.openxmlformats.org/officeDocument/2006/relationships/image" Target="../media/image42.emf"/><Relationship Id="rId6" Type="http://schemas.openxmlformats.org/officeDocument/2006/relationships/image" Target="../media/image47.emf"/><Relationship Id="rId11" Type="http://schemas.openxmlformats.org/officeDocument/2006/relationships/image" Target="../media/image52.emf"/><Relationship Id="rId5" Type="http://schemas.openxmlformats.org/officeDocument/2006/relationships/image" Target="../media/image46.emf"/><Relationship Id="rId10" Type="http://schemas.openxmlformats.org/officeDocument/2006/relationships/image" Target="../media/image51.emf"/><Relationship Id="rId4" Type="http://schemas.openxmlformats.org/officeDocument/2006/relationships/image" Target="../media/image45.emf"/><Relationship Id="rId9" Type="http://schemas.openxmlformats.org/officeDocument/2006/relationships/image" Target="../media/image5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281ACEE-B434-9E48-AAF8-DB61287634E0}" type="datetime1">
              <a:rPr lang="en-US"/>
              <a:pPr>
                <a:defRPr/>
              </a:pPr>
              <a:t>3/2/22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C56E42C-FEC2-C646-807C-432E628547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98090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D19E572-6A22-FC49-A9CC-E8678561ED67}" type="datetime1">
              <a:rPr lang="en-US"/>
              <a:pPr>
                <a:defRPr/>
              </a:pPr>
              <a:t>3/2/22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9D05AA0-C0FC-7744-84CF-5AA3DD237C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863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5C52E67-340F-4943-AA14-6EF8F00078DA}" type="datetime5">
              <a:rPr lang="en-US" smtClean="0"/>
              <a:t>2-Mar-22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Sridhara Dasu (Wisconsin)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536418-46AA-9543-8507-2D10FDE641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D21584-363B-4446-8A4D-506CDBA4ED03}" type="datetime5">
              <a:rPr lang="en-US" smtClean="0"/>
              <a:t>2-Mar-22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Sridhara Dasu (Wisconsin)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C28697-3411-C84D-AEB2-CCF92ECBBCF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2868E74-57C4-3348-999C-C18FC38B3B90}" type="datetime5">
              <a:rPr lang="en-US" smtClean="0"/>
              <a:t>2-Mar-22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Sridhara Dasu (Wisconsin)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58D4C3-EF96-664E-8E47-04A53936BAD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388" y="381000"/>
            <a:ext cx="67564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481263" y="6553200"/>
            <a:ext cx="4186237" cy="304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Sridhara Dasu (Wisconsin)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858000" y="6553200"/>
            <a:ext cx="1905000" cy="304800"/>
          </a:xfrm>
        </p:spPr>
        <p:txBody>
          <a:bodyPr/>
          <a:lstStyle>
            <a:lvl1pPr>
              <a:defRPr smtClean="0"/>
            </a:lvl1pPr>
          </a:lstStyle>
          <a:p>
            <a:fld id="{0B47337D-BB91-8E46-816C-F4870349025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381000" y="6553200"/>
            <a:ext cx="1905000" cy="304800"/>
          </a:xfrm>
        </p:spPr>
        <p:txBody>
          <a:bodyPr/>
          <a:lstStyle>
            <a:lvl1pPr>
              <a:defRPr/>
            </a:lvl1pPr>
          </a:lstStyle>
          <a:p>
            <a:fld id="{EE524466-A337-0346-8795-58F1FBA149E7}" type="datetime5">
              <a:rPr lang="en-US" smtClean="0"/>
              <a:t>2-Mar-22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298BAA7-1598-E741-9161-4FFC17634FA9}" type="datetime5">
              <a:rPr lang="en-US" smtClean="0"/>
              <a:t>2-Mar-22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Sridhara Dasu (Wisconsin)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639356-365C-4545-A286-1563346C042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B67FA9A-2427-BC4B-A524-89A7CFA36F11}" type="datetime5">
              <a:rPr lang="en-US" smtClean="0"/>
              <a:t>2-Mar-22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Sridhara Dasu (Wisconsin)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366846-63DB-F049-99DE-99260DADE79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3D965E-DB3A-5B46-BC7F-89DECB829B25}" type="datetime5">
              <a:rPr lang="en-US" smtClean="0"/>
              <a:t>2-Mar-22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Sridhara Dasu (Wisconsin)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D51BD2-58D5-7E45-9FCF-47C84745B91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7D673D3-9971-B44D-B489-74776F3BF3C7}" type="datetime5">
              <a:rPr lang="en-US" smtClean="0"/>
              <a:t>2-Mar-22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Sridhara Dasu (Wisconsin)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CFEB78-787E-F241-B614-6B7F13E116F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2400" y="1371601"/>
            <a:ext cx="88392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47362F8A-4D58-6A48-A925-8DE063978680}" type="datetime5">
              <a:rPr lang="en-US" smtClean="0"/>
              <a:t>2-Mar-22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Sridhara Dasu (Wisconsin)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623EC512-DE41-8D4F-9FC7-449F6E7E2BE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699EDAD-26C3-454D-9823-93D4A7BC0136}" type="datetime5">
              <a:rPr lang="en-US" smtClean="0"/>
              <a:t>2-Mar-22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Sridhara Dasu (Wisconsin)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500E5D-682D-9043-B9E9-7C255E8153B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94CC0DC-A0B4-DF44-ADA4-753F2A592B42}" type="datetime5">
              <a:rPr lang="en-US" smtClean="0"/>
              <a:t>2-Mar-22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Sridhara Dasu (Wisconsin)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AF89EC-AA6B-CE4E-BF8A-1EC986637FC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E171C4-3231-B64D-935C-992D96D63A73}" type="datetime5">
              <a:rPr lang="en-US" smtClean="0"/>
              <a:t>2-Mar-22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Sridhara Dasu (Wisconsin)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68F3B2-A42B-874A-B5ED-113F62862D0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492875"/>
            <a:ext cx="9144000" cy="3651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12096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76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1371600"/>
            <a:ext cx="8686800" cy="512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92875"/>
            <a:ext cx="12509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FF00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86999F80-3AC4-1442-B348-9D331FA45059}" type="datetime5">
              <a:rPr lang="en-US" smtClean="0"/>
              <a:t>2-Mar-22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50950" y="6492875"/>
            <a:ext cx="6826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FFFF00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US"/>
              <a:t>Sridhara Dasu (Wisconsin)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492875"/>
            <a:ext cx="1066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00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76841388-C7E8-FC4A-B9C2-851FB28000D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 descr="UWCrest_4c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3" y="7178"/>
            <a:ext cx="749235" cy="118872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hf hdr="0"/>
  <p:txStyles>
    <p:titleStyle>
      <a:lvl1pPr algn="ctr" defTabSz="457200" rtl="0" fontAlgn="base">
        <a:spcBef>
          <a:spcPct val="0"/>
        </a:spcBef>
        <a:spcAft>
          <a:spcPct val="0"/>
        </a:spcAft>
        <a:defRPr sz="3600" b="1" kern="1200">
          <a:solidFill>
            <a:srgbClr val="FFFF00"/>
          </a:solidFill>
          <a:latin typeface="Helvetica"/>
          <a:ea typeface="ＭＳ Ｐゴシック" charset="-128"/>
          <a:cs typeface="Helvetica"/>
        </a:defRPr>
      </a:lvl1pPr>
      <a:lvl2pPr algn="ctr" defTabSz="457200" rtl="0" fontAlgn="base"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Helvetica" charset="0"/>
          <a:ea typeface="ＭＳ Ｐゴシック" charset="-128"/>
        </a:defRPr>
      </a:lvl2pPr>
      <a:lvl3pPr algn="ctr" defTabSz="457200" rtl="0" fontAlgn="base"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Helvetica" charset="0"/>
          <a:ea typeface="ＭＳ Ｐゴシック" charset="-128"/>
        </a:defRPr>
      </a:lvl3pPr>
      <a:lvl4pPr algn="ctr" defTabSz="457200" rtl="0" fontAlgn="base"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Helvetica" charset="0"/>
          <a:ea typeface="ＭＳ Ｐゴシック" charset="-128"/>
        </a:defRPr>
      </a:lvl4pPr>
      <a:lvl5pPr algn="ctr" defTabSz="457200" rtl="0" fontAlgn="base"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Helvetica" charset="0"/>
          <a:ea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Helvetica" charset="0"/>
          <a:ea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Helvetica" charset="0"/>
          <a:ea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Helvetica" charset="0"/>
          <a:ea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Helvetica" charset="0"/>
          <a:ea typeface="ＭＳ Ｐゴシック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defRPr sz="2800" kern="1200">
          <a:solidFill>
            <a:schemeClr val="tx1"/>
          </a:solidFill>
          <a:latin typeface="Helvetica"/>
          <a:ea typeface="ＭＳ Ｐゴシック" charset="-128"/>
          <a:cs typeface="Helvetica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FF0000"/>
          </a:solidFill>
          <a:latin typeface="Helvetica"/>
          <a:ea typeface="ＭＳ Ｐゴシック" charset="-128"/>
          <a:cs typeface="Helvetica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rgbClr val="0000FF"/>
          </a:solidFill>
          <a:latin typeface="Helvetica"/>
          <a:ea typeface="ＭＳ Ｐゴシック" charset="-128"/>
          <a:cs typeface="Helvetica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Helvetica"/>
          <a:ea typeface="ＭＳ Ｐゴシック" charset="-128"/>
          <a:cs typeface="Helvetica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800" kern="1200">
          <a:solidFill>
            <a:schemeClr val="tx1"/>
          </a:solidFill>
          <a:latin typeface="Helvetica"/>
          <a:ea typeface="ＭＳ Ｐゴシック" charset="-128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13" Type="http://schemas.openxmlformats.org/officeDocument/2006/relationships/image" Target="../media/image24.emf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12" Type="http://schemas.openxmlformats.org/officeDocument/2006/relationships/oleObject" Target="../embeddings/oleObject2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2.emf"/><Relationship Id="rId11" Type="http://schemas.openxmlformats.org/officeDocument/2006/relationships/oleObject" Target="../embeddings/oleObject22.bin"/><Relationship Id="rId5" Type="http://schemas.openxmlformats.org/officeDocument/2006/relationships/oleObject" Target="../embeddings/oleObject18.bin"/><Relationship Id="rId10" Type="http://schemas.openxmlformats.org/officeDocument/2006/relationships/oleObject" Target="../embeddings/oleObject21.bin"/><Relationship Id="rId4" Type="http://schemas.openxmlformats.org/officeDocument/2006/relationships/image" Target="../media/image21.emf"/><Relationship Id="rId9" Type="http://schemas.openxmlformats.org/officeDocument/2006/relationships/oleObject" Target="../embeddings/oleObject20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oleObject2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6.emf"/><Relationship Id="rId5" Type="http://schemas.openxmlformats.org/officeDocument/2006/relationships/oleObject" Target="../embeddings/oleObject25.bin"/><Relationship Id="rId10" Type="http://schemas.openxmlformats.org/officeDocument/2006/relationships/image" Target="../media/image28.emf"/><Relationship Id="rId4" Type="http://schemas.openxmlformats.org/officeDocument/2006/relationships/image" Target="../media/image25.emf"/><Relationship Id="rId9" Type="http://schemas.openxmlformats.org/officeDocument/2006/relationships/oleObject" Target="../embeddings/oleObject27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3" Type="http://schemas.openxmlformats.org/officeDocument/2006/relationships/oleObject" Target="../embeddings/oleObject28.bin"/><Relationship Id="rId7" Type="http://schemas.openxmlformats.org/officeDocument/2006/relationships/oleObject" Target="../embeddings/oleObject3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0.emf"/><Relationship Id="rId5" Type="http://schemas.openxmlformats.org/officeDocument/2006/relationships/oleObject" Target="../embeddings/oleObject29.bin"/><Relationship Id="rId10" Type="http://schemas.openxmlformats.org/officeDocument/2006/relationships/image" Target="../media/image32.emf"/><Relationship Id="rId4" Type="http://schemas.openxmlformats.org/officeDocument/2006/relationships/image" Target="../media/image29.emf"/><Relationship Id="rId9" Type="http://schemas.openxmlformats.org/officeDocument/2006/relationships/oleObject" Target="../embeddings/oleObject31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emf"/><Relationship Id="rId3" Type="http://schemas.openxmlformats.org/officeDocument/2006/relationships/oleObject" Target="../embeddings/oleObject32.bin"/><Relationship Id="rId7" Type="http://schemas.openxmlformats.org/officeDocument/2006/relationships/oleObject" Target="../embeddings/oleObject34.bin"/><Relationship Id="rId12" Type="http://schemas.openxmlformats.org/officeDocument/2006/relationships/image" Target="../media/image4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5.emf"/><Relationship Id="rId11" Type="http://schemas.openxmlformats.org/officeDocument/2006/relationships/image" Target="../media/image42.png"/><Relationship Id="rId5" Type="http://schemas.openxmlformats.org/officeDocument/2006/relationships/oleObject" Target="../embeddings/oleObject33.bin"/><Relationship Id="rId10" Type="http://schemas.openxmlformats.org/officeDocument/2006/relationships/image" Target="../media/image37.emf"/><Relationship Id="rId4" Type="http://schemas.openxmlformats.org/officeDocument/2006/relationships/image" Target="../media/image34.emf"/><Relationship Id="rId9" Type="http://schemas.openxmlformats.org/officeDocument/2006/relationships/oleObject" Target="../embeddings/oleObject35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emf"/><Relationship Id="rId3" Type="http://schemas.openxmlformats.org/officeDocument/2006/relationships/oleObject" Target="../embeddings/oleObject36.bin"/><Relationship Id="rId7" Type="http://schemas.openxmlformats.org/officeDocument/2006/relationships/oleObject" Target="../embeddings/oleObject3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9.emf"/><Relationship Id="rId5" Type="http://schemas.openxmlformats.org/officeDocument/2006/relationships/oleObject" Target="../embeddings/oleObject37.bin"/><Relationship Id="rId10" Type="http://schemas.openxmlformats.org/officeDocument/2006/relationships/image" Target="../media/image41.emf"/><Relationship Id="rId4" Type="http://schemas.openxmlformats.org/officeDocument/2006/relationships/image" Target="../media/image38.emf"/><Relationship Id="rId9" Type="http://schemas.openxmlformats.org/officeDocument/2006/relationships/oleObject" Target="../embeddings/oleObject39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emf"/><Relationship Id="rId13" Type="http://schemas.openxmlformats.org/officeDocument/2006/relationships/oleObject" Target="../embeddings/oleObject45.bin"/><Relationship Id="rId18" Type="http://schemas.openxmlformats.org/officeDocument/2006/relationships/image" Target="../media/image49.emf"/><Relationship Id="rId3" Type="http://schemas.openxmlformats.org/officeDocument/2006/relationships/oleObject" Target="../embeddings/oleObject40.bin"/><Relationship Id="rId21" Type="http://schemas.openxmlformats.org/officeDocument/2006/relationships/oleObject" Target="../embeddings/oleObject49.bin"/><Relationship Id="rId7" Type="http://schemas.openxmlformats.org/officeDocument/2006/relationships/oleObject" Target="../embeddings/oleObject42.bin"/><Relationship Id="rId12" Type="http://schemas.openxmlformats.org/officeDocument/2006/relationships/image" Target="../media/image46.emf"/><Relationship Id="rId17" Type="http://schemas.openxmlformats.org/officeDocument/2006/relationships/oleObject" Target="../embeddings/oleObject47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48.emf"/><Relationship Id="rId20" Type="http://schemas.openxmlformats.org/officeDocument/2006/relationships/image" Target="../media/image50.emf"/><Relationship Id="rId1" Type="http://schemas.openxmlformats.org/officeDocument/2006/relationships/vmlDrawing" Target="../drawings/vmlDrawing9.vml"/><Relationship Id="rId6" Type="http://schemas.openxmlformats.org/officeDocument/2006/relationships/image" Target="../media/image43.emf"/><Relationship Id="rId11" Type="http://schemas.openxmlformats.org/officeDocument/2006/relationships/oleObject" Target="../embeddings/oleObject44.bin"/><Relationship Id="rId24" Type="http://schemas.openxmlformats.org/officeDocument/2006/relationships/image" Target="../media/image52.emf"/><Relationship Id="rId5" Type="http://schemas.openxmlformats.org/officeDocument/2006/relationships/oleObject" Target="../embeddings/oleObject41.bin"/><Relationship Id="rId15" Type="http://schemas.openxmlformats.org/officeDocument/2006/relationships/oleObject" Target="../embeddings/oleObject46.bin"/><Relationship Id="rId23" Type="http://schemas.openxmlformats.org/officeDocument/2006/relationships/oleObject" Target="../embeddings/oleObject50.bin"/><Relationship Id="rId10" Type="http://schemas.openxmlformats.org/officeDocument/2006/relationships/image" Target="../media/image45.emf"/><Relationship Id="rId19" Type="http://schemas.openxmlformats.org/officeDocument/2006/relationships/oleObject" Target="../embeddings/oleObject48.bin"/><Relationship Id="rId4" Type="http://schemas.openxmlformats.org/officeDocument/2006/relationships/image" Target="../media/image42.emf"/><Relationship Id="rId9" Type="http://schemas.openxmlformats.org/officeDocument/2006/relationships/oleObject" Target="../embeddings/oleObject43.bin"/><Relationship Id="rId14" Type="http://schemas.openxmlformats.org/officeDocument/2006/relationships/image" Target="../media/image47.emf"/><Relationship Id="rId22" Type="http://schemas.openxmlformats.org/officeDocument/2006/relationships/image" Target="../media/image51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emf"/><Relationship Id="rId13" Type="http://schemas.openxmlformats.org/officeDocument/2006/relationships/oleObject" Target="../embeddings/oleObject56.bin"/><Relationship Id="rId18" Type="http://schemas.openxmlformats.org/officeDocument/2006/relationships/image" Target="../media/image60.emf"/><Relationship Id="rId3" Type="http://schemas.openxmlformats.org/officeDocument/2006/relationships/oleObject" Target="../embeddings/oleObject51.bin"/><Relationship Id="rId21" Type="http://schemas.openxmlformats.org/officeDocument/2006/relationships/oleObject" Target="../embeddings/oleObject60.bin"/><Relationship Id="rId7" Type="http://schemas.openxmlformats.org/officeDocument/2006/relationships/oleObject" Target="../embeddings/oleObject53.bin"/><Relationship Id="rId12" Type="http://schemas.openxmlformats.org/officeDocument/2006/relationships/image" Target="../media/image57.emf"/><Relationship Id="rId17" Type="http://schemas.openxmlformats.org/officeDocument/2006/relationships/oleObject" Target="../embeddings/oleObject58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59.emf"/><Relationship Id="rId20" Type="http://schemas.openxmlformats.org/officeDocument/2006/relationships/image" Target="../media/image61.emf"/><Relationship Id="rId1" Type="http://schemas.openxmlformats.org/officeDocument/2006/relationships/vmlDrawing" Target="../drawings/vmlDrawing10.vml"/><Relationship Id="rId6" Type="http://schemas.openxmlformats.org/officeDocument/2006/relationships/image" Target="../media/image54.emf"/><Relationship Id="rId11" Type="http://schemas.openxmlformats.org/officeDocument/2006/relationships/oleObject" Target="../embeddings/oleObject55.bin"/><Relationship Id="rId5" Type="http://schemas.openxmlformats.org/officeDocument/2006/relationships/oleObject" Target="../embeddings/oleObject52.bin"/><Relationship Id="rId15" Type="http://schemas.openxmlformats.org/officeDocument/2006/relationships/oleObject" Target="../embeddings/oleObject57.bin"/><Relationship Id="rId10" Type="http://schemas.openxmlformats.org/officeDocument/2006/relationships/image" Target="../media/image56.emf"/><Relationship Id="rId19" Type="http://schemas.openxmlformats.org/officeDocument/2006/relationships/oleObject" Target="../embeddings/oleObject59.bin"/><Relationship Id="rId4" Type="http://schemas.openxmlformats.org/officeDocument/2006/relationships/image" Target="../media/image53.emf"/><Relationship Id="rId9" Type="http://schemas.openxmlformats.org/officeDocument/2006/relationships/oleObject" Target="../embeddings/oleObject54.bin"/><Relationship Id="rId14" Type="http://schemas.openxmlformats.org/officeDocument/2006/relationships/image" Target="../media/image58.emf"/><Relationship Id="rId22" Type="http://schemas.openxmlformats.org/officeDocument/2006/relationships/image" Target="../media/image62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emf"/><Relationship Id="rId13" Type="http://schemas.openxmlformats.org/officeDocument/2006/relationships/oleObject" Target="../embeddings/oleObject66.bin"/><Relationship Id="rId3" Type="http://schemas.openxmlformats.org/officeDocument/2006/relationships/oleObject" Target="../embeddings/oleObject61.bin"/><Relationship Id="rId7" Type="http://schemas.openxmlformats.org/officeDocument/2006/relationships/oleObject" Target="../embeddings/oleObject63.bin"/><Relationship Id="rId12" Type="http://schemas.openxmlformats.org/officeDocument/2006/relationships/image" Target="../media/image65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64.emf"/><Relationship Id="rId11" Type="http://schemas.openxmlformats.org/officeDocument/2006/relationships/oleObject" Target="../embeddings/oleObject65.bin"/><Relationship Id="rId5" Type="http://schemas.openxmlformats.org/officeDocument/2006/relationships/oleObject" Target="../embeddings/oleObject62.bin"/><Relationship Id="rId10" Type="http://schemas.openxmlformats.org/officeDocument/2006/relationships/image" Target="../media/image56.emf"/><Relationship Id="rId4" Type="http://schemas.openxmlformats.org/officeDocument/2006/relationships/image" Target="../media/image63.emf"/><Relationship Id="rId9" Type="http://schemas.openxmlformats.org/officeDocument/2006/relationships/oleObject" Target="../embeddings/oleObject64.bin"/><Relationship Id="rId14" Type="http://schemas.openxmlformats.org/officeDocument/2006/relationships/image" Target="../media/image66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emf"/><Relationship Id="rId3" Type="http://schemas.openxmlformats.org/officeDocument/2006/relationships/oleObject" Target="../embeddings/oleObject67.bin"/><Relationship Id="rId7" Type="http://schemas.openxmlformats.org/officeDocument/2006/relationships/oleObject" Target="../embeddings/oleObject69.bin"/><Relationship Id="rId12" Type="http://schemas.openxmlformats.org/officeDocument/2006/relationships/image" Target="../media/image71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68.emf"/><Relationship Id="rId11" Type="http://schemas.openxmlformats.org/officeDocument/2006/relationships/oleObject" Target="../embeddings/oleObject71.bin"/><Relationship Id="rId5" Type="http://schemas.openxmlformats.org/officeDocument/2006/relationships/oleObject" Target="../embeddings/oleObject68.bin"/><Relationship Id="rId10" Type="http://schemas.openxmlformats.org/officeDocument/2006/relationships/image" Target="../media/image70.emf"/><Relationship Id="rId4" Type="http://schemas.openxmlformats.org/officeDocument/2006/relationships/image" Target="../media/image67.emf"/><Relationship Id="rId9" Type="http://schemas.openxmlformats.org/officeDocument/2006/relationships/oleObject" Target="../embeddings/oleObject70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emf"/><Relationship Id="rId13" Type="http://schemas.openxmlformats.org/officeDocument/2006/relationships/oleObject" Target="../embeddings/oleObject77.bin"/><Relationship Id="rId3" Type="http://schemas.openxmlformats.org/officeDocument/2006/relationships/oleObject" Target="../embeddings/oleObject72.bin"/><Relationship Id="rId7" Type="http://schemas.openxmlformats.org/officeDocument/2006/relationships/oleObject" Target="../embeddings/oleObject74.bin"/><Relationship Id="rId12" Type="http://schemas.openxmlformats.org/officeDocument/2006/relationships/image" Target="../media/image76.emf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78.emf"/><Relationship Id="rId1" Type="http://schemas.openxmlformats.org/officeDocument/2006/relationships/vmlDrawing" Target="../drawings/vmlDrawing13.vml"/><Relationship Id="rId6" Type="http://schemas.openxmlformats.org/officeDocument/2006/relationships/image" Target="../media/image73.emf"/><Relationship Id="rId11" Type="http://schemas.openxmlformats.org/officeDocument/2006/relationships/oleObject" Target="../embeddings/oleObject76.bin"/><Relationship Id="rId5" Type="http://schemas.openxmlformats.org/officeDocument/2006/relationships/oleObject" Target="../embeddings/oleObject73.bin"/><Relationship Id="rId15" Type="http://schemas.openxmlformats.org/officeDocument/2006/relationships/oleObject" Target="../embeddings/oleObject78.bin"/><Relationship Id="rId10" Type="http://schemas.openxmlformats.org/officeDocument/2006/relationships/image" Target="../media/image75.emf"/><Relationship Id="rId4" Type="http://schemas.openxmlformats.org/officeDocument/2006/relationships/image" Target="../media/image72.emf"/><Relationship Id="rId9" Type="http://schemas.openxmlformats.org/officeDocument/2006/relationships/oleObject" Target="../embeddings/oleObject75.bin"/><Relationship Id="rId14" Type="http://schemas.openxmlformats.org/officeDocument/2006/relationships/image" Target="../media/image77.e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emf"/><Relationship Id="rId13" Type="http://schemas.openxmlformats.org/officeDocument/2006/relationships/oleObject" Target="../embeddings/oleObject84.bin"/><Relationship Id="rId3" Type="http://schemas.openxmlformats.org/officeDocument/2006/relationships/oleObject" Target="../embeddings/oleObject79.bin"/><Relationship Id="rId7" Type="http://schemas.openxmlformats.org/officeDocument/2006/relationships/oleObject" Target="../embeddings/oleObject81.bin"/><Relationship Id="rId12" Type="http://schemas.openxmlformats.org/officeDocument/2006/relationships/image" Target="../media/image83.emf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85.emf"/><Relationship Id="rId1" Type="http://schemas.openxmlformats.org/officeDocument/2006/relationships/vmlDrawing" Target="../drawings/vmlDrawing14.vml"/><Relationship Id="rId6" Type="http://schemas.openxmlformats.org/officeDocument/2006/relationships/image" Target="../media/image80.emf"/><Relationship Id="rId11" Type="http://schemas.openxmlformats.org/officeDocument/2006/relationships/oleObject" Target="../embeddings/oleObject83.bin"/><Relationship Id="rId5" Type="http://schemas.openxmlformats.org/officeDocument/2006/relationships/oleObject" Target="../embeddings/oleObject80.bin"/><Relationship Id="rId15" Type="http://schemas.openxmlformats.org/officeDocument/2006/relationships/oleObject" Target="../embeddings/oleObject85.bin"/><Relationship Id="rId10" Type="http://schemas.openxmlformats.org/officeDocument/2006/relationships/image" Target="../media/image82.emf"/><Relationship Id="rId4" Type="http://schemas.openxmlformats.org/officeDocument/2006/relationships/image" Target="../media/image79.emf"/><Relationship Id="rId9" Type="http://schemas.openxmlformats.org/officeDocument/2006/relationships/oleObject" Target="../embeddings/oleObject82.bin"/><Relationship Id="rId14" Type="http://schemas.openxmlformats.org/officeDocument/2006/relationships/image" Target="../media/image84.e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emf"/><Relationship Id="rId3" Type="http://schemas.openxmlformats.org/officeDocument/2006/relationships/oleObject" Target="../embeddings/oleObject86.bin"/><Relationship Id="rId7" Type="http://schemas.openxmlformats.org/officeDocument/2006/relationships/oleObject" Target="../embeddings/oleObject8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87.emf"/><Relationship Id="rId5" Type="http://schemas.openxmlformats.org/officeDocument/2006/relationships/oleObject" Target="../embeddings/oleObject87.bin"/><Relationship Id="rId4" Type="http://schemas.openxmlformats.org/officeDocument/2006/relationships/image" Target="../media/image86.e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2.bin"/><Relationship Id="rId13" Type="http://schemas.openxmlformats.org/officeDocument/2006/relationships/oleObject" Target="../embeddings/oleObject95.bin"/><Relationship Id="rId18" Type="http://schemas.openxmlformats.org/officeDocument/2006/relationships/image" Target="../media/image95.emf"/><Relationship Id="rId3" Type="http://schemas.openxmlformats.org/officeDocument/2006/relationships/oleObject" Target="../embeddings/oleObject89.bin"/><Relationship Id="rId7" Type="http://schemas.openxmlformats.org/officeDocument/2006/relationships/oleObject" Target="../embeddings/oleObject91.bin"/><Relationship Id="rId12" Type="http://schemas.openxmlformats.org/officeDocument/2006/relationships/image" Target="../media/image92.emf"/><Relationship Id="rId17" Type="http://schemas.openxmlformats.org/officeDocument/2006/relationships/oleObject" Target="../embeddings/oleObject97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94.emf"/><Relationship Id="rId1" Type="http://schemas.openxmlformats.org/officeDocument/2006/relationships/vmlDrawing" Target="../drawings/vmlDrawing16.vml"/><Relationship Id="rId6" Type="http://schemas.openxmlformats.org/officeDocument/2006/relationships/image" Target="../media/image90.emf"/><Relationship Id="rId11" Type="http://schemas.openxmlformats.org/officeDocument/2006/relationships/oleObject" Target="../embeddings/oleObject94.bin"/><Relationship Id="rId5" Type="http://schemas.openxmlformats.org/officeDocument/2006/relationships/oleObject" Target="../embeddings/oleObject90.bin"/><Relationship Id="rId15" Type="http://schemas.openxmlformats.org/officeDocument/2006/relationships/oleObject" Target="../embeddings/oleObject96.bin"/><Relationship Id="rId10" Type="http://schemas.openxmlformats.org/officeDocument/2006/relationships/oleObject" Target="../embeddings/oleObject93.bin"/><Relationship Id="rId4" Type="http://schemas.openxmlformats.org/officeDocument/2006/relationships/image" Target="../media/image89.emf"/><Relationship Id="rId9" Type="http://schemas.openxmlformats.org/officeDocument/2006/relationships/image" Target="../media/image91.emf"/><Relationship Id="rId14" Type="http://schemas.openxmlformats.org/officeDocument/2006/relationships/image" Target="../media/image9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13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6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e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image" Target="../media/image8.png"/><Relationship Id="rId10" Type="http://schemas.openxmlformats.org/officeDocument/2006/relationships/image" Target="../media/image5.emf"/><Relationship Id="rId4" Type="http://schemas.openxmlformats.org/officeDocument/2006/relationships/image" Target="../media/image2.e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13" Type="http://schemas.openxmlformats.org/officeDocument/2006/relationships/oleObject" Target="../embeddings/oleObject12.bin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12" Type="http://schemas.openxmlformats.org/officeDocument/2006/relationships/image" Target="../media/image13.emf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15.e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emf"/><Relationship Id="rId11" Type="http://schemas.openxmlformats.org/officeDocument/2006/relationships/oleObject" Target="../embeddings/oleObject11.bin"/><Relationship Id="rId5" Type="http://schemas.openxmlformats.org/officeDocument/2006/relationships/oleObject" Target="../embeddings/oleObject8.bin"/><Relationship Id="rId15" Type="http://schemas.openxmlformats.org/officeDocument/2006/relationships/oleObject" Target="../embeddings/oleObject13.bin"/><Relationship Id="rId10" Type="http://schemas.openxmlformats.org/officeDocument/2006/relationships/image" Target="../media/image12.emf"/><Relationship Id="rId4" Type="http://schemas.openxmlformats.org/officeDocument/2006/relationships/image" Target="../media/image9.emf"/><Relationship Id="rId9" Type="http://schemas.openxmlformats.org/officeDocument/2006/relationships/oleObject" Target="../embeddings/oleObject10.bin"/><Relationship Id="rId14" Type="http://schemas.openxmlformats.org/officeDocument/2006/relationships/image" Target="../media/image14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7.e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Physics 535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>
          <a:xfrm>
            <a:off x="152400" y="1219200"/>
            <a:ext cx="8839200" cy="4953000"/>
          </a:xfrm>
        </p:spPr>
        <p:txBody>
          <a:bodyPr/>
          <a:lstStyle/>
          <a:p>
            <a:pPr algn="ctr"/>
            <a:endParaRPr lang="en-US" sz="3200" dirty="0"/>
          </a:p>
          <a:p>
            <a:pPr algn="ctr"/>
            <a:r>
              <a:rPr lang="en-US" sz="3200" dirty="0"/>
              <a:t>More on Spinors and Covariant Quantities</a:t>
            </a:r>
          </a:p>
          <a:p>
            <a:pPr algn="ctr"/>
            <a:endParaRPr lang="en-US" sz="3200" dirty="0"/>
          </a:p>
          <a:p>
            <a:pPr algn="ctr"/>
            <a:r>
              <a:rPr lang="en-US" sz="3200" dirty="0"/>
              <a:t>+</a:t>
            </a:r>
          </a:p>
          <a:p>
            <a:pPr algn="ctr"/>
            <a:endParaRPr lang="en-US" sz="3200" dirty="0"/>
          </a:p>
          <a:p>
            <a:pPr algn="ctr"/>
            <a:r>
              <a:rPr lang="en-US" sz="3200" dirty="0"/>
              <a:t>The Gauge Principle</a:t>
            </a:r>
          </a:p>
          <a:p>
            <a:pPr algn="ctr"/>
            <a:r>
              <a:rPr lang="en-US" sz="3200" dirty="0"/>
              <a:t>Fermion-Photon Coupling</a:t>
            </a:r>
          </a:p>
          <a:p>
            <a:pPr algn="ctr"/>
            <a:endParaRPr lang="en-US" sz="3200" dirty="0"/>
          </a:p>
          <a:p>
            <a:pPr algn="ctr"/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EAFF3FE-8142-1E48-8168-C3522D640855}" type="datetime5">
              <a:rPr lang="en-US" smtClean="0"/>
              <a:t>2-Mar-22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Sridhara Dasu (Wisconsin)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C639356-365C-4545-A286-1563346C0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9640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BB64362-4143-854C-B483-51B0125E22D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Transformation of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𝝍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BB64362-4143-854C-B483-51B0125E22D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C040F8-A9FB-DF45-93F1-B5DBFA9C5D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9EDAD-26C3-454D-9823-93D4A7BC0136}" type="datetime5">
              <a:rPr lang="en-US" smtClean="0"/>
              <a:t>2-Mar-22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D89B7A-911A-3246-AB9F-35F564CAA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Sridhara Dasu (Wisconsin)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6056B6-2A48-CD4B-8FE9-1733BD34D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00E5D-682D-9043-B9E9-7C255E8153BC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F9426579-BF90-654D-B3C9-CBEC085541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447800"/>
            <a:ext cx="4089400" cy="4610100"/>
          </a:xfrm>
          <a:prstGeom prst="rect">
            <a:avLst/>
          </a:prstGeom>
        </p:spPr>
      </p:pic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A00B89F2-D868-CB4B-A162-9620CC9C65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075" y="1409700"/>
            <a:ext cx="4165600" cy="499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7589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Covariant quantities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9EDAD-26C3-454D-9823-93D4A7BC0136}" type="datetime5">
              <a:rPr lang="en-US" smtClean="0"/>
              <a:t>2-Mar-22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Sridhara Dasu (Wisconsin)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00E5D-682D-9043-B9E9-7C255E8153BC}" type="slidenum">
              <a:rPr lang="en-US" smtClean="0"/>
              <a:pPr/>
              <a:t>11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9543957"/>
              </p:ext>
            </p:extLst>
          </p:nvPr>
        </p:nvGraphicFramePr>
        <p:xfrm>
          <a:off x="152400" y="1371600"/>
          <a:ext cx="8839200" cy="1932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440" name="Equation" r:id="rId3" imgW="4762500" imgH="1041400" progId="Equation.DSMT4">
                  <p:embed/>
                </p:oleObj>
              </mc:Choice>
              <mc:Fallback>
                <p:oleObj name="Equation" r:id="rId3" imgW="4762500" imgH="1041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2400" y="1371600"/>
                        <a:ext cx="8839200" cy="19328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9515457"/>
              </p:ext>
            </p:extLst>
          </p:nvPr>
        </p:nvGraphicFramePr>
        <p:xfrm>
          <a:off x="304800" y="3339552"/>
          <a:ext cx="6201984" cy="7752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441" name="Equation" r:id="rId5" imgW="2743200" imgH="342900" progId="Equation.DSMT4">
                  <p:embed/>
                </p:oleObj>
              </mc:Choice>
              <mc:Fallback>
                <p:oleObj name="Equation" r:id="rId5" imgW="2743200" imgH="342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04800" y="3339552"/>
                        <a:ext cx="6201984" cy="7752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456105"/>
              </p:ext>
            </p:extLst>
          </p:nvPr>
        </p:nvGraphicFramePr>
        <p:xfrm>
          <a:off x="4178300" y="3695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442" name="Equation" r:id="rId7" imgW="114300" imgH="165100" progId="Equation.DSMT4">
                  <p:embed/>
                </p:oleObj>
              </mc:Choice>
              <mc:Fallback>
                <p:oleObj name="Equation" r:id="rId7" imgW="114300" imgH="165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178300" y="36957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0532216"/>
              </p:ext>
            </p:extLst>
          </p:nvPr>
        </p:nvGraphicFramePr>
        <p:xfrm>
          <a:off x="4178300" y="3695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443" name="Equation" r:id="rId9" imgW="114300" imgH="165100" progId="Equation.DSMT4">
                  <p:embed/>
                </p:oleObj>
              </mc:Choice>
              <mc:Fallback>
                <p:oleObj name="Equation" r:id="rId9" imgW="114300" imgH="165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178300" y="36957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011287"/>
              </p:ext>
            </p:extLst>
          </p:nvPr>
        </p:nvGraphicFramePr>
        <p:xfrm>
          <a:off x="4178300" y="3695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444" name="Equation" r:id="rId10" imgW="114300" imgH="165100" progId="Equation.DSMT4">
                  <p:embed/>
                </p:oleObj>
              </mc:Choice>
              <mc:Fallback>
                <p:oleObj name="Equation" r:id="rId10" imgW="114300" imgH="165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178300" y="36957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5052638"/>
              </p:ext>
            </p:extLst>
          </p:nvPr>
        </p:nvGraphicFramePr>
        <p:xfrm>
          <a:off x="4178300" y="3695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445" name="Equation" r:id="rId11" imgW="114300" imgH="165100" progId="Equation.DSMT4">
                  <p:embed/>
                </p:oleObj>
              </mc:Choice>
              <mc:Fallback>
                <p:oleObj name="Equation" r:id="rId11" imgW="114300" imgH="165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178300" y="36957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1830372"/>
              </p:ext>
            </p:extLst>
          </p:nvPr>
        </p:nvGraphicFramePr>
        <p:xfrm>
          <a:off x="1905000" y="4334101"/>
          <a:ext cx="3546042" cy="11306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446" name="Equation" r:id="rId12" imgW="1752600" imgH="558800" progId="Equation.DSMT4">
                  <p:embed/>
                </p:oleObj>
              </mc:Choice>
              <mc:Fallback>
                <p:oleObj name="Equation" r:id="rId12" imgW="1752600" imgH="558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905000" y="4334101"/>
                        <a:ext cx="3546042" cy="11306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17260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Covariant Quantities: Scalar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9EDAD-26C3-454D-9823-93D4A7BC0136}" type="datetime5">
              <a:rPr lang="en-US" smtClean="0"/>
              <a:t>2-Mar-22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Sridhara Dasu (Wisconsin)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00E5D-682D-9043-B9E9-7C255E8153BC}" type="slidenum">
              <a:rPr lang="en-US" smtClean="0"/>
              <a:pPr/>
              <a:t>12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1973392"/>
              </p:ext>
            </p:extLst>
          </p:nvPr>
        </p:nvGraphicFramePr>
        <p:xfrm>
          <a:off x="263525" y="1371600"/>
          <a:ext cx="8423275" cy="9318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407" name="Equation" r:id="rId3" imgW="4356100" imgH="482600" progId="Equation.DSMT4">
                  <p:embed/>
                </p:oleObj>
              </mc:Choice>
              <mc:Fallback>
                <p:oleObj name="Equation" r:id="rId3" imgW="4356100" imgH="482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3525" y="1371600"/>
                        <a:ext cx="8423275" cy="9318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4524199"/>
              </p:ext>
            </p:extLst>
          </p:nvPr>
        </p:nvGraphicFramePr>
        <p:xfrm>
          <a:off x="284162" y="2408238"/>
          <a:ext cx="7564438" cy="2011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408" name="Equation" r:id="rId5" imgW="3911600" imgH="1041400" progId="Equation.DSMT4">
                  <p:embed/>
                </p:oleObj>
              </mc:Choice>
              <mc:Fallback>
                <p:oleObj name="Equation" r:id="rId5" imgW="3911600" imgH="1041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84162" y="2408238"/>
                        <a:ext cx="7564438" cy="2011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7640882"/>
              </p:ext>
            </p:extLst>
          </p:nvPr>
        </p:nvGraphicFramePr>
        <p:xfrm>
          <a:off x="1590675" y="4630738"/>
          <a:ext cx="5256213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409" name="Equation" r:id="rId7" imgW="2717800" imgH="317500" progId="Equation.DSMT4">
                  <p:embed/>
                </p:oleObj>
              </mc:Choice>
              <mc:Fallback>
                <p:oleObj name="Equation" r:id="rId7" imgW="2717800" imgH="317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90675" y="4630738"/>
                        <a:ext cx="5256213" cy="612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2875644"/>
              </p:ext>
            </p:extLst>
          </p:nvPr>
        </p:nvGraphicFramePr>
        <p:xfrm>
          <a:off x="1282700" y="5661025"/>
          <a:ext cx="6042025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410" name="Equation" r:id="rId9" imgW="3124200" imgH="215900" progId="Equation.DSMT4">
                  <p:embed/>
                </p:oleObj>
              </mc:Choice>
              <mc:Fallback>
                <p:oleObj name="Equation" r:id="rId9" imgW="3124200" imgH="215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282700" y="5661025"/>
                        <a:ext cx="6042025" cy="415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10978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8229600" cy="1143000"/>
          </a:xfrm>
        </p:spPr>
        <p:txBody>
          <a:bodyPr/>
          <a:lstStyle/>
          <a:p>
            <a:r>
              <a:rPr lang="en-US" dirty="0"/>
              <a:t>Covariant Quantities: </a:t>
            </a:r>
            <a:r>
              <a:rPr lang="en-US" dirty="0" err="1"/>
              <a:t>Pseudoscalar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9EDAD-26C3-454D-9823-93D4A7BC0136}" type="datetime5">
              <a:rPr lang="en-US" smtClean="0"/>
              <a:t>2-Mar-22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Sridhara Dasu (Wisconsin)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00E5D-682D-9043-B9E9-7C255E8153BC}" type="slidenum">
              <a:rPr lang="en-US" smtClean="0"/>
              <a:pPr/>
              <a:t>13</a:t>
            </a:fld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1067409"/>
              </p:ext>
            </p:extLst>
          </p:nvPr>
        </p:nvGraphicFramePr>
        <p:xfrm>
          <a:off x="704850" y="1447800"/>
          <a:ext cx="4248150" cy="931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435" name="Equation" r:id="rId3" imgW="2197100" imgH="482600" progId="Equation.DSMT4">
                  <p:embed/>
                </p:oleObj>
              </mc:Choice>
              <mc:Fallback>
                <p:oleObj name="Equation" r:id="rId3" imgW="2197100" imgH="482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04850" y="1447800"/>
                        <a:ext cx="4248150" cy="931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9603148"/>
              </p:ext>
            </p:extLst>
          </p:nvPr>
        </p:nvGraphicFramePr>
        <p:xfrm>
          <a:off x="685800" y="4110037"/>
          <a:ext cx="6484937" cy="53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436" name="Equation" r:id="rId5" imgW="3352800" imgH="279400" progId="Equation.DSMT4">
                  <p:embed/>
                </p:oleObj>
              </mc:Choice>
              <mc:Fallback>
                <p:oleObj name="Equation" r:id="rId5" imgW="3352800" imgH="279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85800" y="4110037"/>
                        <a:ext cx="6484937" cy="538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8033337"/>
              </p:ext>
            </p:extLst>
          </p:nvPr>
        </p:nvGraphicFramePr>
        <p:xfrm>
          <a:off x="2644775" y="2716213"/>
          <a:ext cx="2701925" cy="43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437" name="Equation" r:id="rId7" imgW="1397000" imgH="228600" progId="Equation.DSMT4">
                  <p:embed/>
                </p:oleObj>
              </mc:Choice>
              <mc:Fallback>
                <p:oleObj name="Equation" r:id="rId7" imgW="13970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644775" y="2716213"/>
                        <a:ext cx="2701925" cy="439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4414915"/>
              </p:ext>
            </p:extLst>
          </p:nvPr>
        </p:nvGraphicFramePr>
        <p:xfrm>
          <a:off x="1390650" y="3465513"/>
          <a:ext cx="5380038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438" name="Equation" r:id="rId9" imgW="2781300" imgH="241300" progId="Equation.DSMT4">
                  <p:embed/>
                </p:oleObj>
              </mc:Choice>
              <mc:Fallback>
                <p:oleObj name="Equation" r:id="rId9" imgW="27813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390650" y="3465513"/>
                        <a:ext cx="5380038" cy="465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83793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 set of Bilinear </a:t>
            </a:r>
            <a:r>
              <a:rPr lang="en-US" dirty="0" err="1"/>
              <a:t>Covariants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9EDAD-26C3-454D-9823-93D4A7BC0136}" type="datetime5">
              <a:rPr lang="en-US" smtClean="0"/>
              <a:t>2-Mar-22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Sridhara Dasu (Wisconsin)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00E5D-682D-9043-B9E9-7C255E8153BC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6" name="Picture 5" descr="photo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4" t="26502" r="9525" b="23211"/>
          <a:stretch/>
        </p:blipFill>
        <p:spPr>
          <a:xfrm>
            <a:off x="152399" y="1752600"/>
            <a:ext cx="8910423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0070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 Charged Particle Interaction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9EDAD-26C3-454D-9823-93D4A7BC0136}" type="datetime5">
              <a:rPr lang="en-US" smtClean="0"/>
              <a:t>2-Mar-22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Sridhara Dasu (Wisconsin)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00E5D-682D-9043-B9E9-7C255E8153BC}" type="slidenum">
              <a:rPr lang="en-US" smtClean="0"/>
              <a:pPr/>
              <a:t>15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8188007"/>
              </p:ext>
            </p:extLst>
          </p:nvPr>
        </p:nvGraphicFramePr>
        <p:xfrm>
          <a:off x="349250" y="1447800"/>
          <a:ext cx="60452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79" name="Equation" r:id="rId3" imgW="2590800" imgH="228600" progId="Equation.DSMT4">
                  <p:embed/>
                </p:oleObj>
              </mc:Choice>
              <mc:Fallback>
                <p:oleObj name="Equation" r:id="rId3" imgW="25908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9250" y="1447800"/>
                        <a:ext cx="6045200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4476947"/>
              </p:ext>
            </p:extLst>
          </p:nvPr>
        </p:nvGraphicFramePr>
        <p:xfrm>
          <a:off x="381000" y="1941513"/>
          <a:ext cx="5245100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80" name="Equation" r:id="rId5" imgW="2247900" imgH="393700" progId="Equation.DSMT4">
                  <p:embed/>
                </p:oleObj>
              </mc:Choice>
              <mc:Fallback>
                <p:oleObj name="Equation" r:id="rId5" imgW="2247900" imgH="393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81000" y="1941513"/>
                        <a:ext cx="5245100" cy="917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148955"/>
              </p:ext>
            </p:extLst>
          </p:nvPr>
        </p:nvGraphicFramePr>
        <p:xfrm>
          <a:off x="381000" y="2911475"/>
          <a:ext cx="5956300" cy="204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81" name="Equation" r:id="rId7" imgW="2552700" imgH="876300" progId="Equation.DSMT4">
                  <p:embed/>
                </p:oleObj>
              </mc:Choice>
              <mc:Fallback>
                <p:oleObj name="Equation" r:id="rId7" imgW="2552700" imgH="876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81000" y="2911475"/>
                        <a:ext cx="5956300" cy="204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6346940"/>
              </p:ext>
            </p:extLst>
          </p:nvPr>
        </p:nvGraphicFramePr>
        <p:xfrm>
          <a:off x="333375" y="5029200"/>
          <a:ext cx="6905625" cy="1509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82" name="Equation" r:id="rId9" imgW="2959100" imgH="647700" progId="Equation.DSMT4">
                  <p:embed/>
                </p:oleObj>
              </mc:Choice>
              <mc:Fallback>
                <p:oleObj name="Equation" r:id="rId9" imgW="2959100" imgH="647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33375" y="5029200"/>
                        <a:ext cx="6905625" cy="1509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D2CEE7C-CB0F-9847-B746-D74AB569F976}"/>
                  </a:ext>
                </a:extLst>
              </p:cNvPr>
              <p:cNvSpPr txBox="1"/>
              <p:nvPr/>
            </p:nvSpPr>
            <p:spPr>
              <a:xfrm>
                <a:off x="7086600" y="1360364"/>
                <a:ext cx="1828800" cy="7082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acc>
                        <m:accPr>
                          <m:chr m:val="⃗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acc>
                            <m:accPr>
                              <m:chr m:val="⃗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D2CEE7C-CB0F-9847-B746-D74AB569F9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6600" y="1360364"/>
                <a:ext cx="1828800" cy="708271"/>
              </a:xfrm>
              <a:prstGeom prst="rect">
                <a:avLst/>
              </a:prstGeom>
              <a:blipFill>
                <a:blip r:embed="rId11"/>
                <a:stretch>
                  <a:fillRect t="-7143" b="-17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61EE465-0C8C-A447-85E0-D5B52E196CF2}"/>
                  </a:ext>
                </a:extLst>
              </p:cNvPr>
              <p:cNvSpPr txBox="1"/>
              <p:nvPr/>
            </p:nvSpPr>
            <p:spPr>
              <a:xfrm>
                <a:off x="7086600" y="2068635"/>
                <a:ext cx="1828800" cy="4047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acc>
                        <m:accPr>
                          <m:chr m:val="⃗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61EE465-0C8C-A447-85E0-D5B52E196C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6600" y="2068635"/>
                <a:ext cx="1828800" cy="404791"/>
              </a:xfrm>
              <a:prstGeom prst="rect">
                <a:avLst/>
              </a:prstGeom>
              <a:blipFill>
                <a:blip r:embed="rId12"/>
                <a:stretch>
                  <a:fillRect t="-1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6280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Gauge Transformation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9EDAD-26C3-454D-9823-93D4A7BC0136}" type="datetime5">
              <a:rPr lang="en-US" smtClean="0"/>
              <a:t>2-Mar-22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Sridhara Dasu (Wisconsin)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00E5D-682D-9043-B9E9-7C255E8153BC}" type="slidenum">
              <a:rPr lang="en-US" smtClean="0"/>
              <a:pPr/>
              <a:t>16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56592"/>
              </p:ext>
            </p:extLst>
          </p:nvPr>
        </p:nvGraphicFramePr>
        <p:xfrm>
          <a:off x="304800" y="1371600"/>
          <a:ext cx="7010400" cy="21531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00" name="Equation" r:id="rId3" imgW="3556000" imgH="1092200" progId="Equation.DSMT4">
                  <p:embed/>
                </p:oleObj>
              </mc:Choice>
              <mc:Fallback>
                <p:oleObj name="Equation" r:id="rId3" imgW="3556000" imgH="1092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4800" y="1371600"/>
                        <a:ext cx="7010400" cy="21531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2202033"/>
              </p:ext>
            </p:extLst>
          </p:nvPr>
        </p:nvGraphicFramePr>
        <p:xfrm>
          <a:off x="303212" y="3657600"/>
          <a:ext cx="8612188" cy="1276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01" name="Equation" r:id="rId5" imgW="4368800" imgH="647700" progId="Equation.DSMT4">
                  <p:embed/>
                </p:oleObj>
              </mc:Choice>
              <mc:Fallback>
                <p:oleObj name="Equation" r:id="rId5" imgW="4368800" imgH="647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03212" y="3657600"/>
                        <a:ext cx="8612188" cy="1276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4390057"/>
              </p:ext>
            </p:extLst>
          </p:nvPr>
        </p:nvGraphicFramePr>
        <p:xfrm>
          <a:off x="866775" y="5638800"/>
          <a:ext cx="4657725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02" name="Equation" r:id="rId7" imgW="2362200" imgH="228600" progId="Equation.DSMT4">
                  <p:embed/>
                </p:oleObj>
              </mc:Choice>
              <mc:Fallback>
                <p:oleObj name="Equation" r:id="rId7" imgW="23622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66775" y="5638800"/>
                        <a:ext cx="4657725" cy="450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5287586"/>
              </p:ext>
            </p:extLst>
          </p:nvPr>
        </p:nvGraphicFramePr>
        <p:xfrm>
          <a:off x="6350" y="5029200"/>
          <a:ext cx="9115425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03" name="Equation" r:id="rId9" imgW="5054600" imgH="228600" progId="Equation.DSMT4">
                  <p:embed/>
                </p:oleObj>
              </mc:Choice>
              <mc:Fallback>
                <p:oleObj name="Equation" r:id="rId9" imgW="50546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350" y="5029200"/>
                        <a:ext cx="9115425" cy="412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1556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Gauge Transformation Verification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9EDAD-26C3-454D-9823-93D4A7BC0136}" type="datetime5">
              <a:rPr lang="en-US" smtClean="0"/>
              <a:t>2-Mar-22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Sridhara Dasu (Wisconsin)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00E5D-682D-9043-B9E9-7C255E8153BC}" type="slidenum">
              <a:rPr lang="en-US" smtClean="0"/>
              <a:pPr/>
              <a:t>17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0021874"/>
              </p:ext>
            </p:extLst>
          </p:nvPr>
        </p:nvGraphicFramePr>
        <p:xfrm>
          <a:off x="446088" y="1295400"/>
          <a:ext cx="2805112" cy="175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534" name="Equation" r:id="rId3" imgW="1422400" imgH="889000" progId="Equation.DSMT4">
                  <p:embed/>
                </p:oleObj>
              </mc:Choice>
              <mc:Fallback>
                <p:oleObj name="Equation" r:id="rId3" imgW="1422400" imgH="889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6088" y="1295400"/>
                        <a:ext cx="2805112" cy="175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312393"/>
              </p:ext>
            </p:extLst>
          </p:nvPr>
        </p:nvGraphicFramePr>
        <p:xfrm>
          <a:off x="1128712" y="3048000"/>
          <a:ext cx="5957888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535" name="Equation" r:id="rId5" imgW="3022600" imgH="279400" progId="Equation.DSMT4">
                  <p:embed/>
                </p:oleObj>
              </mc:Choice>
              <mc:Fallback>
                <p:oleObj name="Equation" r:id="rId5" imgW="3022600" imgH="279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28712" y="3048000"/>
                        <a:ext cx="5957888" cy="550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669800"/>
              </p:ext>
            </p:extLst>
          </p:nvPr>
        </p:nvGraphicFramePr>
        <p:xfrm>
          <a:off x="2151062" y="3716338"/>
          <a:ext cx="6383338" cy="550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536" name="Equation" r:id="rId7" imgW="3238500" imgH="279400" progId="Equation.DSMT4">
                  <p:embed/>
                </p:oleObj>
              </mc:Choice>
              <mc:Fallback>
                <p:oleObj name="Equation" r:id="rId7" imgW="3238500" imgH="279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151062" y="3716338"/>
                        <a:ext cx="6383338" cy="5508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488460"/>
              </p:ext>
            </p:extLst>
          </p:nvPr>
        </p:nvGraphicFramePr>
        <p:xfrm>
          <a:off x="2133600" y="4402138"/>
          <a:ext cx="2252663" cy="550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537" name="Equation" r:id="rId9" imgW="1143000" imgH="279400" progId="Equation.DSMT4">
                  <p:embed/>
                </p:oleObj>
              </mc:Choice>
              <mc:Fallback>
                <p:oleObj name="Equation" r:id="rId9" imgW="1143000" imgH="279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133600" y="4402138"/>
                        <a:ext cx="2252663" cy="5508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7582423"/>
              </p:ext>
            </p:extLst>
          </p:nvPr>
        </p:nvGraphicFramePr>
        <p:xfrm>
          <a:off x="2133600" y="5087938"/>
          <a:ext cx="1627188" cy="550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538" name="Equation" r:id="rId11" imgW="825500" imgH="279400" progId="Equation.DSMT4">
                  <p:embed/>
                </p:oleObj>
              </mc:Choice>
              <mc:Fallback>
                <p:oleObj name="Equation" r:id="rId11" imgW="825500" imgH="279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133600" y="5087938"/>
                        <a:ext cx="1627188" cy="5508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770853"/>
              </p:ext>
            </p:extLst>
          </p:nvPr>
        </p:nvGraphicFramePr>
        <p:xfrm>
          <a:off x="3581400" y="1219200"/>
          <a:ext cx="4076700" cy="9049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539" name="Equation" r:id="rId13" imgW="1943100" imgH="431800" progId="Equation.DSMT4">
                  <p:embed/>
                </p:oleObj>
              </mc:Choice>
              <mc:Fallback>
                <p:oleObj name="Equation" r:id="rId13" imgW="1943100" imgH="431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581400" y="1219200"/>
                        <a:ext cx="4076700" cy="9049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1188631"/>
              </p:ext>
            </p:extLst>
          </p:nvPr>
        </p:nvGraphicFramePr>
        <p:xfrm>
          <a:off x="4265613" y="5087938"/>
          <a:ext cx="4203700" cy="550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540" name="Equation" r:id="rId15" imgW="2133600" imgH="279400" progId="Equation.DSMT4">
                  <p:embed/>
                </p:oleObj>
              </mc:Choice>
              <mc:Fallback>
                <p:oleObj name="Equation" r:id="rId15" imgW="2133600" imgH="279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4265613" y="5087938"/>
                        <a:ext cx="4203700" cy="5508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6441934"/>
              </p:ext>
            </p:extLst>
          </p:nvPr>
        </p:nvGraphicFramePr>
        <p:xfrm>
          <a:off x="290513" y="5684838"/>
          <a:ext cx="1727200" cy="776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541" name="Equation" r:id="rId17" imgW="876300" imgH="393700" progId="Equation.DSMT4">
                  <p:embed/>
                </p:oleObj>
              </mc:Choice>
              <mc:Fallback>
                <p:oleObj name="Equation" r:id="rId17" imgW="876300" imgH="393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290513" y="5684838"/>
                        <a:ext cx="1727200" cy="776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4293854"/>
              </p:ext>
            </p:extLst>
          </p:nvPr>
        </p:nvGraphicFramePr>
        <p:xfrm>
          <a:off x="2168525" y="5700713"/>
          <a:ext cx="2276475" cy="776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542" name="Equation" r:id="rId19" imgW="1155700" imgH="393700" progId="Equation.DSMT4">
                  <p:embed/>
                </p:oleObj>
              </mc:Choice>
              <mc:Fallback>
                <p:oleObj name="Equation" r:id="rId19" imgW="1155700" imgH="393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2168525" y="5700713"/>
                        <a:ext cx="2276475" cy="776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06503"/>
              </p:ext>
            </p:extLst>
          </p:nvPr>
        </p:nvGraphicFramePr>
        <p:xfrm>
          <a:off x="4572000" y="5873750"/>
          <a:ext cx="1327150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543" name="Equation" r:id="rId21" imgW="673100" imgH="228600" progId="Equation.DSMT4">
                  <p:embed/>
                </p:oleObj>
              </mc:Choice>
              <mc:Fallback>
                <p:oleObj name="Equation" r:id="rId21" imgW="6731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4572000" y="5873750"/>
                        <a:ext cx="1327150" cy="450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993237"/>
              </p:ext>
            </p:extLst>
          </p:nvPr>
        </p:nvGraphicFramePr>
        <p:xfrm>
          <a:off x="6019800" y="5867400"/>
          <a:ext cx="1052512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544" name="Equation" r:id="rId23" imgW="533400" imgH="228600" progId="Equation.DSMT4">
                  <p:embed/>
                </p:oleObj>
              </mc:Choice>
              <mc:Fallback>
                <p:oleObj name="Equation" r:id="rId23" imgW="5334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6019800" y="5867400"/>
                        <a:ext cx="1052512" cy="450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7010400" y="5754469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So, the equation is gauge covariant</a:t>
            </a:r>
          </a:p>
        </p:txBody>
      </p:sp>
    </p:spTree>
    <p:extLst>
      <p:ext uri="{BB962C8B-B14F-4D97-AF65-F5344CB8AC3E}">
        <p14:creationId xmlns:p14="http://schemas.microsoft.com/office/powerpoint/2010/main" val="18647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Gauge Principle </a:t>
            </a:r>
            <a:r>
              <a:rPr lang="en-US" dirty="0">
                <a:sym typeface="Wingdings"/>
              </a:rPr>
              <a:t> Interactions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9EDAD-26C3-454D-9823-93D4A7BC0136}" type="datetime5">
              <a:rPr lang="en-US" smtClean="0"/>
              <a:t>2-Mar-22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Sridhara Dasu (Wisconsin)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00E5D-682D-9043-B9E9-7C255E8153BC}" type="slidenum">
              <a:rPr lang="en-US" smtClean="0"/>
              <a:pPr/>
              <a:t>18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6919497"/>
              </p:ext>
            </p:extLst>
          </p:nvPr>
        </p:nvGraphicFramePr>
        <p:xfrm>
          <a:off x="228600" y="1433513"/>
          <a:ext cx="2844800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497" name="Equation" r:id="rId3" imgW="1219200" imgH="241300" progId="Equation.DSMT4">
                  <p:embed/>
                </p:oleObj>
              </mc:Choice>
              <mc:Fallback>
                <p:oleObj name="Equation" r:id="rId3" imgW="12192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8600" y="1433513"/>
                        <a:ext cx="2844800" cy="561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561066"/>
              </p:ext>
            </p:extLst>
          </p:nvPr>
        </p:nvGraphicFramePr>
        <p:xfrm>
          <a:off x="292100" y="2716212"/>
          <a:ext cx="8242300" cy="63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498" name="Equation" r:id="rId5" imgW="3949700" imgH="304800" progId="Equation.DSMT4">
                  <p:embed/>
                </p:oleObj>
              </mc:Choice>
              <mc:Fallback>
                <p:oleObj name="Equation" r:id="rId5" imgW="3949700" imgH="304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92100" y="2716212"/>
                        <a:ext cx="8242300" cy="636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0594752"/>
              </p:ext>
            </p:extLst>
          </p:nvPr>
        </p:nvGraphicFramePr>
        <p:xfrm>
          <a:off x="3746500" y="1447800"/>
          <a:ext cx="47117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499" name="Equation" r:id="rId7" imgW="2019300" imgH="228600" progId="Equation.DSMT4">
                  <p:embed/>
                </p:oleObj>
              </mc:Choice>
              <mc:Fallback>
                <p:oleObj name="Equation" r:id="rId7" imgW="20193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746500" y="1447800"/>
                        <a:ext cx="4711700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7288420"/>
              </p:ext>
            </p:extLst>
          </p:nvPr>
        </p:nvGraphicFramePr>
        <p:xfrm>
          <a:off x="228600" y="2028825"/>
          <a:ext cx="3081338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500" name="Equation" r:id="rId9" imgW="1320800" imgH="241300" progId="Equation.DSMT4">
                  <p:embed/>
                </p:oleObj>
              </mc:Choice>
              <mc:Fallback>
                <p:oleObj name="Equation" r:id="rId9" imgW="13208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28600" y="2028825"/>
                        <a:ext cx="3081338" cy="561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3805535"/>
              </p:ext>
            </p:extLst>
          </p:nvPr>
        </p:nvGraphicFramePr>
        <p:xfrm>
          <a:off x="228600" y="3478213"/>
          <a:ext cx="2438400" cy="636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501" name="Equation" r:id="rId11" imgW="1168400" imgH="304800" progId="Equation.DSMT4">
                  <p:embed/>
                </p:oleObj>
              </mc:Choice>
              <mc:Fallback>
                <p:oleObj name="Equation" r:id="rId11" imgW="1168400" imgH="304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28600" y="3478213"/>
                        <a:ext cx="2438400" cy="636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3795064"/>
              </p:ext>
            </p:extLst>
          </p:nvPr>
        </p:nvGraphicFramePr>
        <p:xfrm>
          <a:off x="2895600" y="3478213"/>
          <a:ext cx="4876800" cy="636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502" name="Equation" r:id="rId13" imgW="2336800" imgH="304800" progId="Equation.DSMT4">
                  <p:embed/>
                </p:oleObj>
              </mc:Choice>
              <mc:Fallback>
                <p:oleObj name="Equation" r:id="rId13" imgW="2336800" imgH="304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895600" y="3478213"/>
                        <a:ext cx="4876800" cy="636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7065164"/>
              </p:ext>
            </p:extLst>
          </p:nvPr>
        </p:nvGraphicFramePr>
        <p:xfrm>
          <a:off x="5837237" y="1981200"/>
          <a:ext cx="1325563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503" name="Equation" r:id="rId15" imgW="635000" imgH="254000" progId="Equation.DSMT4">
                  <p:embed/>
                </p:oleObj>
              </mc:Choice>
              <mc:Fallback>
                <p:oleObj name="Equation" r:id="rId15" imgW="635000" imgH="254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5837237" y="1981200"/>
                        <a:ext cx="1325563" cy="530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0243199"/>
              </p:ext>
            </p:extLst>
          </p:nvPr>
        </p:nvGraphicFramePr>
        <p:xfrm>
          <a:off x="641349" y="4191000"/>
          <a:ext cx="7740651" cy="636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504" name="Equation" r:id="rId17" imgW="3708400" imgH="304800" progId="Equation.DSMT4">
                  <p:embed/>
                </p:oleObj>
              </mc:Choice>
              <mc:Fallback>
                <p:oleObj name="Equation" r:id="rId17" imgW="3708400" imgH="304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641349" y="4191000"/>
                        <a:ext cx="7740651" cy="636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1364373"/>
              </p:ext>
            </p:extLst>
          </p:nvPr>
        </p:nvGraphicFramePr>
        <p:xfrm>
          <a:off x="609600" y="4919663"/>
          <a:ext cx="4557713" cy="611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505" name="Equation" r:id="rId19" imgW="2184400" imgH="292100" progId="Equation.DSMT4">
                  <p:embed/>
                </p:oleObj>
              </mc:Choice>
              <mc:Fallback>
                <p:oleObj name="Equation" r:id="rId19" imgW="2184400" imgH="292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609600" y="4919663"/>
                        <a:ext cx="4557713" cy="6111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5463799"/>
              </p:ext>
            </p:extLst>
          </p:nvPr>
        </p:nvGraphicFramePr>
        <p:xfrm>
          <a:off x="1219200" y="5664200"/>
          <a:ext cx="3311525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506" name="Equation" r:id="rId21" imgW="1587500" imgH="279400" progId="Equation.DSMT4">
                  <p:embed/>
                </p:oleObj>
              </mc:Choice>
              <mc:Fallback>
                <p:oleObj name="Equation" r:id="rId21" imgW="1587500" imgH="279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1219200" y="5664200"/>
                        <a:ext cx="3311525" cy="584200"/>
                      </a:xfrm>
                      <a:prstGeom prst="rect">
                        <a:avLst/>
                      </a:prstGeom>
                      <a:ln w="38100" cmpd="sng"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5334000" y="5029200"/>
            <a:ext cx="3505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Global gauge invariance led to conserved current </a:t>
            </a:r>
          </a:p>
          <a:p>
            <a:endParaRPr lang="en-US" dirty="0"/>
          </a:p>
          <a:p>
            <a:r>
              <a:rPr lang="en-US" dirty="0"/>
              <a:t>Demanding local invariance results in interaction!</a:t>
            </a:r>
          </a:p>
        </p:txBody>
      </p:sp>
    </p:spTree>
    <p:extLst>
      <p:ext uri="{BB962C8B-B14F-4D97-AF65-F5344CB8AC3E}">
        <p14:creationId xmlns:p14="http://schemas.microsoft.com/office/powerpoint/2010/main" val="2456089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 Scalar QED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9EDAD-26C3-454D-9823-93D4A7BC0136}" type="datetime5">
              <a:rPr lang="en-US" smtClean="0"/>
              <a:t>2-Mar-22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Sridhara Dasu (Wisconsin)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00E5D-682D-9043-B9E9-7C255E8153BC}" type="slidenum">
              <a:rPr lang="en-US" smtClean="0"/>
              <a:pPr/>
              <a:t>19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4252287"/>
              </p:ext>
            </p:extLst>
          </p:nvPr>
        </p:nvGraphicFramePr>
        <p:xfrm>
          <a:off x="190390" y="1295400"/>
          <a:ext cx="4516438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89" name="Equation" r:id="rId3" imgW="2120900" imgH="393700" progId="Equation.DSMT4">
                  <p:embed/>
                </p:oleObj>
              </mc:Choice>
              <mc:Fallback>
                <p:oleObj name="Equation" r:id="rId3" imgW="2120900" imgH="393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0390" y="1295400"/>
                        <a:ext cx="4516438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1626065"/>
              </p:ext>
            </p:extLst>
          </p:nvPr>
        </p:nvGraphicFramePr>
        <p:xfrm>
          <a:off x="1981200" y="2954337"/>
          <a:ext cx="4408488" cy="70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90" name="Equation" r:id="rId5" imgW="2070100" imgH="330200" progId="Equation.DSMT4">
                  <p:embed/>
                </p:oleObj>
              </mc:Choice>
              <mc:Fallback>
                <p:oleObj name="Equation" r:id="rId5" imgW="2070100" imgH="330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81200" y="2954337"/>
                        <a:ext cx="4408488" cy="703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0552246"/>
              </p:ext>
            </p:extLst>
          </p:nvPr>
        </p:nvGraphicFramePr>
        <p:xfrm>
          <a:off x="152400" y="2224088"/>
          <a:ext cx="2844800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91" name="Equation" r:id="rId7" imgW="1219200" imgH="241300" progId="Equation.DSMT4">
                  <p:embed/>
                </p:oleObj>
              </mc:Choice>
              <mc:Fallback>
                <p:oleObj name="Equation" r:id="rId7" imgW="12192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2400" y="2224088"/>
                        <a:ext cx="2844800" cy="561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6125799"/>
              </p:ext>
            </p:extLst>
          </p:nvPr>
        </p:nvGraphicFramePr>
        <p:xfrm>
          <a:off x="3200400" y="2224088"/>
          <a:ext cx="3081338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92" name="Equation" r:id="rId9" imgW="1320800" imgH="241300" progId="Equation.DSMT4">
                  <p:embed/>
                </p:oleObj>
              </mc:Choice>
              <mc:Fallback>
                <p:oleObj name="Equation" r:id="rId9" imgW="13208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200400" y="2224088"/>
                        <a:ext cx="3081338" cy="561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4143635"/>
              </p:ext>
            </p:extLst>
          </p:nvPr>
        </p:nvGraphicFramePr>
        <p:xfrm>
          <a:off x="1476375" y="3849688"/>
          <a:ext cx="5272088" cy="611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93" name="Equation" r:id="rId11" imgW="2527300" imgH="292100" progId="Equation.DSMT4">
                  <p:embed/>
                </p:oleObj>
              </mc:Choice>
              <mc:Fallback>
                <p:oleObj name="Equation" r:id="rId11" imgW="2527300" imgH="292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476375" y="3849688"/>
                        <a:ext cx="5272088" cy="611187"/>
                      </a:xfrm>
                      <a:prstGeom prst="rect">
                        <a:avLst/>
                      </a:prstGeom>
                      <a:ln w="38100" cmpd="sng"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2660055"/>
              </p:ext>
            </p:extLst>
          </p:nvPr>
        </p:nvGraphicFramePr>
        <p:xfrm>
          <a:off x="6499225" y="2252663"/>
          <a:ext cx="233997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94" name="Equation" r:id="rId13" imgW="1003300" imgH="228600" progId="Equation.DSMT4">
                  <p:embed/>
                </p:oleObj>
              </mc:Choice>
              <mc:Fallback>
                <p:oleObj name="Equation" r:id="rId13" imgW="10033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499225" y="2252663"/>
                        <a:ext cx="2339975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18720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88779-88F2-624C-9D49-0CFD19994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97DDDF-944D-414E-B465-BFC9862116F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Klein-Gordon Equation :</a:t>
            </a:r>
          </a:p>
          <a:p>
            <a:pPr marL="914400" lvl="1" indent="-514350">
              <a:buFont typeface="+mj-lt"/>
              <a:buAutoNum type="alphaUcPeriod"/>
            </a:pPr>
            <a:r>
              <a:rPr lang="en-US" dirty="0"/>
              <a:t>can only describe massless particles</a:t>
            </a:r>
          </a:p>
          <a:p>
            <a:pPr marL="914400" lvl="1" indent="-514350">
              <a:buFont typeface="+mj-lt"/>
              <a:buAutoNum type="alphaUcPeriod"/>
            </a:pPr>
            <a:r>
              <a:rPr lang="en-US" dirty="0">
                <a:solidFill>
                  <a:srgbClr val="0000FF"/>
                </a:solidFill>
              </a:rPr>
              <a:t>has only first derivatives of space and time</a:t>
            </a:r>
          </a:p>
          <a:p>
            <a:pPr marL="914400" lvl="1" indent="-514350">
              <a:buFont typeface="+mj-lt"/>
              <a:buAutoNum type="alphaUcPeriod"/>
            </a:pPr>
            <a:r>
              <a:rPr lang="en-US" dirty="0">
                <a:solidFill>
                  <a:srgbClr val="008000"/>
                </a:solidFill>
              </a:rPr>
              <a:t>is a matrix equation of dimension 4</a:t>
            </a:r>
          </a:p>
          <a:p>
            <a:pPr marL="914400" lvl="1" indent="-514350">
              <a:buFont typeface="+mj-lt"/>
              <a:buAutoNum type="alphaUcPeriod"/>
            </a:pPr>
            <a:r>
              <a:rPr lang="en-US" dirty="0">
                <a:solidFill>
                  <a:srgbClr val="FF42F7"/>
                </a:solidFill>
              </a:rPr>
              <a:t>describes massless or massive spin-1/2 particles</a:t>
            </a:r>
          </a:p>
          <a:p>
            <a:pPr marL="914400" lvl="1" indent="-514350">
              <a:buFont typeface="+mj-lt"/>
              <a:buAutoNum type="alphaUcPeriod"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can replace Schrodinger equation in consistently describing single particle quantum mechanics that is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relativistically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invariant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24B037-ED7B-D34A-A589-14D72E4BC53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7362F8A-4D58-6A48-A925-8DE063978680}" type="datetime5">
              <a:rPr lang="en-US" smtClean="0"/>
              <a:t>2-Mar-22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E6C623-4781-EB44-8C56-F642221AAD2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Sridhara Dasu (Wisconsin)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122485-D832-3948-8C02-3183C32A351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23EC512-DE41-8D4F-9FC7-449F6E7E2BE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6198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Four Fermion </a:t>
            </a:r>
            <a:br>
              <a:rPr lang="en-US" dirty="0"/>
            </a:br>
            <a:r>
              <a:rPr lang="en-US" dirty="0"/>
              <a:t>Current-Current Interaction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400" dirty="0"/>
              <a:t>What interaction can describe</a:t>
            </a:r>
            <a:br>
              <a:rPr lang="en-US" sz="2400" dirty="0"/>
            </a:br>
            <a:r>
              <a:rPr lang="en-US" sz="2400" dirty="0"/>
              <a:t>this decay?</a:t>
            </a:r>
          </a:p>
          <a:p>
            <a:pPr marL="857250" lvl="1" indent="-457200">
              <a:buFont typeface="Arial"/>
              <a:buChar char="•"/>
            </a:pPr>
            <a:r>
              <a:rPr lang="en-US" sz="2400" dirty="0"/>
              <a:t>How about – charged currents?</a:t>
            </a:r>
          </a:p>
          <a:p>
            <a:pPr marL="400050" lvl="1" indent="0">
              <a:buNone/>
            </a:pPr>
            <a:endParaRPr lang="en-US" sz="2400" dirty="0"/>
          </a:p>
          <a:p>
            <a:pPr marL="857250" lvl="1" indent="-457200">
              <a:buFont typeface="Arial"/>
              <a:buChar char="•"/>
            </a:pPr>
            <a:r>
              <a:rPr lang="en-US" sz="2400" dirty="0"/>
              <a:t>Discovery of beta+ decays – </a:t>
            </a:r>
            <a:r>
              <a:rPr lang="en-US" sz="2400" dirty="0" err="1"/>
              <a:t>hermitian</a:t>
            </a:r>
            <a:r>
              <a:rPr lang="en-US" sz="2400" dirty="0"/>
              <a:t> conjugate</a:t>
            </a:r>
          </a:p>
          <a:p>
            <a:pPr marL="400050" lvl="1" indent="0">
              <a:buNone/>
            </a:pPr>
            <a:endParaRPr lang="en-US" sz="2400" dirty="0"/>
          </a:p>
          <a:p>
            <a:pPr marL="857250" lvl="1" indent="-457200">
              <a:buFont typeface="Arial"/>
              <a:buChar char="•"/>
            </a:pPr>
            <a:r>
              <a:rPr lang="en-US" sz="2400" dirty="0"/>
              <a:t>Works Surprisingly well!</a:t>
            </a:r>
          </a:p>
          <a:p>
            <a:pPr marL="857250" lvl="1" indent="-457200">
              <a:buFont typeface="Arial"/>
              <a:buChar char="•"/>
            </a:pPr>
            <a:r>
              <a:rPr lang="en-US" sz="2400" dirty="0"/>
              <a:t>But, not perfectly, both </a:t>
            </a:r>
            <a:r>
              <a:rPr lang="en-US" sz="2400" dirty="0">
                <a:latin typeface="Symbol" charset="2"/>
                <a:cs typeface="Symbol" charset="2"/>
              </a:rPr>
              <a:t>D</a:t>
            </a:r>
            <a:r>
              <a:rPr lang="en-US" sz="2400" dirty="0"/>
              <a:t>J=0 and 1 seen</a:t>
            </a:r>
          </a:p>
          <a:p>
            <a:pPr marL="1257300" lvl="2" indent="-457200">
              <a:buFont typeface="Arial"/>
              <a:buChar char="•"/>
            </a:pPr>
            <a:r>
              <a:rPr lang="en-US" sz="2400" dirty="0"/>
              <a:t>This implied potential other forms of interaction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699EDAD-26C3-454D-9823-93D4A7BC0136}" type="datetime5">
              <a:rPr lang="en-US" smtClean="0"/>
              <a:t>2-Mar-22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Sridhara Dasu (Wisconsin)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7500E5D-682D-9043-B9E9-7C255E8153BC}" type="slidenum">
              <a:rPr lang="en-US" smtClean="0"/>
              <a:pPr/>
              <a:t>20</a:t>
            </a:fld>
            <a:endParaRPr lang="en-US"/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 rot="1200000">
            <a:off x="4820299" y="1769726"/>
            <a:ext cx="1882775" cy="1587"/>
            <a:chOff x="1392" y="1488"/>
            <a:chExt cx="1584" cy="0"/>
          </a:xfrm>
        </p:grpSpPr>
        <p:sp>
          <p:nvSpPr>
            <p:cNvPr id="7" name="Line 8"/>
            <p:cNvSpPr>
              <a:spLocks noChangeShapeType="1"/>
            </p:cNvSpPr>
            <p:nvPr/>
          </p:nvSpPr>
          <p:spPr bwMode="auto">
            <a:xfrm>
              <a:off x="1392" y="1488"/>
              <a:ext cx="86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n>
                  <a:solidFill>
                    <a:schemeClr val="tx1"/>
                  </a:solidFill>
                  <a:tailEnd type="oval"/>
                </a:ln>
              </a:endParaRPr>
            </a:p>
          </p:txBody>
        </p:sp>
        <p:sp>
          <p:nvSpPr>
            <p:cNvPr id="8" name="Line 9"/>
            <p:cNvSpPr>
              <a:spLocks noChangeShapeType="1"/>
            </p:cNvSpPr>
            <p:nvPr/>
          </p:nvSpPr>
          <p:spPr bwMode="auto">
            <a:xfrm>
              <a:off x="1392" y="1488"/>
              <a:ext cx="158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n>
                  <a:solidFill>
                    <a:schemeClr val="tx1"/>
                  </a:solidFill>
                  <a:tailEnd type="oval"/>
                </a:ln>
              </a:endParaRPr>
            </a:p>
          </p:txBody>
        </p:sp>
      </p:grpSp>
      <p:grpSp>
        <p:nvGrpSpPr>
          <p:cNvPr id="9" name="Group 7"/>
          <p:cNvGrpSpPr>
            <a:grpSpLocks/>
          </p:cNvGrpSpPr>
          <p:nvPr/>
        </p:nvGrpSpPr>
        <p:grpSpPr bwMode="auto">
          <a:xfrm rot="20400000" flipV="1">
            <a:off x="6579916" y="1769726"/>
            <a:ext cx="1882775" cy="1587"/>
            <a:chOff x="1392" y="1488"/>
            <a:chExt cx="1584" cy="0"/>
          </a:xfrm>
        </p:grpSpPr>
        <p:sp>
          <p:nvSpPr>
            <p:cNvPr id="10" name="Line 8"/>
            <p:cNvSpPr>
              <a:spLocks noChangeShapeType="1"/>
            </p:cNvSpPr>
            <p:nvPr/>
          </p:nvSpPr>
          <p:spPr bwMode="auto">
            <a:xfrm>
              <a:off x="1392" y="1488"/>
              <a:ext cx="86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n>
                  <a:solidFill>
                    <a:schemeClr val="tx1"/>
                  </a:solidFill>
                  <a:tailEnd type="oval"/>
                </a:ln>
              </a:endParaRPr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auto">
            <a:xfrm>
              <a:off x="1392" y="1488"/>
              <a:ext cx="158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n>
                  <a:solidFill>
                    <a:schemeClr val="tx1"/>
                  </a:solidFill>
                  <a:tailEnd type="oval"/>
                </a:ln>
              </a:endParaRPr>
            </a:p>
          </p:txBody>
        </p:sp>
      </p:grpSp>
      <p:grpSp>
        <p:nvGrpSpPr>
          <p:cNvPr id="12" name="Group 7"/>
          <p:cNvGrpSpPr>
            <a:grpSpLocks/>
          </p:cNvGrpSpPr>
          <p:nvPr/>
        </p:nvGrpSpPr>
        <p:grpSpPr bwMode="auto">
          <a:xfrm rot="639687" flipV="1">
            <a:off x="6667728" y="2262664"/>
            <a:ext cx="1882775" cy="1587"/>
            <a:chOff x="1392" y="1488"/>
            <a:chExt cx="1584" cy="0"/>
          </a:xfrm>
        </p:grpSpPr>
        <p:sp>
          <p:nvSpPr>
            <p:cNvPr id="13" name="Line 8"/>
            <p:cNvSpPr>
              <a:spLocks noChangeShapeType="1"/>
            </p:cNvSpPr>
            <p:nvPr/>
          </p:nvSpPr>
          <p:spPr bwMode="auto">
            <a:xfrm>
              <a:off x="1392" y="1488"/>
              <a:ext cx="86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n>
                  <a:solidFill>
                    <a:schemeClr val="tx1"/>
                  </a:solidFill>
                  <a:tailEnd type="oval"/>
                </a:ln>
              </a:endParaRPr>
            </a:p>
          </p:txBody>
        </p:sp>
        <p:sp>
          <p:nvSpPr>
            <p:cNvPr id="14" name="Line 9"/>
            <p:cNvSpPr>
              <a:spLocks noChangeShapeType="1"/>
            </p:cNvSpPr>
            <p:nvPr/>
          </p:nvSpPr>
          <p:spPr bwMode="auto">
            <a:xfrm>
              <a:off x="1392" y="1488"/>
              <a:ext cx="158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n>
                  <a:solidFill>
                    <a:schemeClr val="tx1"/>
                  </a:solidFill>
                  <a:tailEnd type="oval"/>
                </a:ln>
              </a:endParaRPr>
            </a:p>
          </p:txBody>
        </p:sp>
      </p:grpSp>
      <p:grpSp>
        <p:nvGrpSpPr>
          <p:cNvPr id="15" name="Group 7"/>
          <p:cNvGrpSpPr>
            <a:grpSpLocks/>
          </p:cNvGrpSpPr>
          <p:nvPr/>
        </p:nvGrpSpPr>
        <p:grpSpPr bwMode="auto">
          <a:xfrm rot="1861760" flipV="1">
            <a:off x="6495100" y="2567454"/>
            <a:ext cx="1882775" cy="1587"/>
            <a:chOff x="1392" y="1488"/>
            <a:chExt cx="1584" cy="0"/>
          </a:xfrm>
        </p:grpSpPr>
        <p:sp>
          <p:nvSpPr>
            <p:cNvPr id="16" name="Line 8"/>
            <p:cNvSpPr>
              <a:spLocks noChangeShapeType="1"/>
            </p:cNvSpPr>
            <p:nvPr/>
          </p:nvSpPr>
          <p:spPr bwMode="auto">
            <a:xfrm>
              <a:off x="1392" y="1488"/>
              <a:ext cx="86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n>
                  <a:solidFill>
                    <a:schemeClr val="tx1"/>
                  </a:solidFill>
                  <a:tailEnd type="oval"/>
                </a:ln>
              </a:endParaRPr>
            </a:p>
          </p:txBody>
        </p:sp>
        <p:sp>
          <p:nvSpPr>
            <p:cNvPr id="17" name="Line 9"/>
            <p:cNvSpPr>
              <a:spLocks noChangeShapeType="1"/>
            </p:cNvSpPr>
            <p:nvPr/>
          </p:nvSpPr>
          <p:spPr bwMode="auto">
            <a:xfrm>
              <a:off x="1392" y="1488"/>
              <a:ext cx="158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n>
                  <a:solidFill>
                    <a:schemeClr val="tx1"/>
                  </a:solidFill>
                  <a:tailEnd type="oval"/>
                </a:ln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5728945" y="1346696"/>
            <a:ext cx="7870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213979" y="1295400"/>
            <a:ext cx="7870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p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001000" y="1862406"/>
            <a:ext cx="7870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e</a:t>
            </a:r>
            <a:r>
              <a:rPr lang="en-US" sz="2400" b="1" baseline="30000" dirty="0"/>
              <a:t>–</a:t>
            </a:r>
            <a:endParaRPr lang="en-US" sz="2400" b="1" dirty="0"/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8174791"/>
              </p:ext>
            </p:extLst>
          </p:nvPr>
        </p:nvGraphicFramePr>
        <p:xfrm>
          <a:off x="1744662" y="2438400"/>
          <a:ext cx="4732338" cy="801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1" name="Equation" r:id="rId3" imgW="1498600" imgH="254000" progId="Equation.DSMT4">
                  <p:embed/>
                </p:oleObj>
              </mc:Choice>
              <mc:Fallback>
                <p:oleObj name="Equation" r:id="rId3" imgW="1498600" imgH="254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44662" y="2438400"/>
                        <a:ext cx="4732338" cy="8016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6926080"/>
              </p:ext>
            </p:extLst>
          </p:nvPr>
        </p:nvGraphicFramePr>
        <p:xfrm>
          <a:off x="7917395" y="2566972"/>
          <a:ext cx="304800" cy="3602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2" name="Equation" r:id="rId5" imgW="139700" imgH="165100" progId="Equation.DSMT4">
                  <p:embed/>
                </p:oleObj>
              </mc:Choice>
              <mc:Fallback>
                <p:oleObj name="Equation" r:id="rId5" imgW="139700" imgH="165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917395" y="2566972"/>
                        <a:ext cx="304800" cy="3602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0737274"/>
              </p:ext>
            </p:extLst>
          </p:nvPr>
        </p:nvGraphicFramePr>
        <p:xfrm>
          <a:off x="1981200" y="3312695"/>
          <a:ext cx="2286000" cy="8021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3" name="Equation" r:id="rId7" imgW="723900" imgH="254000" progId="Equation.DSMT4">
                  <p:embed/>
                </p:oleObj>
              </mc:Choice>
              <mc:Fallback>
                <p:oleObj name="Equation" r:id="rId7" imgW="723900" imgH="254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981200" y="3312695"/>
                        <a:ext cx="2286000" cy="8021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1968048"/>
              </p:ext>
            </p:extLst>
          </p:nvPr>
        </p:nvGraphicFramePr>
        <p:xfrm>
          <a:off x="381000" y="5494338"/>
          <a:ext cx="1443037" cy="601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4" name="Equation" r:id="rId9" imgW="457200" imgH="190500" progId="Equation.DSMT4">
                  <p:embed/>
                </p:oleObj>
              </mc:Choice>
              <mc:Fallback>
                <p:oleObj name="Equation" r:id="rId9" imgW="457200" imgH="190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81000" y="5494338"/>
                        <a:ext cx="1443037" cy="6016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8410742"/>
              </p:ext>
            </p:extLst>
          </p:nvPr>
        </p:nvGraphicFramePr>
        <p:xfrm>
          <a:off x="1879600" y="5218956"/>
          <a:ext cx="7188200" cy="102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" name="Equation" r:id="rId11" imgW="2768600" imgH="393700" progId="Equation.DSMT4">
                  <p:embed/>
                </p:oleObj>
              </mc:Choice>
              <mc:Fallback>
                <p:oleObj name="Equation" r:id="rId11" imgW="2768600" imgH="393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879600" y="5218956"/>
                        <a:ext cx="7188200" cy="1022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36081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Pseudoscalars</a:t>
            </a:r>
            <a:r>
              <a:rPr lang="en-US" dirty="0"/>
              <a:t> and Axial Vectors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400" dirty="0"/>
              <a:t>What is the correct interaction?</a:t>
            </a:r>
          </a:p>
          <a:p>
            <a:pPr marL="857250" lvl="1" indent="-457200">
              <a:buFont typeface="Arial"/>
              <a:buChar char="•"/>
            </a:pPr>
            <a:r>
              <a:rPr lang="en-US" sz="2400" dirty="0"/>
              <a:t>Weak interactions found to be</a:t>
            </a:r>
            <a:br>
              <a:rPr lang="en-US" sz="2400" dirty="0"/>
            </a:br>
            <a:r>
              <a:rPr lang="en-US" sz="2400" dirty="0"/>
              <a:t>violating parity</a:t>
            </a:r>
          </a:p>
          <a:p>
            <a:pPr marL="400050" lvl="1" indent="0">
              <a:buNone/>
            </a:pPr>
            <a:endParaRPr lang="en-US" sz="2400" dirty="0"/>
          </a:p>
          <a:p>
            <a:pPr marL="857250" lvl="1" indent="-457200">
              <a:buFont typeface="Arial"/>
              <a:buChar char="•"/>
            </a:pPr>
            <a:endParaRPr lang="en-US" sz="2400" dirty="0"/>
          </a:p>
          <a:p>
            <a:pPr marL="857250" lvl="1" indent="-457200">
              <a:buFont typeface="Arial"/>
              <a:buChar char="•"/>
            </a:pPr>
            <a:endParaRPr lang="en-US" sz="2400" dirty="0"/>
          </a:p>
          <a:p>
            <a:pPr marL="857250" lvl="1" indent="-457200">
              <a:buFont typeface="Arial"/>
              <a:buChar char="•"/>
            </a:pPr>
            <a:endParaRPr lang="en-US" sz="2400" dirty="0"/>
          </a:p>
          <a:p>
            <a:pPr marL="857250" lvl="1" indent="-457200">
              <a:buFont typeface="Arial"/>
              <a:buChar char="•"/>
            </a:pPr>
            <a:endParaRPr lang="en-US" sz="24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699EDAD-26C3-454D-9823-93D4A7BC0136}" type="datetime5">
              <a:rPr lang="en-US" smtClean="0"/>
              <a:t>2-Mar-22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Sridhara Dasu (Wisconsin)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7500E5D-682D-9043-B9E9-7C255E8153BC}" type="slidenum">
              <a:rPr lang="en-US" smtClean="0"/>
              <a:pPr/>
              <a:t>21</a:t>
            </a:fld>
            <a:endParaRPr lang="en-US"/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6445142"/>
              </p:ext>
            </p:extLst>
          </p:nvPr>
        </p:nvGraphicFramePr>
        <p:xfrm>
          <a:off x="573087" y="2658536"/>
          <a:ext cx="7427913" cy="618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829" name="Equation" r:id="rId3" imgW="3352800" imgH="279400" progId="Equation.DSMT4">
                  <p:embed/>
                </p:oleObj>
              </mc:Choice>
              <mc:Fallback>
                <p:oleObj name="Equation" r:id="rId3" imgW="3352800" imgH="279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73087" y="2658536"/>
                        <a:ext cx="7427913" cy="6180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8475282"/>
              </p:ext>
            </p:extLst>
          </p:nvPr>
        </p:nvGraphicFramePr>
        <p:xfrm>
          <a:off x="603250" y="3268663"/>
          <a:ext cx="8159750" cy="617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830" name="Equation" r:id="rId5" imgW="3683000" imgH="279400" progId="Equation.DSMT4">
                  <p:embed/>
                </p:oleObj>
              </mc:Choice>
              <mc:Fallback>
                <p:oleObj name="Equation" r:id="rId5" imgW="3683000" imgH="279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03250" y="3268663"/>
                        <a:ext cx="8159750" cy="617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533123"/>
              </p:ext>
            </p:extLst>
          </p:nvPr>
        </p:nvGraphicFramePr>
        <p:xfrm>
          <a:off x="609600" y="3905250"/>
          <a:ext cx="3376613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831" name="Equation" r:id="rId7" imgW="1524000" imgH="254000" progId="Equation.DSMT4">
                  <p:embed/>
                </p:oleObj>
              </mc:Choice>
              <mc:Fallback>
                <p:oleObj name="Equation" r:id="rId7" imgW="1524000" imgH="254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09600" y="3905250"/>
                        <a:ext cx="3376613" cy="561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4742966"/>
              </p:ext>
            </p:extLst>
          </p:nvPr>
        </p:nvGraphicFramePr>
        <p:xfrm>
          <a:off x="4821238" y="3886200"/>
          <a:ext cx="2982912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832" name="Equation" r:id="rId9" imgW="1346200" imgH="254000" progId="Equation.DSMT4">
                  <p:embed/>
                </p:oleObj>
              </mc:Choice>
              <mc:Fallback>
                <p:oleObj name="Equation" r:id="rId9" imgW="1346200" imgH="254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821238" y="3886200"/>
                        <a:ext cx="2982912" cy="561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3058509"/>
              </p:ext>
            </p:extLst>
          </p:nvPr>
        </p:nvGraphicFramePr>
        <p:xfrm>
          <a:off x="4292600" y="3441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833" name="Equation" r:id="rId11" imgW="114300" imgH="165100" progId="Equation.DSMT4">
                  <p:embed/>
                </p:oleObj>
              </mc:Choice>
              <mc:Fallback>
                <p:oleObj name="Equation" r:id="rId11" imgW="114300" imgH="165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292600" y="34417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3890678"/>
              </p:ext>
            </p:extLst>
          </p:nvPr>
        </p:nvGraphicFramePr>
        <p:xfrm>
          <a:off x="1447800" y="4675188"/>
          <a:ext cx="1547813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834" name="Equation" r:id="rId13" imgW="698500" imgH="228600" progId="Equation.DSMT4">
                  <p:embed/>
                </p:oleObj>
              </mc:Choice>
              <mc:Fallback>
                <p:oleObj name="Equation" r:id="rId13" imgW="6985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447800" y="4675188"/>
                        <a:ext cx="1547813" cy="506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7877906"/>
              </p:ext>
            </p:extLst>
          </p:nvPr>
        </p:nvGraphicFramePr>
        <p:xfrm>
          <a:off x="1447800" y="5356225"/>
          <a:ext cx="1828800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835" name="Equation" r:id="rId15" imgW="825500" imgH="228600" progId="Equation.DSMT4">
                  <p:embed/>
                </p:oleObj>
              </mc:Choice>
              <mc:Fallback>
                <p:oleObj name="Equation" r:id="rId15" imgW="8255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447800" y="5356225"/>
                        <a:ext cx="1828800" cy="506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95467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Discovery of Maximal P Violation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Resulted in identification of interaction as V-A!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Universal coupling – same for all leptons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7362F8A-4D58-6A48-A925-8DE063978680}" type="datetime5">
              <a:rPr lang="en-US" smtClean="0"/>
              <a:t>2-Mar-22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Sridhara Dasu (Wisconsin)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23EC512-DE41-8D4F-9FC7-449F6E7E2BE8}" type="slidenum">
              <a:rPr lang="en-US" smtClean="0"/>
              <a:pPr/>
              <a:t>22</a:t>
            </a:fld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7604025"/>
              </p:ext>
            </p:extLst>
          </p:nvPr>
        </p:nvGraphicFramePr>
        <p:xfrm>
          <a:off x="2379662" y="1828800"/>
          <a:ext cx="2954338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53" name="Equation" r:id="rId3" imgW="1333500" imgH="279400" progId="Equation.DSMT4">
                  <p:embed/>
                </p:oleObj>
              </mc:Choice>
              <mc:Fallback>
                <p:oleObj name="Equation" r:id="rId3" imgW="1333500" imgH="279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79662" y="1828800"/>
                        <a:ext cx="2954338" cy="619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6729636"/>
              </p:ext>
            </p:extLst>
          </p:nvPr>
        </p:nvGraphicFramePr>
        <p:xfrm>
          <a:off x="1447800" y="2438400"/>
          <a:ext cx="5486400" cy="563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54" name="Equation" r:id="rId5" imgW="2476500" imgH="254000" progId="Equation.DSMT4">
                  <p:embed/>
                </p:oleObj>
              </mc:Choice>
              <mc:Fallback>
                <p:oleObj name="Equation" r:id="rId5" imgW="2476500" imgH="254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47800" y="2438400"/>
                        <a:ext cx="5486400" cy="5635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3677534"/>
              </p:ext>
            </p:extLst>
          </p:nvPr>
        </p:nvGraphicFramePr>
        <p:xfrm>
          <a:off x="1501775" y="3429000"/>
          <a:ext cx="568325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55" name="Equation" r:id="rId7" imgW="2565400" imgH="406400" progId="Equation.DSMT4">
                  <p:embed/>
                </p:oleObj>
              </mc:Choice>
              <mc:Fallback>
                <p:oleObj name="Equation" r:id="rId7" imgW="2565400" imgH="40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01775" y="3429000"/>
                        <a:ext cx="5683250" cy="901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7" name="Group 26"/>
          <p:cNvGrpSpPr/>
          <p:nvPr/>
        </p:nvGrpSpPr>
        <p:grpSpPr>
          <a:xfrm>
            <a:off x="5404878" y="4337209"/>
            <a:ext cx="3967722" cy="1674654"/>
            <a:chOff x="5404878" y="4337209"/>
            <a:chExt cx="3967722" cy="1674654"/>
          </a:xfrm>
        </p:grpSpPr>
        <p:grpSp>
          <p:nvGrpSpPr>
            <p:cNvPr id="28" name="Group 7"/>
            <p:cNvGrpSpPr>
              <a:grpSpLocks/>
            </p:cNvGrpSpPr>
            <p:nvPr/>
          </p:nvGrpSpPr>
          <p:grpSpPr bwMode="auto">
            <a:xfrm rot="1200000">
              <a:off x="5404878" y="4811535"/>
              <a:ext cx="1882775" cy="1587"/>
              <a:chOff x="1392" y="1488"/>
              <a:chExt cx="1584" cy="0"/>
            </a:xfrm>
          </p:grpSpPr>
          <p:sp>
            <p:nvSpPr>
              <p:cNvPr id="42" name="Line 8"/>
              <p:cNvSpPr>
                <a:spLocks noChangeShapeType="1"/>
              </p:cNvSpPr>
              <p:nvPr/>
            </p:nvSpPr>
            <p:spPr bwMode="auto">
              <a:xfrm>
                <a:off x="1392" y="1488"/>
                <a:ext cx="864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n>
                    <a:solidFill>
                      <a:schemeClr val="tx1"/>
                    </a:solidFill>
                    <a:tailEnd type="oval"/>
                  </a:ln>
                </a:endParaRPr>
              </a:p>
            </p:txBody>
          </p:sp>
          <p:sp>
            <p:nvSpPr>
              <p:cNvPr id="43" name="Line 9"/>
              <p:cNvSpPr>
                <a:spLocks noChangeShapeType="1"/>
              </p:cNvSpPr>
              <p:nvPr/>
            </p:nvSpPr>
            <p:spPr bwMode="auto">
              <a:xfrm>
                <a:off x="1392" y="1488"/>
                <a:ext cx="1584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n>
                    <a:solidFill>
                      <a:schemeClr val="tx1"/>
                    </a:solidFill>
                    <a:tailEnd type="oval"/>
                  </a:ln>
                </a:endParaRPr>
              </a:p>
            </p:txBody>
          </p:sp>
        </p:grpSp>
        <p:grpSp>
          <p:nvGrpSpPr>
            <p:cNvPr id="29" name="Group 7"/>
            <p:cNvGrpSpPr>
              <a:grpSpLocks/>
            </p:cNvGrpSpPr>
            <p:nvPr/>
          </p:nvGrpSpPr>
          <p:grpSpPr bwMode="auto">
            <a:xfrm rot="20400000" flipV="1">
              <a:off x="7164495" y="4811535"/>
              <a:ext cx="1882775" cy="1587"/>
              <a:chOff x="1392" y="1488"/>
              <a:chExt cx="1584" cy="0"/>
            </a:xfrm>
          </p:grpSpPr>
          <p:sp>
            <p:nvSpPr>
              <p:cNvPr id="40" name="Line 8"/>
              <p:cNvSpPr>
                <a:spLocks noChangeShapeType="1"/>
              </p:cNvSpPr>
              <p:nvPr/>
            </p:nvSpPr>
            <p:spPr bwMode="auto">
              <a:xfrm>
                <a:off x="1392" y="1488"/>
                <a:ext cx="864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n>
                    <a:solidFill>
                      <a:schemeClr val="tx1"/>
                    </a:solidFill>
                    <a:tailEnd type="oval"/>
                  </a:ln>
                </a:endParaRPr>
              </a:p>
            </p:txBody>
          </p:sp>
          <p:sp>
            <p:nvSpPr>
              <p:cNvPr id="41" name="Line 9"/>
              <p:cNvSpPr>
                <a:spLocks noChangeShapeType="1"/>
              </p:cNvSpPr>
              <p:nvPr/>
            </p:nvSpPr>
            <p:spPr bwMode="auto">
              <a:xfrm>
                <a:off x="1392" y="1488"/>
                <a:ext cx="1584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n>
                    <a:solidFill>
                      <a:schemeClr val="tx1"/>
                    </a:solidFill>
                    <a:tailEnd type="oval"/>
                  </a:ln>
                </a:endParaRPr>
              </a:p>
            </p:txBody>
          </p:sp>
        </p:grpSp>
        <p:grpSp>
          <p:nvGrpSpPr>
            <p:cNvPr id="30" name="Group 7"/>
            <p:cNvGrpSpPr>
              <a:grpSpLocks/>
            </p:cNvGrpSpPr>
            <p:nvPr/>
          </p:nvGrpSpPr>
          <p:grpSpPr bwMode="auto">
            <a:xfrm rot="639687" flipV="1">
              <a:off x="7252307" y="5304473"/>
              <a:ext cx="1882775" cy="1587"/>
              <a:chOff x="1392" y="1488"/>
              <a:chExt cx="1584" cy="0"/>
            </a:xfrm>
          </p:grpSpPr>
          <p:sp>
            <p:nvSpPr>
              <p:cNvPr id="38" name="Line 8"/>
              <p:cNvSpPr>
                <a:spLocks noChangeShapeType="1"/>
              </p:cNvSpPr>
              <p:nvPr/>
            </p:nvSpPr>
            <p:spPr bwMode="auto">
              <a:xfrm>
                <a:off x="1392" y="1488"/>
                <a:ext cx="864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n>
                    <a:solidFill>
                      <a:schemeClr val="tx1"/>
                    </a:solidFill>
                    <a:tailEnd type="oval"/>
                  </a:ln>
                </a:endParaRPr>
              </a:p>
            </p:txBody>
          </p:sp>
          <p:sp>
            <p:nvSpPr>
              <p:cNvPr id="39" name="Line 9"/>
              <p:cNvSpPr>
                <a:spLocks noChangeShapeType="1"/>
              </p:cNvSpPr>
              <p:nvPr/>
            </p:nvSpPr>
            <p:spPr bwMode="auto">
              <a:xfrm>
                <a:off x="1392" y="1488"/>
                <a:ext cx="1584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n>
                    <a:solidFill>
                      <a:schemeClr val="tx1"/>
                    </a:solidFill>
                    <a:tailEnd type="oval"/>
                  </a:ln>
                </a:endParaRPr>
              </a:p>
            </p:txBody>
          </p:sp>
        </p:grpSp>
        <p:grpSp>
          <p:nvGrpSpPr>
            <p:cNvPr id="31" name="Group 7"/>
            <p:cNvGrpSpPr>
              <a:grpSpLocks/>
            </p:cNvGrpSpPr>
            <p:nvPr/>
          </p:nvGrpSpPr>
          <p:grpSpPr bwMode="auto">
            <a:xfrm rot="1861760" flipV="1">
              <a:off x="7079679" y="5609263"/>
              <a:ext cx="1882775" cy="1587"/>
              <a:chOff x="1392" y="1488"/>
              <a:chExt cx="1584" cy="0"/>
            </a:xfrm>
          </p:grpSpPr>
          <p:sp>
            <p:nvSpPr>
              <p:cNvPr id="36" name="Line 8"/>
              <p:cNvSpPr>
                <a:spLocks noChangeShapeType="1"/>
              </p:cNvSpPr>
              <p:nvPr/>
            </p:nvSpPr>
            <p:spPr bwMode="auto">
              <a:xfrm>
                <a:off x="1392" y="1488"/>
                <a:ext cx="864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n>
                    <a:solidFill>
                      <a:schemeClr val="tx1"/>
                    </a:solidFill>
                    <a:tailEnd type="oval"/>
                  </a:ln>
                </a:endParaRPr>
              </a:p>
            </p:txBody>
          </p:sp>
          <p:sp>
            <p:nvSpPr>
              <p:cNvPr id="37" name="Line 9"/>
              <p:cNvSpPr>
                <a:spLocks noChangeShapeType="1"/>
              </p:cNvSpPr>
              <p:nvPr/>
            </p:nvSpPr>
            <p:spPr bwMode="auto">
              <a:xfrm>
                <a:off x="1392" y="1488"/>
                <a:ext cx="1584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n>
                    <a:solidFill>
                      <a:schemeClr val="tx1"/>
                    </a:solidFill>
                    <a:tailEnd type="oval"/>
                  </a:ln>
                </a:endParaRPr>
              </a:p>
            </p:txBody>
          </p:sp>
        </p:grpSp>
        <p:sp>
          <p:nvSpPr>
            <p:cNvPr id="32" name="TextBox 31"/>
            <p:cNvSpPr txBox="1"/>
            <p:nvPr/>
          </p:nvSpPr>
          <p:spPr>
            <a:xfrm>
              <a:off x="6313524" y="4388505"/>
              <a:ext cx="78702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Symbol" charset="2"/>
                  <a:cs typeface="Symbol" charset="2"/>
                </a:rPr>
                <a:t>m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8585579" y="4904215"/>
              <a:ext cx="78702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e</a:t>
              </a:r>
              <a:r>
                <a:rPr lang="en-US" sz="2400" b="1" baseline="30000" dirty="0"/>
                <a:t>–</a:t>
              </a:r>
              <a:endParaRPr lang="en-US" sz="2400" b="1" dirty="0"/>
            </a:p>
          </p:txBody>
        </p:sp>
        <p:graphicFrame>
          <p:nvGraphicFramePr>
            <p:cNvPr id="34" name="Object 3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95851180"/>
                </p:ext>
              </p:extLst>
            </p:nvPr>
          </p:nvGraphicFramePr>
          <p:xfrm>
            <a:off x="8475663" y="5567363"/>
            <a:ext cx="360362" cy="444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7856" name="Equation" r:id="rId9" imgW="165100" imgH="203200" progId="Equation.DSMT4">
                    <p:embed/>
                  </p:oleObj>
                </mc:Choice>
                <mc:Fallback>
                  <p:oleObj name="Equation" r:id="rId9" imgW="165100" imgH="2032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8475663" y="5567363"/>
                          <a:ext cx="360362" cy="4445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5" name="Object 3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56191759"/>
                </p:ext>
              </p:extLst>
            </p:nvPr>
          </p:nvGraphicFramePr>
          <p:xfrm>
            <a:off x="7683879" y="4337209"/>
            <a:ext cx="415925" cy="498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7857" name="Equation" r:id="rId11" imgW="190500" imgH="228600" progId="Equation.DSMT4">
                    <p:embed/>
                  </p:oleObj>
                </mc:Choice>
                <mc:Fallback>
                  <p:oleObj name="Equation" r:id="rId11" imgW="190500" imgH="2286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7683879" y="4337209"/>
                          <a:ext cx="415925" cy="4984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44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7753821"/>
              </p:ext>
            </p:extLst>
          </p:nvPr>
        </p:nvGraphicFramePr>
        <p:xfrm>
          <a:off x="228600" y="4306888"/>
          <a:ext cx="5486400" cy="1408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58" name="Equation" r:id="rId13" imgW="2476500" imgH="635000" progId="Equation.DSMT4">
                  <p:embed/>
                </p:oleObj>
              </mc:Choice>
              <mc:Fallback>
                <p:oleObj name="Equation" r:id="rId13" imgW="2476500" imgH="635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28600" y="4306888"/>
                        <a:ext cx="5486400" cy="1408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4459786"/>
              </p:ext>
            </p:extLst>
          </p:nvPr>
        </p:nvGraphicFramePr>
        <p:xfrm>
          <a:off x="2909887" y="5486400"/>
          <a:ext cx="4557713" cy="1014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59" name="Equation" r:id="rId15" imgW="2057400" imgH="457200" progId="Equation.DSMT4">
                  <p:embed/>
                </p:oleObj>
              </mc:Choice>
              <mc:Fallback>
                <p:oleObj name="Equation" r:id="rId15" imgW="20574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909887" y="5486400"/>
                        <a:ext cx="4557713" cy="1014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68789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Quark Charged Current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62F8A-4D58-6A48-A925-8DE063978680}" type="datetime5">
              <a:rPr lang="en-US" smtClean="0"/>
              <a:t>2-Mar-22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Sridhara Dasu (Wisconsin)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EC512-DE41-8D4F-9FC7-449F6E7E2BE8}" type="slidenum">
              <a:rPr lang="en-US" smtClean="0"/>
              <a:pPr/>
              <a:t>23</a:t>
            </a:fld>
            <a:endParaRPr lang="en-US"/>
          </a:p>
        </p:txBody>
      </p:sp>
      <p:graphicFrame>
        <p:nvGraphicFramePr>
          <p:cNvPr id="47" name="Object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5869754"/>
              </p:ext>
            </p:extLst>
          </p:nvPr>
        </p:nvGraphicFramePr>
        <p:xfrm>
          <a:off x="109538" y="2057400"/>
          <a:ext cx="8942387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25" name="Equation" r:id="rId3" imgW="4038600" imgH="203200" progId="Equation.DSMT4">
                  <p:embed/>
                </p:oleObj>
              </mc:Choice>
              <mc:Fallback>
                <p:oleObj name="Equation" r:id="rId3" imgW="40386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9538" y="2057400"/>
                        <a:ext cx="8942387" cy="450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5351936"/>
              </p:ext>
            </p:extLst>
          </p:nvPr>
        </p:nvGraphicFramePr>
        <p:xfrm>
          <a:off x="1371600" y="2832100"/>
          <a:ext cx="6046787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26" name="Equation" r:id="rId5" imgW="2730500" imgH="406400" progId="Equation.DSMT4">
                  <p:embed/>
                </p:oleObj>
              </mc:Choice>
              <mc:Fallback>
                <p:oleObj name="Equation" r:id="rId5" imgW="2730500" imgH="40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71600" y="2832100"/>
                        <a:ext cx="6046787" cy="901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4081160"/>
              </p:ext>
            </p:extLst>
          </p:nvPr>
        </p:nvGraphicFramePr>
        <p:xfrm>
          <a:off x="1295400" y="4114800"/>
          <a:ext cx="6386512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27" name="Equation" r:id="rId7" imgW="2882900" imgH="254000" progId="Equation.DSMT4">
                  <p:embed/>
                </p:oleObj>
              </mc:Choice>
              <mc:Fallback>
                <p:oleObj name="Equation" r:id="rId7" imgW="2882900" imgH="254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295400" y="4114800"/>
                        <a:ext cx="6386512" cy="563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06064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Neutral Currents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9EDAD-26C3-454D-9823-93D4A7BC0136}" type="datetime5">
              <a:rPr lang="en-US" smtClean="0"/>
              <a:t>2-Mar-22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Sridhara Dasu (Wisconsin)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00E5D-682D-9043-B9E9-7C255E8153BC}" type="slidenum">
              <a:rPr lang="en-US" smtClean="0"/>
              <a:pPr/>
              <a:t>24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9254498"/>
              </p:ext>
            </p:extLst>
          </p:nvPr>
        </p:nvGraphicFramePr>
        <p:xfrm>
          <a:off x="228600" y="1295400"/>
          <a:ext cx="4978400" cy="1042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927" name="Equation" r:id="rId3" imgW="2247900" imgH="469900" progId="Equation.DSMT4">
                  <p:embed/>
                </p:oleObj>
              </mc:Choice>
              <mc:Fallback>
                <p:oleObj name="Equation" r:id="rId3" imgW="2247900" imgH="469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8600" y="1295400"/>
                        <a:ext cx="4978400" cy="1042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3" name="Group 22"/>
          <p:cNvGrpSpPr/>
          <p:nvPr/>
        </p:nvGrpSpPr>
        <p:grpSpPr>
          <a:xfrm>
            <a:off x="5289950" y="1406525"/>
            <a:ext cx="3606707" cy="1751012"/>
            <a:chOff x="5289950" y="1406525"/>
            <a:chExt cx="3606707" cy="1751012"/>
          </a:xfrm>
        </p:grpSpPr>
        <p:grpSp>
          <p:nvGrpSpPr>
            <p:cNvPr id="7" name="Group 7"/>
            <p:cNvGrpSpPr>
              <a:grpSpLocks/>
            </p:cNvGrpSpPr>
            <p:nvPr/>
          </p:nvGrpSpPr>
          <p:grpSpPr bwMode="auto">
            <a:xfrm rot="1504256" flipH="1" flipV="1">
              <a:off x="5317225" y="1979896"/>
              <a:ext cx="1882775" cy="1587"/>
              <a:chOff x="1392" y="1488"/>
              <a:chExt cx="1584" cy="0"/>
            </a:xfrm>
          </p:grpSpPr>
          <p:sp>
            <p:nvSpPr>
              <p:cNvPr id="8" name="Line 8"/>
              <p:cNvSpPr>
                <a:spLocks noChangeShapeType="1"/>
              </p:cNvSpPr>
              <p:nvPr/>
            </p:nvSpPr>
            <p:spPr bwMode="auto">
              <a:xfrm>
                <a:off x="1392" y="1488"/>
                <a:ext cx="864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n>
                    <a:solidFill>
                      <a:schemeClr val="tx1"/>
                    </a:solidFill>
                    <a:tailEnd type="oval"/>
                  </a:ln>
                </a:endParaRPr>
              </a:p>
            </p:txBody>
          </p:sp>
          <p:sp>
            <p:nvSpPr>
              <p:cNvPr id="9" name="Line 9"/>
              <p:cNvSpPr>
                <a:spLocks noChangeShapeType="1"/>
              </p:cNvSpPr>
              <p:nvPr/>
            </p:nvSpPr>
            <p:spPr bwMode="auto">
              <a:xfrm>
                <a:off x="1392" y="1488"/>
                <a:ext cx="1584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n>
                    <a:solidFill>
                      <a:schemeClr val="tx1"/>
                    </a:solidFill>
                    <a:tailEnd type="oval"/>
                  </a:ln>
                </a:endParaRPr>
              </a:p>
            </p:txBody>
          </p:sp>
        </p:grpSp>
        <p:grpSp>
          <p:nvGrpSpPr>
            <p:cNvPr id="10" name="Group 7"/>
            <p:cNvGrpSpPr>
              <a:grpSpLocks/>
            </p:cNvGrpSpPr>
            <p:nvPr/>
          </p:nvGrpSpPr>
          <p:grpSpPr bwMode="auto">
            <a:xfrm rot="20095744" flipH="1">
              <a:off x="7005935" y="1988176"/>
              <a:ext cx="1882775" cy="1587"/>
              <a:chOff x="1392" y="1488"/>
              <a:chExt cx="1584" cy="0"/>
            </a:xfrm>
          </p:grpSpPr>
          <p:sp>
            <p:nvSpPr>
              <p:cNvPr id="11" name="Line 8"/>
              <p:cNvSpPr>
                <a:spLocks noChangeShapeType="1"/>
              </p:cNvSpPr>
              <p:nvPr/>
            </p:nvSpPr>
            <p:spPr bwMode="auto">
              <a:xfrm>
                <a:off x="1392" y="1488"/>
                <a:ext cx="864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n>
                    <a:solidFill>
                      <a:schemeClr val="tx1"/>
                    </a:solidFill>
                    <a:tailEnd type="oval"/>
                  </a:ln>
                </a:endParaRPr>
              </a:p>
            </p:txBody>
          </p:sp>
          <p:sp>
            <p:nvSpPr>
              <p:cNvPr id="12" name="Line 9"/>
              <p:cNvSpPr>
                <a:spLocks noChangeShapeType="1"/>
              </p:cNvSpPr>
              <p:nvPr/>
            </p:nvSpPr>
            <p:spPr bwMode="auto">
              <a:xfrm>
                <a:off x="1392" y="1488"/>
                <a:ext cx="1584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n>
                    <a:solidFill>
                      <a:schemeClr val="tx1"/>
                    </a:solidFill>
                    <a:tailEnd type="oval"/>
                  </a:ln>
                </a:endParaRPr>
              </a:p>
            </p:txBody>
          </p:sp>
        </p:grpSp>
        <p:grpSp>
          <p:nvGrpSpPr>
            <p:cNvPr id="13" name="Group 7"/>
            <p:cNvGrpSpPr>
              <a:grpSpLocks/>
            </p:cNvGrpSpPr>
            <p:nvPr/>
          </p:nvGrpSpPr>
          <p:grpSpPr bwMode="auto">
            <a:xfrm rot="20400000" flipV="1">
              <a:off x="5289950" y="2696578"/>
              <a:ext cx="1882775" cy="1587"/>
              <a:chOff x="1392" y="1488"/>
              <a:chExt cx="1584" cy="0"/>
            </a:xfrm>
          </p:grpSpPr>
          <p:sp>
            <p:nvSpPr>
              <p:cNvPr id="14" name="Line 8"/>
              <p:cNvSpPr>
                <a:spLocks noChangeShapeType="1"/>
              </p:cNvSpPr>
              <p:nvPr/>
            </p:nvSpPr>
            <p:spPr bwMode="auto">
              <a:xfrm>
                <a:off x="1392" y="1488"/>
                <a:ext cx="864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n>
                    <a:solidFill>
                      <a:schemeClr val="tx1"/>
                    </a:solidFill>
                    <a:tailEnd type="oval"/>
                  </a:ln>
                </a:endParaRPr>
              </a:p>
            </p:txBody>
          </p:sp>
          <p:sp>
            <p:nvSpPr>
              <p:cNvPr id="15" name="Line 9"/>
              <p:cNvSpPr>
                <a:spLocks noChangeShapeType="1"/>
              </p:cNvSpPr>
              <p:nvPr/>
            </p:nvSpPr>
            <p:spPr bwMode="auto">
              <a:xfrm>
                <a:off x="1392" y="1488"/>
                <a:ext cx="1584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n>
                    <a:solidFill>
                      <a:schemeClr val="tx1"/>
                    </a:solidFill>
                    <a:tailEnd type="oval"/>
                  </a:ln>
                </a:endParaRPr>
              </a:p>
            </p:txBody>
          </p:sp>
        </p:grpSp>
        <p:grpSp>
          <p:nvGrpSpPr>
            <p:cNvPr id="16" name="Group 7"/>
            <p:cNvGrpSpPr>
              <a:grpSpLocks/>
            </p:cNvGrpSpPr>
            <p:nvPr/>
          </p:nvGrpSpPr>
          <p:grpSpPr bwMode="auto">
            <a:xfrm rot="1434107" flipV="1">
              <a:off x="7013882" y="2761666"/>
              <a:ext cx="1882775" cy="1587"/>
              <a:chOff x="1392" y="1488"/>
              <a:chExt cx="1584" cy="0"/>
            </a:xfrm>
          </p:grpSpPr>
          <p:sp>
            <p:nvSpPr>
              <p:cNvPr id="17" name="Line 8"/>
              <p:cNvSpPr>
                <a:spLocks noChangeShapeType="1"/>
              </p:cNvSpPr>
              <p:nvPr/>
            </p:nvSpPr>
            <p:spPr bwMode="auto">
              <a:xfrm>
                <a:off x="1392" y="1488"/>
                <a:ext cx="864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n>
                    <a:solidFill>
                      <a:schemeClr val="tx1"/>
                    </a:solidFill>
                    <a:tailEnd type="oval"/>
                  </a:ln>
                </a:endParaRPr>
              </a:p>
            </p:txBody>
          </p:sp>
          <p:sp>
            <p:nvSpPr>
              <p:cNvPr id="18" name="Line 9"/>
              <p:cNvSpPr>
                <a:spLocks noChangeShapeType="1"/>
              </p:cNvSpPr>
              <p:nvPr/>
            </p:nvSpPr>
            <p:spPr bwMode="auto">
              <a:xfrm>
                <a:off x="1392" y="1488"/>
                <a:ext cx="1584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n>
                    <a:solidFill>
                      <a:schemeClr val="tx1"/>
                    </a:solidFill>
                    <a:tailEnd type="oval"/>
                  </a:ln>
                </a:endParaRPr>
              </a:p>
            </p:txBody>
          </p:sp>
        </p:grpSp>
        <p:graphicFrame>
          <p:nvGraphicFramePr>
            <p:cNvPr id="19" name="Object 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01668626"/>
                </p:ext>
              </p:extLst>
            </p:nvPr>
          </p:nvGraphicFramePr>
          <p:xfrm>
            <a:off x="6019800" y="1406525"/>
            <a:ext cx="415925" cy="498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9928" name="Equation" r:id="rId5" imgW="190500" imgH="228600" progId="Equation.DSMT4">
                    <p:embed/>
                  </p:oleObj>
                </mc:Choice>
                <mc:Fallback>
                  <p:oleObj name="Equation" r:id="rId5" imgW="190500" imgH="2286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6019800" y="1406525"/>
                          <a:ext cx="415925" cy="4984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Object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90479601"/>
                </p:ext>
              </p:extLst>
            </p:nvPr>
          </p:nvGraphicFramePr>
          <p:xfrm>
            <a:off x="7696200" y="1406525"/>
            <a:ext cx="415925" cy="498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9929" name="Equation" r:id="rId7" imgW="190500" imgH="228600" progId="Equation.DSMT4">
                    <p:embed/>
                  </p:oleObj>
                </mc:Choice>
                <mc:Fallback>
                  <p:oleObj name="Equation" r:id="rId7" imgW="190500" imgH="2286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7696200" y="1406525"/>
                          <a:ext cx="415925" cy="4984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Object 2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30368803"/>
                </p:ext>
              </p:extLst>
            </p:nvPr>
          </p:nvGraphicFramePr>
          <p:xfrm>
            <a:off x="6116638" y="2743200"/>
            <a:ext cx="360362" cy="4143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9930" name="Equation" r:id="rId8" imgW="165100" imgH="190500" progId="Equation.DSMT4">
                    <p:embed/>
                  </p:oleObj>
                </mc:Choice>
                <mc:Fallback>
                  <p:oleObj name="Equation" r:id="rId8" imgW="165100" imgH="1905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6116638" y="2743200"/>
                          <a:ext cx="360362" cy="41433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" name="Object 2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39850419"/>
                </p:ext>
              </p:extLst>
            </p:nvPr>
          </p:nvGraphicFramePr>
          <p:xfrm>
            <a:off x="7716838" y="2743200"/>
            <a:ext cx="360362" cy="4143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9931" name="Equation" r:id="rId10" imgW="165100" imgH="190500" progId="Equation.DSMT4">
                    <p:embed/>
                  </p:oleObj>
                </mc:Choice>
                <mc:Fallback>
                  <p:oleObj name="Equation" r:id="rId10" imgW="165100" imgH="1905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7716838" y="2743200"/>
                          <a:ext cx="360362" cy="41433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7434451"/>
              </p:ext>
            </p:extLst>
          </p:nvPr>
        </p:nvGraphicFramePr>
        <p:xfrm>
          <a:off x="228600" y="2362200"/>
          <a:ext cx="4445000" cy="1522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932" name="Equation" r:id="rId11" imgW="2006600" imgH="685800" progId="Equation.DSMT4">
                  <p:embed/>
                </p:oleObj>
              </mc:Choice>
              <mc:Fallback>
                <p:oleObj name="Equation" r:id="rId11" imgW="2006600" imgH="685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28600" y="2362200"/>
                        <a:ext cx="4445000" cy="1522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6689273"/>
              </p:ext>
            </p:extLst>
          </p:nvPr>
        </p:nvGraphicFramePr>
        <p:xfrm>
          <a:off x="228600" y="3679825"/>
          <a:ext cx="6076950" cy="157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933" name="Equation" r:id="rId13" imgW="2743200" imgH="711200" progId="Equation.DSMT4">
                  <p:embed/>
                </p:oleObj>
              </mc:Choice>
              <mc:Fallback>
                <p:oleObj name="Equation" r:id="rId13" imgW="2743200" imgH="71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28600" y="3679825"/>
                        <a:ext cx="6076950" cy="1577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019155"/>
              </p:ext>
            </p:extLst>
          </p:nvPr>
        </p:nvGraphicFramePr>
        <p:xfrm>
          <a:off x="6400800" y="3206750"/>
          <a:ext cx="2700337" cy="327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934" name="Equation" r:id="rId15" imgW="1219200" imgH="1473200" progId="Equation.DSMT4">
                  <p:embed/>
                </p:oleObj>
              </mc:Choice>
              <mc:Fallback>
                <p:oleObj name="Equation" r:id="rId15" imgW="1219200" imgH="147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400800" y="3206750"/>
                        <a:ext cx="2700337" cy="3270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1332451"/>
              </p:ext>
            </p:extLst>
          </p:nvPr>
        </p:nvGraphicFramePr>
        <p:xfrm>
          <a:off x="267356" y="5410200"/>
          <a:ext cx="5904844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935" name="Equation" r:id="rId17" imgW="2730500" imgH="457200" progId="Equation.DSMT4">
                  <p:embed/>
                </p:oleObj>
              </mc:Choice>
              <mc:Fallback>
                <p:oleObj name="Equation" r:id="rId17" imgW="27305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267356" y="5410200"/>
                        <a:ext cx="5904844" cy="99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07619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88779-88F2-624C-9D49-0CFD19994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97DDDF-944D-414E-B465-BFC9862116F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Dirac Equation describes:</a:t>
            </a:r>
          </a:p>
          <a:p>
            <a:pPr marL="914400" lvl="1" indent="-514350">
              <a:buFont typeface="+mj-lt"/>
              <a:buAutoNum type="alphaUcPeriod"/>
            </a:pPr>
            <a:r>
              <a:rPr lang="en-US" dirty="0"/>
              <a:t>Spin-0 particles and anti-particles</a:t>
            </a:r>
          </a:p>
          <a:p>
            <a:pPr marL="914400" lvl="1" indent="-514350">
              <a:buFont typeface="+mj-lt"/>
              <a:buAutoNum type="alphaUcPeriod"/>
            </a:pPr>
            <a:r>
              <a:rPr lang="en-US" dirty="0">
                <a:solidFill>
                  <a:srgbClr val="0000FF"/>
                </a:solidFill>
              </a:rPr>
              <a:t>Spin-1/2 particles only</a:t>
            </a:r>
          </a:p>
          <a:p>
            <a:pPr marL="914400" lvl="1" indent="-514350">
              <a:buFont typeface="+mj-lt"/>
              <a:buAutoNum type="alphaUcPeriod"/>
            </a:pPr>
            <a:r>
              <a:rPr lang="en-US" dirty="0">
                <a:solidFill>
                  <a:srgbClr val="008000"/>
                </a:solidFill>
              </a:rPr>
              <a:t>Spin-1 particles</a:t>
            </a:r>
          </a:p>
          <a:p>
            <a:pPr marL="914400" lvl="1" indent="-514350">
              <a:buFont typeface="+mj-lt"/>
              <a:buAutoNum type="alphaUcPeriod"/>
            </a:pPr>
            <a:r>
              <a:rPr lang="en-US" dirty="0">
                <a:solidFill>
                  <a:srgbClr val="FF42F7"/>
                </a:solidFill>
              </a:rPr>
              <a:t>Particles of any spin</a:t>
            </a:r>
          </a:p>
          <a:p>
            <a:pPr marL="914400" lvl="1" indent="-514350">
              <a:buFont typeface="+mj-lt"/>
              <a:buAutoNum type="alphaUcPeriod"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Particles and anti-particles of spin-1/2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24B037-ED7B-D34A-A589-14D72E4BC53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7362F8A-4D58-6A48-A925-8DE063978680}" type="datetime5">
              <a:rPr lang="en-US" smtClean="0"/>
              <a:t>2-Mar-22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E6C623-4781-EB44-8C56-F642221AAD2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Sridhara Dasu (Wisconsin)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122485-D832-3948-8C02-3183C32A351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23EC512-DE41-8D4F-9FC7-449F6E7E2BE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1256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88779-88F2-624C-9D49-0CFD19994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97DDDF-944D-414E-B465-BFC9862116F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Dirac Equation :</a:t>
            </a:r>
          </a:p>
          <a:p>
            <a:pPr marL="914400" lvl="1" indent="-514350">
              <a:buFont typeface="+mj-lt"/>
              <a:buAutoNum type="alphaUcPeriod"/>
            </a:pPr>
            <a:r>
              <a:rPr lang="en-US" dirty="0"/>
              <a:t>is a relativistic equation</a:t>
            </a:r>
          </a:p>
          <a:p>
            <a:pPr marL="914400" lvl="1" indent="-514350">
              <a:buFont typeface="+mj-lt"/>
              <a:buAutoNum type="alphaUcPeriod"/>
            </a:pPr>
            <a:r>
              <a:rPr lang="en-US" dirty="0">
                <a:solidFill>
                  <a:srgbClr val="0000FF"/>
                </a:solidFill>
              </a:rPr>
              <a:t>has only first derivatives of space and time</a:t>
            </a:r>
          </a:p>
          <a:p>
            <a:pPr marL="914400" lvl="1" indent="-514350">
              <a:buFont typeface="+mj-lt"/>
              <a:buAutoNum type="alphaUcPeriod"/>
            </a:pPr>
            <a:r>
              <a:rPr lang="en-US" dirty="0">
                <a:solidFill>
                  <a:srgbClr val="008000"/>
                </a:solidFill>
              </a:rPr>
              <a:t>is a matrix equation of dimension 4</a:t>
            </a:r>
          </a:p>
          <a:p>
            <a:pPr marL="914400" lvl="1" indent="-514350">
              <a:buFont typeface="+mj-lt"/>
              <a:buAutoNum type="alphaUcPeriod"/>
            </a:pPr>
            <a:r>
              <a:rPr lang="en-US" dirty="0">
                <a:solidFill>
                  <a:srgbClr val="FF42F7"/>
                </a:solidFill>
              </a:rPr>
              <a:t>describes massless or massive spin-1/2 particles</a:t>
            </a:r>
          </a:p>
          <a:p>
            <a:pPr marL="914400" lvl="1" indent="-514350">
              <a:buFont typeface="+mj-lt"/>
              <a:buAutoNum type="alphaUcPeriod"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All of the above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24B037-ED7B-D34A-A589-14D72E4BC53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7362F8A-4D58-6A48-A925-8DE063978680}" type="datetime5">
              <a:rPr lang="en-US" smtClean="0"/>
              <a:t>2-Mar-22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E6C623-4781-EB44-8C56-F642221AAD2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Sridhara Dasu (Wisconsin)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122485-D832-3948-8C02-3183C32A351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23EC512-DE41-8D4F-9FC7-449F6E7E2BE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9138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Dirac Equation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76200" y="1219200"/>
            <a:ext cx="8839200" cy="4953000"/>
          </a:xfrm>
        </p:spPr>
        <p:txBody>
          <a:bodyPr/>
          <a:lstStyle/>
          <a:p>
            <a:r>
              <a:rPr lang="en-US" sz="2400" dirty="0"/>
              <a:t>A 4x4 matrix equation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7362F8A-4D58-6A48-A925-8DE063978680}" type="datetime5">
              <a:rPr lang="en-US" smtClean="0"/>
              <a:t>2-Mar-22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Sridhara Dasu (Wisconsin)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23EC512-DE41-8D4F-9FC7-449F6E7E2BE8}" type="slidenum">
              <a:rPr lang="en-US" smtClean="0"/>
              <a:pPr/>
              <a:t>5</a:t>
            </a:fld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1869341"/>
              </p:ext>
            </p:extLst>
          </p:nvPr>
        </p:nvGraphicFramePr>
        <p:xfrm>
          <a:off x="1670050" y="1676400"/>
          <a:ext cx="5391150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509" name="Equation" r:id="rId3" imgW="2425700" imgH="279400" progId="Equation.DSMT4">
                  <p:embed/>
                </p:oleObj>
              </mc:Choice>
              <mc:Fallback>
                <p:oleObj name="Equation" r:id="rId3" imgW="2425700" imgH="279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70050" y="1676400"/>
                        <a:ext cx="5391150" cy="619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3127184"/>
              </p:ext>
            </p:extLst>
          </p:nvPr>
        </p:nvGraphicFramePr>
        <p:xfrm>
          <a:off x="609600" y="2362200"/>
          <a:ext cx="1401337" cy="198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510" name="Equation" r:id="rId5" imgW="736600" imgH="1041400" progId="Equation.DSMT4">
                  <p:embed/>
                </p:oleObj>
              </mc:Choice>
              <mc:Fallback>
                <p:oleObj name="Equation" r:id="rId5" imgW="736600" imgH="1041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09600" y="2362200"/>
                        <a:ext cx="1401337" cy="1981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667000" y="2514600"/>
            <a:ext cx="632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Symbol" charset="0"/>
              <a:buChar char="Y"/>
            </a:pPr>
            <a:r>
              <a:rPr lang="en-US" sz="2000" dirty="0"/>
              <a:t>is a “Dirac </a:t>
            </a:r>
            <a:r>
              <a:rPr lang="en-US" sz="2000" dirty="0" err="1"/>
              <a:t>Spinor</a:t>
            </a:r>
            <a:r>
              <a:rPr lang="en-US" sz="2000" dirty="0"/>
              <a:t>”</a:t>
            </a: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311774"/>
              </p:ext>
            </p:extLst>
          </p:nvPr>
        </p:nvGraphicFramePr>
        <p:xfrm>
          <a:off x="2671952" y="3086100"/>
          <a:ext cx="48006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511" name="Equation" r:id="rId7" imgW="2514600" imgH="279400" progId="Equation.DSMT4">
                  <p:embed/>
                </p:oleObj>
              </mc:Choice>
              <mc:Fallback>
                <p:oleObj name="Equation" r:id="rId7" imgW="2514600" imgH="279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671952" y="3086100"/>
                        <a:ext cx="4800600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7310611"/>
              </p:ext>
            </p:extLst>
          </p:nvPr>
        </p:nvGraphicFramePr>
        <p:xfrm>
          <a:off x="5715000" y="3946525"/>
          <a:ext cx="1722954" cy="1919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512" name="Equation" r:id="rId9" imgW="1117600" imgH="1244600" progId="Equation.DSMT4">
                  <p:embed/>
                </p:oleObj>
              </mc:Choice>
              <mc:Fallback>
                <p:oleObj name="Equation" r:id="rId9" imgW="1117600" imgH="1244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715000" y="3946525"/>
                        <a:ext cx="1722954" cy="1919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6477331"/>
              </p:ext>
            </p:extLst>
          </p:nvPr>
        </p:nvGraphicFramePr>
        <p:xfrm>
          <a:off x="7543800" y="3216275"/>
          <a:ext cx="1554162" cy="310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513" name="Equation" r:id="rId11" imgW="1003300" imgH="2006600" progId="Equation.DSMT4">
                  <p:embed/>
                </p:oleObj>
              </mc:Choice>
              <mc:Fallback>
                <p:oleObj name="Equation" r:id="rId11" imgW="1003300" imgH="2006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543800" y="3216275"/>
                        <a:ext cx="1554162" cy="3108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7829495"/>
              </p:ext>
            </p:extLst>
          </p:nvPr>
        </p:nvGraphicFramePr>
        <p:xfrm>
          <a:off x="426002" y="4726569"/>
          <a:ext cx="4424363" cy="4550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514" name="Equation" r:id="rId13" imgW="2222500" imgH="228600" progId="Equation.DSMT4">
                  <p:embed/>
                </p:oleObj>
              </mc:Choice>
              <mc:Fallback>
                <p:oleObj name="Equation" r:id="rId13" imgW="22225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26002" y="4726569"/>
                        <a:ext cx="4424363" cy="4550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6C98407-EB15-5F45-ACE7-ADBB38AB9818}"/>
                  </a:ext>
                </a:extLst>
              </p:cNvPr>
              <p:cNvSpPr txBox="1"/>
              <p:nvPr/>
            </p:nvSpPr>
            <p:spPr>
              <a:xfrm>
                <a:off x="457200" y="5410200"/>
                <a:ext cx="439316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There are four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sub>
                    </m:sSub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=1, 2, 3, 4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6C98407-EB15-5F45-ACE7-ADBB38AB98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5410200"/>
                <a:ext cx="4393165" cy="369332"/>
              </a:xfrm>
              <a:prstGeom prst="rect">
                <a:avLst/>
              </a:prstGeom>
              <a:blipFill>
                <a:blip r:embed="rId15"/>
                <a:stretch>
                  <a:fillRect l="-1153" t="-10000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7575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E3089-16D8-8340-BD28-F78A32FAB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Stuckleberg</a:t>
            </a:r>
            <a:r>
              <a:rPr lang="en-US" dirty="0"/>
              <a:t> – Feynman Idea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21B93AC-03CC-5F48-87B3-581AE1139D5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Negative energy solutions are negative energy particles propagating backwards in time</a:t>
                </a:r>
              </a:p>
              <a:p>
                <a:pPr marL="857250" lvl="1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The negative energy solutions can be interpreted as oppositely charged particles propagating forward in time</a:t>
                </a:r>
              </a:p>
              <a:p>
                <a:pPr marL="857250" lvl="1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Time dependence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𝑖𝐸𝑡</m:t>
                        </m:r>
                      </m:sup>
                    </m:sSup>
                  </m:oMath>
                </a14:m>
                <a:r>
                  <a:rPr lang="en-US" dirty="0"/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)(−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dirty="0"/>
                  <a:t> remains unchanged</a:t>
                </a:r>
              </a:p>
              <a:p>
                <a:pPr marL="857250" lvl="1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Anti-particle spinors instead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and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endParaRPr lang="en-US" dirty="0"/>
              </a:p>
              <a:p>
                <a:pPr marL="857250" lvl="1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21B93AC-03CC-5F48-87B3-581AE1139D5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60" t="-14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B3E05E-3478-AB48-8D22-4DCD8D812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8BAA7-1598-E741-9161-4FFC17634FA9}" type="datetime5">
              <a:rPr lang="en-US" smtClean="0"/>
              <a:t>2-Mar-22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F1A4BF-5403-D349-BACA-D0631CC12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Sridhara Dasu (Wisconsin)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44F279-413B-F540-BCFE-3A082C07A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39356-365C-4545-A286-1563346C0423}" type="slidenum">
              <a:rPr lang="en-US" smtClean="0"/>
              <a:pPr/>
              <a:t>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54A4C9B-99C8-AF46-A550-AC949FCC3779}"/>
                  </a:ext>
                </a:extLst>
              </p:cNvPr>
              <p:cNvSpPr txBox="1"/>
              <p:nvPr/>
            </p:nvSpPr>
            <p:spPr>
              <a:xfrm>
                <a:off x="1219200" y="5240293"/>
                <a:ext cx="6826250" cy="5003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</m:d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acc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𝐸𝑡</m:t>
                              </m:r>
                            </m:e>
                          </m:d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,−</m:t>
                      </m:r>
                      <m:acc>
                        <m:accPr>
                          <m:chr m:val="⃗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acc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(−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54A4C9B-99C8-AF46-A550-AC949FCC37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5240293"/>
                <a:ext cx="6826250" cy="500393"/>
              </a:xfrm>
              <a:prstGeom prst="rect">
                <a:avLst/>
              </a:prstGeom>
              <a:blipFill>
                <a:blip r:embed="rId3"/>
                <a:stretch>
                  <a:fillRect t="-9756" b="-14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A6096D3-7E3B-F74E-A3B2-073A7F49E980}"/>
                  </a:ext>
                </a:extLst>
              </p:cNvPr>
              <p:cNvSpPr txBox="1"/>
              <p:nvPr/>
            </p:nvSpPr>
            <p:spPr>
              <a:xfrm>
                <a:off x="1219200" y="5867400"/>
                <a:ext cx="6826250" cy="5003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</m:d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acc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𝐸𝑡</m:t>
                              </m:r>
                            </m:e>
                          </m:d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,−</m:t>
                      </m:r>
                      <m:acc>
                        <m:accPr>
                          <m:chr m:val="⃗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acc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(−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A6096D3-7E3B-F74E-A3B2-073A7F49E9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5867400"/>
                <a:ext cx="6826250" cy="500393"/>
              </a:xfrm>
              <a:prstGeom prst="rect">
                <a:avLst/>
              </a:prstGeom>
              <a:blipFill>
                <a:blip r:embed="rId4"/>
                <a:stretch>
                  <a:fillRect t="-12500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5612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Dirac </a:t>
            </a:r>
            <a:r>
              <a:rPr lang="en-US" dirty="0" err="1"/>
              <a:t>Spinors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52400" y="1219200"/>
            <a:ext cx="8839200" cy="4953000"/>
          </a:xfrm>
        </p:spPr>
        <p:txBody>
          <a:bodyPr/>
          <a:lstStyle/>
          <a:p>
            <a:r>
              <a:rPr lang="en-US" dirty="0"/>
              <a:t>The four solutions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7362F8A-4D58-6A48-A925-8DE063978680}" type="datetime5">
              <a:rPr lang="en-US" smtClean="0"/>
              <a:t>2-Mar-22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Sridhara Dasu (Wisconsin)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23EC512-DE41-8D4F-9FC7-449F6E7E2BE8}" type="slidenum">
              <a:rPr lang="en-US" smtClean="0"/>
              <a:pPr/>
              <a:t>7</a:t>
            </a:fld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3834242"/>
              </p:ext>
            </p:extLst>
          </p:nvPr>
        </p:nvGraphicFramePr>
        <p:xfrm>
          <a:off x="768350" y="1828800"/>
          <a:ext cx="2640013" cy="216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36" name="Equation" r:id="rId3" imgW="1612900" imgH="1320800" progId="Equation.DSMT4">
                  <p:embed/>
                </p:oleObj>
              </mc:Choice>
              <mc:Fallback>
                <p:oleObj name="Equation" r:id="rId3" imgW="1612900" imgH="1320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68350" y="1828800"/>
                        <a:ext cx="2640013" cy="2162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3516869"/>
              </p:ext>
            </p:extLst>
          </p:nvPr>
        </p:nvGraphicFramePr>
        <p:xfrm>
          <a:off x="4351338" y="1746250"/>
          <a:ext cx="2924175" cy="2376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37" name="Equation" r:id="rId5" imgW="1625600" imgH="1320800" progId="Equation.DSMT4">
                  <p:embed/>
                </p:oleObj>
              </mc:Choice>
              <mc:Fallback>
                <p:oleObj name="Equation" r:id="rId5" imgW="1625600" imgH="1320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351338" y="1746250"/>
                        <a:ext cx="2924175" cy="2376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9003391"/>
              </p:ext>
            </p:extLst>
          </p:nvPr>
        </p:nvGraphicFramePr>
        <p:xfrm>
          <a:off x="588963" y="4100513"/>
          <a:ext cx="2905125" cy="2376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38" name="Equation" r:id="rId7" imgW="1612900" imgH="1320800" progId="Equation.DSMT4">
                  <p:embed/>
                </p:oleObj>
              </mc:Choice>
              <mc:Fallback>
                <p:oleObj name="Equation" r:id="rId7" imgW="1612900" imgH="1320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88963" y="4100513"/>
                        <a:ext cx="2905125" cy="23764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2889624"/>
              </p:ext>
            </p:extLst>
          </p:nvPr>
        </p:nvGraphicFramePr>
        <p:xfrm>
          <a:off x="4373563" y="4098925"/>
          <a:ext cx="2876550" cy="2378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39" name="Equation" r:id="rId9" imgW="1600200" imgH="1320800" progId="Equation.DSMT4">
                  <p:embed/>
                </p:oleObj>
              </mc:Choice>
              <mc:Fallback>
                <p:oleObj name="Equation" r:id="rId9" imgW="1600200" imgH="1320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373563" y="4098925"/>
                        <a:ext cx="2876550" cy="2378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6490466"/>
              </p:ext>
            </p:extLst>
          </p:nvPr>
        </p:nvGraphicFramePr>
        <p:xfrm>
          <a:off x="3188748" y="1143000"/>
          <a:ext cx="30099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40" name="Equation" r:id="rId11" imgW="1003300" imgH="228600" progId="Equation.DSMT4">
                  <p:embed/>
                </p:oleObj>
              </mc:Choice>
              <mc:Fallback>
                <p:oleObj name="Equation" r:id="rId11" imgW="10033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188748" y="1143000"/>
                        <a:ext cx="3009900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3498229"/>
              </p:ext>
            </p:extLst>
          </p:nvPr>
        </p:nvGraphicFramePr>
        <p:xfrm>
          <a:off x="7239000" y="2460625"/>
          <a:ext cx="1916113" cy="94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41" name="Equation" r:id="rId13" imgW="1003300" imgH="495300" progId="Equation.DSMT4">
                  <p:embed/>
                </p:oleObj>
              </mc:Choice>
              <mc:Fallback>
                <p:oleObj name="Equation" r:id="rId13" imgW="1003300" imgH="495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7239000" y="2460625"/>
                        <a:ext cx="1916113" cy="946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4229940"/>
              </p:ext>
            </p:extLst>
          </p:nvPr>
        </p:nvGraphicFramePr>
        <p:xfrm>
          <a:off x="7239000" y="4822825"/>
          <a:ext cx="1892300" cy="94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42" name="Equation" r:id="rId15" imgW="990600" imgH="495300" progId="Equation.DSMT4">
                  <p:embed/>
                </p:oleObj>
              </mc:Choice>
              <mc:Fallback>
                <p:oleObj name="Equation" r:id="rId15" imgW="990600" imgH="495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7239000" y="4822825"/>
                        <a:ext cx="1892300" cy="946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6934200" y="1219200"/>
            <a:ext cx="2262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Momentum space Dirac equations</a:t>
            </a:r>
          </a:p>
        </p:txBody>
      </p:sp>
    </p:spTree>
    <p:extLst>
      <p:ext uri="{BB962C8B-B14F-4D97-AF65-F5344CB8AC3E}">
        <p14:creationId xmlns:p14="http://schemas.microsoft.com/office/powerpoint/2010/main" val="2782705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00DB2-6BA2-9842-9A36-36A788581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C737A2C6-58EA-0142-9C19-01984A1EE039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/>
            <p:txBody>
              <a:bodyPr/>
              <a:lstStyle/>
              <a:p>
                <a:r>
                  <a:rPr lang="en-US" dirty="0"/>
                  <a:t>Is the four component Dirac Field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US" dirty="0"/>
                  <a:t> a vector?</a:t>
                </a:r>
              </a:p>
              <a:p>
                <a:pPr marL="857250" lvl="1" indent="-45720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rgbClr val="008000"/>
                    </a:solidFill>
                  </a:rPr>
                  <a:t>Yes</a:t>
                </a:r>
              </a:p>
              <a:p>
                <a:pPr marL="857250" lvl="1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No</a:t>
                </a:r>
              </a:p>
              <a:p>
                <a:pPr marL="857250" lvl="1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0" indent="0"/>
                <a:r>
                  <a:rPr lang="en-US" dirty="0"/>
                  <a:t>How do we tell if a four-component object is a vector?</a:t>
                </a:r>
              </a:p>
              <a:p>
                <a:pPr marL="857250" lvl="1" indent="-45720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rgbClr val="008000"/>
                    </a:solidFill>
                  </a:rPr>
                  <a:t>By checking its transformation properties under Lorentz Transformation</a:t>
                </a:r>
              </a:p>
              <a:p>
                <a:pPr marL="857250" lvl="1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By checking if the sum of electron and positron spins always adds up to spin=1 or not</a:t>
                </a: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C737A2C6-58EA-0142-9C19-01984A1EE03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blipFill>
                <a:blip r:embed="rId2"/>
                <a:stretch>
                  <a:fillRect l="-1580" t="-15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86D762-052D-B040-9D75-2378A44E394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7362F8A-4D58-6A48-A925-8DE063978680}" type="datetime5">
              <a:rPr lang="en-US" smtClean="0"/>
              <a:t>2-Mar-22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0A8BF1-F176-824F-B503-E0D25342B37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Sridhara Dasu (Wisconsin)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420861-C2F2-D145-9D1B-9496C74F983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23EC512-DE41-8D4F-9FC7-449F6E7E2BE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141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Transformation of </a:t>
            </a:r>
            <a:r>
              <a:rPr lang="en-US" dirty="0">
                <a:latin typeface="Symbol" charset="2"/>
                <a:cs typeface="Symbol" charset="2"/>
              </a:rPr>
              <a:t>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62F8A-4D58-6A48-A925-8DE063978680}" type="datetime5">
              <a:rPr lang="en-US" smtClean="0"/>
              <a:t>2-Mar-22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Sridhara Dasu (Wisconsin)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EC512-DE41-8D4F-9FC7-449F6E7E2BE8}" type="slidenum">
              <a:rPr lang="en-US" smtClean="0"/>
              <a:pPr/>
              <a:t>9</a:t>
            </a:fld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2577527"/>
              </p:ext>
            </p:extLst>
          </p:nvPr>
        </p:nvGraphicFramePr>
        <p:xfrm>
          <a:off x="304799" y="1752600"/>
          <a:ext cx="185737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40" name="Equation" r:id="rId3" imgW="825500" imgH="203200" progId="Equation.DSMT4">
                  <p:embed/>
                </p:oleObj>
              </mc:Choice>
              <mc:Fallback>
                <p:oleObj name="Equation" r:id="rId3" imgW="8255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4799" y="1752600"/>
                        <a:ext cx="1857375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6424533"/>
              </p:ext>
            </p:extLst>
          </p:nvPr>
        </p:nvGraphicFramePr>
        <p:xfrm>
          <a:off x="990600" y="1981200"/>
          <a:ext cx="7499195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41" name="Equation" r:id="rId5" imgW="3416300" imgH="1041400" progId="Equation.DSMT4">
                  <p:embed/>
                </p:oleObj>
              </mc:Choice>
              <mc:Fallback>
                <p:oleObj name="Equation" r:id="rId5" imgW="3416300" imgH="1041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90600" y="1981200"/>
                        <a:ext cx="7499195" cy="2286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4844051"/>
              </p:ext>
            </p:extLst>
          </p:nvPr>
        </p:nvGraphicFramePr>
        <p:xfrm>
          <a:off x="976313" y="4087813"/>
          <a:ext cx="4017962" cy="1046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42" name="Equation" r:id="rId7" imgW="1854200" imgH="482600" progId="Equation.DSMT4">
                  <p:embed/>
                </p:oleObj>
              </mc:Choice>
              <mc:Fallback>
                <p:oleObj name="Equation" r:id="rId7" imgW="1854200" imgH="482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76313" y="4087813"/>
                        <a:ext cx="4017962" cy="10461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85799" y="5562600"/>
            <a:ext cx="7803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It takes some effort to establish above – look at solution to problem 7.11</a:t>
            </a:r>
          </a:p>
        </p:txBody>
      </p:sp>
    </p:spTree>
    <p:extLst>
      <p:ext uri="{BB962C8B-B14F-4D97-AF65-F5344CB8AC3E}">
        <p14:creationId xmlns:p14="http://schemas.microsoft.com/office/powerpoint/2010/main" val="119041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61955</TotalTime>
  <Words>630</Words>
  <Application>Microsoft Macintosh PowerPoint</Application>
  <PresentationFormat>On-screen Show (4:3)</PresentationFormat>
  <Paragraphs>168</Paragraphs>
  <Slides>24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Cambria Math</vt:lpstr>
      <vt:lpstr>Helvetica</vt:lpstr>
      <vt:lpstr>Symbol</vt:lpstr>
      <vt:lpstr>Office Theme</vt:lpstr>
      <vt:lpstr>Equation</vt:lpstr>
      <vt:lpstr>Physics 535</vt:lpstr>
      <vt:lpstr>Question?</vt:lpstr>
      <vt:lpstr>Question?</vt:lpstr>
      <vt:lpstr>Question?</vt:lpstr>
      <vt:lpstr>Dirac Equation</vt:lpstr>
      <vt:lpstr>Stuckleberg – Feynman Idea</vt:lpstr>
      <vt:lpstr>Dirac Spinors</vt:lpstr>
      <vt:lpstr>Question?</vt:lpstr>
      <vt:lpstr>Transformation of y</vt:lpstr>
      <vt:lpstr>Transformation of ψ</vt:lpstr>
      <vt:lpstr>Covariant quantities</vt:lpstr>
      <vt:lpstr>Covariant Quantities: Scalar</vt:lpstr>
      <vt:lpstr>Covariant Quantities: Pseudoscalar</vt:lpstr>
      <vt:lpstr>Full set of Bilinear Covariants</vt:lpstr>
      <vt:lpstr>EM Charged Particle Interaction</vt:lpstr>
      <vt:lpstr>Gauge Transformation</vt:lpstr>
      <vt:lpstr>Gauge Transformation Verification</vt:lpstr>
      <vt:lpstr>Gauge Principle  Interactions</vt:lpstr>
      <vt:lpstr>Complex Scalar QED</vt:lpstr>
      <vt:lpstr>Four Fermion  Current-Current Interaction</vt:lpstr>
      <vt:lpstr>Pseudoscalars and Axial Vectors</vt:lpstr>
      <vt:lpstr>Discovery of Maximal P Violation</vt:lpstr>
      <vt:lpstr>Quark Charged Current</vt:lpstr>
      <vt:lpstr>Neutral Currents</vt:lpstr>
    </vt:vector>
  </TitlesOfParts>
  <Manager/>
  <Company>University of Wisconsin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Physics 535</dc:title>
  <dc:subject/>
  <dc:creator>Sridhara Dasu</dc:creator>
  <cp:keywords/>
  <dc:description/>
  <cp:lastModifiedBy>Sridhara Dasu</cp:lastModifiedBy>
  <cp:revision>626</cp:revision>
  <dcterms:created xsi:type="dcterms:W3CDTF">2012-01-24T18:30:37Z</dcterms:created>
  <dcterms:modified xsi:type="dcterms:W3CDTF">2022-03-03T22:02:12Z</dcterms:modified>
  <cp:category/>
</cp:coreProperties>
</file>