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540" r:id="rId2"/>
    <p:sldId id="579" r:id="rId3"/>
    <p:sldId id="580" r:id="rId4"/>
    <p:sldId id="570" r:id="rId5"/>
    <p:sldId id="581" r:id="rId6"/>
    <p:sldId id="548" r:id="rId7"/>
    <p:sldId id="550" r:id="rId8"/>
    <p:sldId id="555" r:id="rId9"/>
    <p:sldId id="554" r:id="rId10"/>
    <p:sldId id="556" r:id="rId11"/>
    <p:sldId id="557" r:id="rId12"/>
    <p:sldId id="552" r:id="rId13"/>
    <p:sldId id="558" r:id="rId14"/>
    <p:sldId id="559" r:id="rId15"/>
    <p:sldId id="560" r:id="rId16"/>
    <p:sldId id="561" r:id="rId17"/>
    <p:sldId id="562" r:id="rId18"/>
    <p:sldId id="553" r:id="rId1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0000"/>
    <a:srgbClr val="0000FF"/>
    <a:srgbClr val="FFFFFF"/>
    <a:srgbClr val="66FF66"/>
    <a:srgbClr val="E59F57"/>
    <a:srgbClr val="008000"/>
    <a:srgbClr val="FF42F7"/>
    <a:srgbClr val="E6F9F9"/>
    <a:srgbClr val="4130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3" autoAdjust="0"/>
    <p:restoredTop sz="99388" autoAdjust="0"/>
  </p:normalViewPr>
  <p:slideViewPr>
    <p:cSldViewPr snapToObjects="1">
      <p:cViewPr varScale="1">
        <p:scale>
          <a:sx n="124" d="100"/>
          <a:sy n="124" d="100"/>
        </p:scale>
        <p:origin x="172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79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10" Type="http://schemas.openxmlformats.org/officeDocument/2006/relationships/image" Target="../media/image26.emf"/><Relationship Id="rId4" Type="http://schemas.openxmlformats.org/officeDocument/2006/relationships/image" Target="../media/image20.emf"/><Relationship Id="rId9" Type="http://schemas.openxmlformats.org/officeDocument/2006/relationships/image" Target="../media/image25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image" Target="../media/image36.emf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41.emf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image" Target="../media/image47.emf"/><Relationship Id="rId4" Type="http://schemas.openxmlformats.org/officeDocument/2006/relationships/image" Target="../media/image50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52.emf"/><Relationship Id="rId1" Type="http://schemas.openxmlformats.org/officeDocument/2006/relationships/image" Target="../media/image47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image" Target="../media/image54.emf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81ACEE-B434-9E48-AAF8-DB61287634E0}" type="datetime1">
              <a:rPr lang="en-US"/>
              <a:pPr>
                <a:defRPr/>
              </a:pPr>
              <a:t>4/7/21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C56E42C-FEC2-C646-807C-432E628547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809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D19E572-6A22-FC49-A9CC-E8678561ED67}" type="datetime1">
              <a:rPr lang="en-US"/>
              <a:pPr>
                <a:defRPr/>
              </a:pPr>
              <a:t>4/7/21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9D05AA0-C0FC-7744-84CF-5AA3DD237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63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C52E67-340F-4943-AA14-6EF8F00078DA}" type="datetime5">
              <a:rPr lang="en-US" smtClean="0"/>
              <a:t>7-Apr-21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536418-46AA-9543-8507-2D10FDE641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D21584-363B-4446-8A4D-506CDBA4ED03}" type="datetime5">
              <a:rPr lang="en-US" smtClean="0"/>
              <a:t>7-Apr-21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28697-3411-C84D-AEB2-CCF92ECBBC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868E74-57C4-3348-999C-C18FC38B3B90}" type="datetime5">
              <a:rPr lang="en-US" smtClean="0"/>
              <a:t>7-Apr-21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8D4C3-EF96-664E-8E47-04A53936BA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388" y="381000"/>
            <a:ext cx="6756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481263" y="6553200"/>
            <a:ext cx="4186237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553200"/>
            <a:ext cx="1905000" cy="304800"/>
          </a:xfrm>
        </p:spPr>
        <p:txBody>
          <a:bodyPr/>
          <a:lstStyle>
            <a:lvl1pPr>
              <a:defRPr smtClean="0"/>
            </a:lvl1pPr>
          </a:lstStyle>
          <a:p>
            <a:fld id="{0B47337D-BB91-8E46-816C-F4870349025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81000" y="65532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fld id="{EE524466-A337-0346-8795-58F1FBA149E7}" type="datetime5">
              <a:rPr lang="en-US" smtClean="0"/>
              <a:t>7-Apr-21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98BAA7-1598-E741-9161-4FFC17634FA9}" type="datetime5">
              <a:rPr lang="en-US" smtClean="0"/>
              <a:t>7-Apr-21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39356-365C-4545-A286-1563346C04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67FA9A-2427-BC4B-A524-89A7CFA36F11}" type="datetime5">
              <a:rPr lang="en-US" smtClean="0"/>
              <a:t>7-Apr-21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66846-63DB-F049-99DE-99260DADE7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3D965E-DB3A-5B46-BC7F-89DECB829B25}" type="datetime5">
              <a:rPr lang="en-US" smtClean="0"/>
              <a:t>7-Apr-21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51BD2-58D5-7E45-9FCF-47C84745B9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D673D3-9971-B44D-B489-74776F3BF3C7}" type="datetime5">
              <a:rPr lang="en-US" smtClean="0"/>
              <a:t>7-Apr-21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CFEB78-787E-F241-B614-6B7F13E116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2400" y="1371601"/>
            <a:ext cx="88392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47362F8A-4D58-6A48-A925-8DE063978680}" type="datetime5">
              <a:rPr lang="en-US" smtClean="0"/>
              <a:t>7-Apr-21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23EC512-DE41-8D4F-9FC7-449F6E7E2B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99EDAD-26C3-454D-9823-93D4A7BC0136}" type="datetime5">
              <a:rPr lang="en-US" smtClean="0"/>
              <a:t>7-Apr-21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500E5D-682D-9043-B9E9-7C255E8153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4CC0DC-A0B4-DF44-ADA4-753F2A592B42}" type="datetime5">
              <a:rPr lang="en-US" smtClean="0"/>
              <a:t>7-Apr-21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F89EC-AA6B-CE4E-BF8A-1EC986637F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E171C4-3231-B64D-935C-992D96D63A73}" type="datetime5">
              <a:rPr lang="en-US" smtClean="0"/>
              <a:t>7-Apr-21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8F3B2-A42B-874A-B5ED-113F62862D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92875"/>
            <a:ext cx="9144000" cy="3651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2096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371600"/>
            <a:ext cx="8686800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12509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86999F80-3AC4-1442-B348-9D331FA45059}" type="datetime5">
              <a:rPr lang="en-US" smtClean="0"/>
              <a:t>7-Apr-21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0950" y="6492875"/>
            <a:ext cx="682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FFF00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492875"/>
            <a:ext cx="1066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00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fld id="{76841388-C7E8-FC4A-B9C2-851FB28000D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UWCrest_4c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3" y="7178"/>
            <a:ext cx="749235" cy="11887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3600" b="1" kern="1200">
          <a:solidFill>
            <a:srgbClr val="FFFF00"/>
          </a:solidFill>
          <a:latin typeface="Helvetica"/>
          <a:ea typeface="ＭＳ Ｐゴシック" charset="-128"/>
          <a:cs typeface="Helvetica"/>
        </a:defRPr>
      </a:lvl1pPr>
      <a:lvl2pPr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Helvetica" charset="0"/>
          <a:ea typeface="ＭＳ Ｐゴシック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Helvetica" charset="0"/>
          <a:ea typeface="ＭＳ Ｐゴシック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Helvetica" charset="0"/>
          <a:ea typeface="ＭＳ Ｐゴシック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Helvetica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Helvetica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Helvetica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Helvetica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Helvetica" charset="0"/>
          <a:ea typeface="ＭＳ Ｐゴシック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1"/>
          </a:solidFill>
          <a:latin typeface="Helvetica"/>
          <a:ea typeface="ＭＳ Ｐゴシック" charset="-128"/>
          <a:cs typeface="Helvetica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FF0000"/>
          </a:solidFill>
          <a:latin typeface="Helvetica"/>
          <a:ea typeface="ＭＳ Ｐゴシック" charset="-128"/>
          <a:cs typeface="Helvetica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0000FF"/>
          </a:solidFill>
          <a:latin typeface="Helvetica"/>
          <a:ea typeface="ＭＳ Ｐゴシック" charset="-128"/>
          <a:cs typeface="Helvetica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Helvetica"/>
          <a:ea typeface="ＭＳ Ｐゴシック" charset="-128"/>
          <a:cs typeface="Helvetica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800" kern="1200">
          <a:solidFill>
            <a:schemeClr val="tx1"/>
          </a:solidFill>
          <a:latin typeface="Helvetica"/>
          <a:ea typeface="ＭＳ Ｐゴシック" charset="-128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2.emf"/><Relationship Id="rId9" Type="http://schemas.openxmlformats.org/officeDocument/2006/relationships/image" Target="../media/image35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4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7.e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39.emf"/><Relationship Id="rId4" Type="http://schemas.openxmlformats.org/officeDocument/2006/relationships/image" Target="../media/image36.emf"/><Relationship Id="rId9" Type="http://schemas.openxmlformats.org/officeDocument/2006/relationships/oleObject" Target="../embeddings/oleObject30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13" Type="http://schemas.openxmlformats.org/officeDocument/2006/relationships/oleObject" Target="../embeddings/oleObject37.bin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4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2.e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44.emf"/><Relationship Id="rId4" Type="http://schemas.openxmlformats.org/officeDocument/2006/relationships/image" Target="../media/image41.emf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46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8.emf"/><Relationship Id="rId11" Type="http://schemas.openxmlformats.org/officeDocument/2006/relationships/image" Target="../media/image51.JPG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50.emf"/><Relationship Id="rId4" Type="http://schemas.openxmlformats.org/officeDocument/2006/relationships/image" Target="../media/image47.emf"/><Relationship Id="rId9" Type="http://schemas.openxmlformats.org/officeDocument/2006/relationships/oleObject" Target="../embeddings/oleObject41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2.e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47.emf"/><Relationship Id="rId9" Type="http://schemas.openxmlformats.org/officeDocument/2006/relationships/image" Target="../media/image53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5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5.emf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6.bin"/><Relationship Id="rId10" Type="http://schemas.openxmlformats.org/officeDocument/2006/relationships/image" Target="../media/image57.emf"/><Relationship Id="rId4" Type="http://schemas.openxmlformats.org/officeDocument/2006/relationships/image" Target="../media/image54.emf"/><Relationship Id="rId9" Type="http://schemas.openxmlformats.org/officeDocument/2006/relationships/oleObject" Target="../embeddings/oleObject48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emf"/><Relationship Id="rId4" Type="http://schemas.openxmlformats.org/officeDocument/2006/relationships/image" Target="../media/image3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3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e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12.emf"/><Relationship Id="rId4" Type="http://schemas.openxmlformats.org/officeDocument/2006/relationships/image" Target="../media/image9.e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oleObject" Target="../embeddings/oleObject19.bin"/><Relationship Id="rId18" Type="http://schemas.openxmlformats.org/officeDocument/2006/relationships/image" Target="../media/image24.emf"/><Relationship Id="rId3" Type="http://schemas.openxmlformats.org/officeDocument/2006/relationships/oleObject" Target="../embeddings/oleObject14.bin"/><Relationship Id="rId21" Type="http://schemas.openxmlformats.org/officeDocument/2006/relationships/oleObject" Target="../embeddings/oleObject23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1.emf"/><Relationship Id="rId1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3.emf"/><Relationship Id="rId20" Type="http://schemas.openxmlformats.org/officeDocument/2006/relationships/image" Target="../media/image25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e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10" Type="http://schemas.openxmlformats.org/officeDocument/2006/relationships/image" Target="../media/image20.emf"/><Relationship Id="rId19" Type="http://schemas.openxmlformats.org/officeDocument/2006/relationships/oleObject" Target="../embeddings/oleObject22.bin"/><Relationship Id="rId4" Type="http://schemas.openxmlformats.org/officeDocument/2006/relationships/image" Target="../media/image17.e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22.emf"/><Relationship Id="rId22" Type="http://schemas.openxmlformats.org/officeDocument/2006/relationships/image" Target="../media/image2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Physics 535 : </a:t>
            </a:r>
            <a:br>
              <a:rPr lang="en-US" dirty="0"/>
            </a:br>
            <a:r>
              <a:rPr lang="en-US" dirty="0"/>
              <a:t>Understanding the Proton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152400" y="1219200"/>
            <a:ext cx="8839200" cy="4953000"/>
          </a:xfrm>
        </p:spPr>
        <p:txBody>
          <a:bodyPr/>
          <a:lstStyle/>
          <a:p>
            <a:pPr algn="ctr"/>
            <a:r>
              <a:rPr lang="en-US" sz="3200" dirty="0"/>
              <a:t>Parton Distributions – Use in </a:t>
            </a:r>
            <a:r>
              <a:rPr lang="en-US" sz="3200" dirty="0" err="1"/>
              <a:t>pp</a:t>
            </a:r>
            <a:r>
              <a:rPr lang="en-US" sz="3200" dirty="0"/>
              <a:t> Collisions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EAFF3FE-8142-1E48-8168-C3522D640855}" type="datetime5">
              <a:rPr lang="en-US" smtClean="0"/>
              <a:t>7-Apr-21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C639356-365C-4545-A286-1563346C0423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2006600"/>
            <a:ext cx="3733800" cy="4165600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>
          <a:xfrm>
            <a:off x="5029200" y="2362200"/>
            <a:ext cx="1143000" cy="2971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 rot="4200000">
            <a:off x="4539948" y="367609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Increasing Q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25964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baseline="-25000" dirty="0"/>
              <a:t>2</a:t>
            </a:r>
            <a:r>
              <a:rPr lang="en-US" dirty="0"/>
              <a:t>(x,Q</a:t>
            </a:r>
            <a:r>
              <a:rPr lang="en-US" baseline="30000" dirty="0"/>
              <a:t>2</a:t>
            </a:r>
            <a:r>
              <a:rPr lang="en-US" dirty="0"/>
              <a:t>) Measurements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EDAD-26C3-454D-9823-93D4A7BC0136}" type="datetime5">
              <a:rPr lang="en-US" smtClean="0"/>
              <a:t>7-Apr-21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0E5D-682D-9043-B9E9-7C255E8153B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44600"/>
            <a:ext cx="3733800" cy="4165600"/>
          </a:xfrm>
          <a:prstGeom prst="rect">
            <a:avLst/>
          </a:prstGeom>
        </p:spPr>
      </p:pic>
      <p:pic>
        <p:nvPicPr>
          <p:cNvPr id="7" name="Picture 6" descr="F2.tif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07962"/>
            <a:ext cx="3962400" cy="52893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547747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Fit these and other (neutrino) data to separate out quark (by flavor) and gluon distributions.  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590800" y="1600200"/>
            <a:ext cx="1143000" cy="2971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4200000">
            <a:off x="2101548" y="291409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Increasing Q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3616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Proton As seen by Virtual Photon!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EDAD-26C3-454D-9823-93D4A7BC0136}" type="datetime5">
              <a:rPr lang="en-US" smtClean="0"/>
              <a:t>7-Apr-21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0E5D-682D-9043-B9E9-7C255E8153B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 descr="photo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41" r="20357" b="12338"/>
          <a:stretch/>
        </p:blipFill>
        <p:spPr>
          <a:xfrm>
            <a:off x="1676400" y="1066800"/>
            <a:ext cx="569965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236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Quark-Parton Model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EDAD-26C3-454D-9823-93D4A7BC0136}" type="datetime5">
              <a:rPr lang="en-US" smtClean="0"/>
              <a:t>7-Apr-21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0E5D-682D-9043-B9E9-7C255E8153BC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7065963"/>
              </p:ext>
            </p:extLst>
          </p:nvPr>
        </p:nvGraphicFramePr>
        <p:xfrm>
          <a:off x="304800" y="4757098"/>
          <a:ext cx="4191000" cy="805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52" name="Equation" r:id="rId3" imgW="1981200" imgH="381000" progId="Equation.DSMT4">
                  <p:embed/>
                </p:oleObj>
              </mc:Choice>
              <mc:Fallback>
                <p:oleObj name="Equation" r:id="rId3" imgW="1981200" imgH="38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4757098"/>
                        <a:ext cx="4191000" cy="8055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7102021"/>
              </p:ext>
            </p:extLst>
          </p:nvPr>
        </p:nvGraphicFramePr>
        <p:xfrm>
          <a:off x="76200" y="3276600"/>
          <a:ext cx="542925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53" name="Equation" r:id="rId5" imgW="2476500" imgH="660400" progId="Equation.DSMT4">
                  <p:embed/>
                </p:oleObj>
              </mc:Choice>
              <mc:Fallback>
                <p:oleObj name="Equation" r:id="rId5" imgW="2476500" imgH="660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200" y="3276600"/>
                        <a:ext cx="5429250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6087820"/>
              </p:ext>
            </p:extLst>
          </p:nvPr>
        </p:nvGraphicFramePr>
        <p:xfrm>
          <a:off x="5218112" y="3429000"/>
          <a:ext cx="3849688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54" name="Equation" r:id="rId7" imgW="1524000" imgH="381000" progId="Equation.DSMT4">
                  <p:embed/>
                </p:oleObj>
              </mc:Choice>
              <mc:Fallback>
                <p:oleObj name="Equation" r:id="rId7" imgW="1524000" imgH="38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18112" y="3429000"/>
                        <a:ext cx="3849688" cy="962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86860" y="5486400"/>
            <a:ext cx="85523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Experimentally the above sum rule using f</a:t>
            </a:r>
            <a:r>
              <a:rPr lang="en-US" baseline="-25000" dirty="0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(x) from measured F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(x) ended up to be ~0.5 indicating that there is lot of neutral “stuff” in proton that carries half of its momentum. Stuff not interacting with photon is now interpreted as gluons.</a:t>
            </a:r>
          </a:p>
        </p:txBody>
      </p:sp>
      <p:pic>
        <p:nvPicPr>
          <p:cNvPr id="14" name="Picture 13" descr="photo.JP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1769" b="27458"/>
          <a:stretch/>
        </p:blipFill>
        <p:spPr>
          <a:xfrm>
            <a:off x="76200" y="1295400"/>
            <a:ext cx="6021959" cy="1905000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230929"/>
              </p:ext>
            </p:extLst>
          </p:nvPr>
        </p:nvGraphicFramePr>
        <p:xfrm>
          <a:off x="6781800" y="1346200"/>
          <a:ext cx="175259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Parton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xE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p</a:t>
                      </a:r>
                      <a:r>
                        <a:rPr lang="en-US" baseline="-25000" dirty="0" err="1"/>
                        <a:t>L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xp</a:t>
                      </a:r>
                      <a:r>
                        <a:rPr lang="en-US" baseline="-25000" dirty="0" err="1"/>
                        <a:t>L</a:t>
                      </a:r>
                      <a:endParaRPr lang="en-US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</a:t>
                      </a:r>
                      <a:r>
                        <a:rPr lang="en-US" baseline="-25000" dirty="0" err="1"/>
                        <a:t>T</a:t>
                      </a:r>
                      <a:r>
                        <a:rPr lang="en-US" baseline="0" dirty="0"/>
                        <a:t>=0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p</a:t>
                      </a:r>
                      <a:r>
                        <a:rPr lang="en-US" baseline="-25000" dirty="0" err="1"/>
                        <a:t>T</a:t>
                      </a:r>
                      <a:r>
                        <a:rPr lang="en-US" baseline="0" dirty="0"/>
                        <a:t>=0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m=</a:t>
                      </a:r>
                      <a:r>
                        <a:rPr lang="en-US" dirty="0" err="1"/>
                        <a:t>xM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794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Functions </a:t>
            </a:r>
            <a:r>
              <a:rPr lang="en-US" dirty="0">
                <a:sym typeface="Wingdings"/>
              </a:rPr>
              <a:t></a:t>
            </a:r>
            <a:br>
              <a:rPr lang="en-US" dirty="0">
                <a:sym typeface="Wingdings"/>
              </a:rPr>
            </a:br>
            <a:r>
              <a:rPr lang="en-US" dirty="0">
                <a:sym typeface="Wingdings"/>
              </a:rPr>
              <a:t>Parton Distribution Functions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EDAD-26C3-454D-9823-93D4A7BC0136}" type="datetime5">
              <a:rPr lang="en-US" smtClean="0"/>
              <a:t>7-Apr-21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0E5D-682D-9043-B9E9-7C255E8153BC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3917271"/>
              </p:ext>
            </p:extLst>
          </p:nvPr>
        </p:nvGraphicFramePr>
        <p:xfrm>
          <a:off x="152400" y="1524000"/>
          <a:ext cx="8803342" cy="887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92" name="Equation" r:id="rId3" imgW="4533900" imgH="457200" progId="Equation.DSMT4">
                  <p:embed/>
                </p:oleObj>
              </mc:Choice>
              <mc:Fallback>
                <p:oleObj name="Equation" r:id="rId3" imgW="45339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" y="1524000"/>
                        <a:ext cx="8803342" cy="8877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6432399"/>
              </p:ext>
            </p:extLst>
          </p:nvPr>
        </p:nvGraphicFramePr>
        <p:xfrm>
          <a:off x="201613" y="2617788"/>
          <a:ext cx="8704262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93" name="Equation" r:id="rId5" imgW="4483100" imgH="457200" progId="Equation.DSMT4">
                  <p:embed/>
                </p:oleObj>
              </mc:Choice>
              <mc:Fallback>
                <p:oleObj name="Equation" r:id="rId5" imgW="44831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1613" y="2617788"/>
                        <a:ext cx="8704262" cy="887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2812303"/>
              </p:ext>
            </p:extLst>
          </p:nvPr>
        </p:nvGraphicFramePr>
        <p:xfrm>
          <a:off x="304800" y="3689350"/>
          <a:ext cx="4767220" cy="172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94" name="Equation" r:id="rId7" imgW="2603500" imgH="939800" progId="Equation.DSMT4">
                  <p:embed/>
                </p:oleObj>
              </mc:Choice>
              <mc:Fallback>
                <p:oleObj name="Equation" r:id="rId7" imgW="2603500" imgH="93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4800" y="3689350"/>
                        <a:ext cx="4767220" cy="172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2026131"/>
              </p:ext>
            </p:extLst>
          </p:nvPr>
        </p:nvGraphicFramePr>
        <p:xfrm>
          <a:off x="685800" y="5486400"/>
          <a:ext cx="160020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95" name="Equation" r:id="rId9" imgW="762000" imgH="444500" progId="Equation.DSMT4">
                  <p:embed/>
                </p:oleObj>
              </mc:Choice>
              <mc:Fallback>
                <p:oleObj name="Equation" r:id="rId9" imgW="7620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85800" y="5486400"/>
                        <a:ext cx="1600200" cy="933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3304199"/>
              </p:ext>
            </p:extLst>
          </p:nvPr>
        </p:nvGraphicFramePr>
        <p:xfrm>
          <a:off x="2895599" y="4419600"/>
          <a:ext cx="6012723" cy="181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96" name="Equation" r:id="rId11" imgW="3022600" imgH="914400" progId="Equation.DSMT4">
                  <p:embed/>
                </p:oleObj>
              </mc:Choice>
              <mc:Fallback>
                <p:oleObj name="Equation" r:id="rId11" imgW="302260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895599" y="4419600"/>
                        <a:ext cx="6012723" cy="181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320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 Rules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EDAD-26C3-454D-9823-93D4A7BC0136}" type="datetime5">
              <a:rPr lang="en-US" smtClean="0"/>
              <a:t>7-Apr-21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0E5D-682D-9043-B9E9-7C255E8153BC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7448706"/>
              </p:ext>
            </p:extLst>
          </p:nvPr>
        </p:nvGraphicFramePr>
        <p:xfrm>
          <a:off x="304799" y="1447800"/>
          <a:ext cx="7047781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24" name="Equation" r:id="rId3" imgW="3276600" imgH="673100" progId="Equation.DSMT4">
                  <p:embed/>
                </p:oleObj>
              </mc:Choice>
              <mc:Fallback>
                <p:oleObj name="Equation" r:id="rId3" imgW="3276600" imgH="673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799" y="1447800"/>
                        <a:ext cx="7047781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5640973"/>
              </p:ext>
            </p:extLst>
          </p:nvPr>
        </p:nvGraphicFramePr>
        <p:xfrm>
          <a:off x="327108" y="2908576"/>
          <a:ext cx="2797092" cy="977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25" name="Equation" r:id="rId5" imgW="1308100" imgH="457200" progId="Equation.DSMT4">
                  <p:embed/>
                </p:oleObj>
              </mc:Choice>
              <mc:Fallback>
                <p:oleObj name="Equation" r:id="rId5" imgW="13081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7108" y="2908576"/>
                        <a:ext cx="2797092" cy="9776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9503266"/>
              </p:ext>
            </p:extLst>
          </p:nvPr>
        </p:nvGraphicFramePr>
        <p:xfrm>
          <a:off x="327108" y="3975376"/>
          <a:ext cx="2797092" cy="977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26" name="Equation" r:id="rId7" imgW="1308100" imgH="457200" progId="Equation.DSMT4">
                  <p:embed/>
                </p:oleObj>
              </mc:Choice>
              <mc:Fallback>
                <p:oleObj name="Equation" r:id="rId7" imgW="13081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7108" y="3975376"/>
                        <a:ext cx="2797092" cy="9776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81000" y="5048071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Integrals of charge distribution, baryon numbers should yield +1 and +1 – for every sea-quark there should be an anti-quark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9591775"/>
              </p:ext>
            </p:extLst>
          </p:nvPr>
        </p:nvGraphicFramePr>
        <p:xfrm>
          <a:off x="4191000" y="2133600"/>
          <a:ext cx="41005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27" name="Equation" r:id="rId9" imgW="1562100" imgH="203200" progId="Equation.DSMT4">
                  <p:embed/>
                </p:oleObj>
              </mc:Choice>
              <mc:Fallback>
                <p:oleObj name="Equation" r:id="rId9" imgW="15621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91000" y="2133600"/>
                        <a:ext cx="4100513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8713935"/>
              </p:ext>
            </p:extLst>
          </p:nvPr>
        </p:nvGraphicFramePr>
        <p:xfrm>
          <a:off x="4114800" y="3113336"/>
          <a:ext cx="4167187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28" name="Equation" r:id="rId11" imgW="1587500" imgH="228600" progId="Equation.DSMT4">
                  <p:embed/>
                </p:oleObj>
              </mc:Choice>
              <mc:Fallback>
                <p:oleObj name="Equation" r:id="rId11" imgW="15875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114800" y="3113336"/>
                        <a:ext cx="4167187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9550540"/>
              </p:ext>
            </p:extLst>
          </p:nvPr>
        </p:nvGraphicFramePr>
        <p:xfrm>
          <a:off x="4114800" y="4148138"/>
          <a:ext cx="263366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29" name="Equation" r:id="rId13" imgW="1003300" imgH="203200" progId="Equation.DSMT4">
                  <p:embed/>
                </p:oleObj>
              </mc:Choice>
              <mc:Fallback>
                <p:oleObj name="Equation" r:id="rId13" imgW="10033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114800" y="4148138"/>
                        <a:ext cx="2633663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176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Flavor Separation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EDAD-26C3-454D-9823-93D4A7BC0136}" type="datetime5">
              <a:rPr lang="en-US" smtClean="0"/>
              <a:t>7-Apr-21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0E5D-682D-9043-B9E9-7C255E8153BC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8502106"/>
              </p:ext>
            </p:extLst>
          </p:nvPr>
        </p:nvGraphicFramePr>
        <p:xfrm>
          <a:off x="304800" y="1371600"/>
          <a:ext cx="2998839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31" name="Equation" r:id="rId3" imgW="1549400" imgH="393700" progId="Equation.DSMT4">
                  <p:embed/>
                </p:oleObj>
              </mc:Choice>
              <mc:Fallback>
                <p:oleObj name="Equation" r:id="rId3" imgW="15494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1371600"/>
                        <a:ext cx="2998839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3874358"/>
              </p:ext>
            </p:extLst>
          </p:nvPr>
        </p:nvGraphicFramePr>
        <p:xfrm>
          <a:off x="355605" y="2286000"/>
          <a:ext cx="2998839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32" name="Equation" r:id="rId5" imgW="1549400" imgH="393700" progId="Equation.DSMT4">
                  <p:embed/>
                </p:oleObj>
              </mc:Choice>
              <mc:Fallback>
                <p:oleObj name="Equation" r:id="rId5" imgW="15494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5605" y="2286000"/>
                        <a:ext cx="2998839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0932043"/>
              </p:ext>
            </p:extLst>
          </p:nvPr>
        </p:nvGraphicFramePr>
        <p:xfrm>
          <a:off x="295787" y="3429000"/>
          <a:ext cx="3048000" cy="1156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33" name="Equation" r:id="rId7" imgW="1739900" imgH="660400" progId="Equation.DSMT4">
                  <p:embed/>
                </p:oleObj>
              </mc:Choice>
              <mc:Fallback>
                <p:oleObj name="Equation" r:id="rId7" imgW="1739900" imgH="660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5787" y="3429000"/>
                        <a:ext cx="3048000" cy="11569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197659"/>
              </p:ext>
            </p:extLst>
          </p:nvPr>
        </p:nvGraphicFramePr>
        <p:xfrm>
          <a:off x="263525" y="4724400"/>
          <a:ext cx="3470275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34" name="Equation" r:id="rId9" imgW="1981200" imgH="660400" progId="Equation.DSMT4">
                  <p:embed/>
                </p:oleObj>
              </mc:Choice>
              <mc:Fallback>
                <p:oleObj name="Equation" r:id="rId9" imgW="1981200" imgH="660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3525" y="4724400"/>
                        <a:ext cx="3470275" cy="1157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photo.JPG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7" t="18889" r="15132" b="2485"/>
          <a:stretch/>
        </p:blipFill>
        <p:spPr>
          <a:xfrm>
            <a:off x="3810000" y="1600200"/>
            <a:ext cx="518685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92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Valence Distribution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EDAD-26C3-454D-9823-93D4A7BC0136}" type="datetime5">
              <a:rPr lang="en-US" smtClean="0"/>
              <a:t>7-Apr-21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0E5D-682D-9043-B9E9-7C255E8153BC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3880776"/>
              </p:ext>
            </p:extLst>
          </p:nvPr>
        </p:nvGraphicFramePr>
        <p:xfrm>
          <a:off x="304800" y="1371600"/>
          <a:ext cx="2998839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38" name="Equation" r:id="rId3" imgW="1549400" imgH="393700" progId="Equation.DSMT4">
                  <p:embed/>
                </p:oleObj>
              </mc:Choice>
              <mc:Fallback>
                <p:oleObj name="Equation" r:id="rId3" imgW="15494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1371600"/>
                        <a:ext cx="2998839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4329198"/>
              </p:ext>
            </p:extLst>
          </p:nvPr>
        </p:nvGraphicFramePr>
        <p:xfrm>
          <a:off x="281039" y="3200400"/>
          <a:ext cx="3022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39" name="Equation" r:id="rId5" imgW="1562100" imgH="393700" progId="Equation.DSMT4">
                  <p:embed/>
                </p:oleObj>
              </mc:Choice>
              <mc:Fallback>
                <p:oleObj name="Equation" r:id="rId5" imgW="15621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1039" y="3200400"/>
                        <a:ext cx="30226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5449713"/>
              </p:ext>
            </p:extLst>
          </p:nvPr>
        </p:nvGraphicFramePr>
        <p:xfrm>
          <a:off x="355605" y="2286000"/>
          <a:ext cx="2998839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40" name="Equation" r:id="rId7" imgW="1549400" imgH="393700" progId="Equation.DSMT4">
                  <p:embed/>
                </p:oleObj>
              </mc:Choice>
              <mc:Fallback>
                <p:oleObj name="Equation" r:id="rId7" imgW="15494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5605" y="2286000"/>
                        <a:ext cx="2998839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photo.JP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0" t="15969" r="15260"/>
          <a:stretch/>
        </p:blipFill>
        <p:spPr>
          <a:xfrm>
            <a:off x="3429000" y="1339350"/>
            <a:ext cx="5670539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76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Indirect Discovery of Gluons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EDAD-26C3-454D-9823-93D4A7BC0136}" type="datetime5">
              <a:rPr lang="en-US" smtClean="0"/>
              <a:t>7-Apr-21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0E5D-682D-9043-B9E9-7C255E8153BC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5388620"/>
              </p:ext>
            </p:extLst>
          </p:nvPr>
        </p:nvGraphicFramePr>
        <p:xfrm>
          <a:off x="422170" y="1524000"/>
          <a:ext cx="506306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8" name="Equation" r:id="rId3" imgW="2336800" imgH="457200" progId="Equation.DSMT4">
                  <p:embed/>
                </p:oleObj>
              </mc:Choice>
              <mc:Fallback>
                <p:oleObj name="Equation" r:id="rId3" imgW="2336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2170" y="1524000"/>
                        <a:ext cx="5063067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9694963"/>
              </p:ext>
            </p:extLst>
          </p:nvPr>
        </p:nvGraphicFramePr>
        <p:xfrm>
          <a:off x="439737" y="2590800"/>
          <a:ext cx="817086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9" name="Equation" r:id="rId5" imgW="3771900" imgH="457200" progId="Equation.DSMT4">
                  <p:embed/>
                </p:oleObj>
              </mc:Choice>
              <mc:Fallback>
                <p:oleObj name="Equation" r:id="rId5" imgW="37719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9737" y="2590800"/>
                        <a:ext cx="8170863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4827903"/>
              </p:ext>
            </p:extLst>
          </p:nvPr>
        </p:nvGraphicFramePr>
        <p:xfrm>
          <a:off x="351498" y="3654397"/>
          <a:ext cx="4449102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0" name="Equation" r:id="rId7" imgW="2146300" imgH="609600" progId="Equation.DSMT4">
                  <p:embed/>
                </p:oleObj>
              </mc:Choice>
              <mc:Fallback>
                <p:oleObj name="Equation" r:id="rId7" imgW="2146300" imgH="60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1498" y="3654397"/>
                        <a:ext cx="4449102" cy="1263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8427181"/>
              </p:ext>
            </p:extLst>
          </p:nvPr>
        </p:nvGraphicFramePr>
        <p:xfrm>
          <a:off x="5017548" y="4061902"/>
          <a:ext cx="3897313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1" name="Equation" r:id="rId9" imgW="1879600" imgH="393700" progId="Equation.DSMT4">
                  <p:embed/>
                </p:oleObj>
              </mc:Choice>
              <mc:Fallback>
                <p:oleObj name="Equation" r:id="rId9" imgW="18796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17548" y="4061902"/>
                        <a:ext cx="3897313" cy="815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8331408"/>
              </p:ext>
            </p:extLst>
          </p:nvPr>
        </p:nvGraphicFramePr>
        <p:xfrm>
          <a:off x="1978025" y="5081588"/>
          <a:ext cx="4884738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2" name="Equation" r:id="rId11" imgW="2578100" imgH="698500" progId="Equation.DSMT4">
                  <p:embed/>
                </p:oleObj>
              </mc:Choice>
              <mc:Fallback>
                <p:oleObj name="Equation" r:id="rId11" imgW="2578100" imgH="698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978025" y="5081588"/>
                        <a:ext cx="4884738" cy="1323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49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Parton Distribution Functions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EDAD-26C3-454D-9823-93D4A7BC0136}" type="datetime5">
              <a:rPr lang="en-US" smtClean="0"/>
              <a:t>7-Apr-21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0E5D-682D-9043-B9E9-7C255E8153B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371600"/>
            <a:ext cx="6507507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345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686800" cy="1143000"/>
          </a:xfrm>
        </p:spPr>
        <p:txBody>
          <a:bodyPr/>
          <a:lstStyle/>
          <a:p>
            <a:r>
              <a:rPr lang="en-US" dirty="0"/>
              <a:t>QED Feynman Rules: External 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External fermion lines contribute the </a:t>
            </a:r>
            <a:r>
              <a:rPr lang="en-US" dirty="0" err="1"/>
              <a:t>spinors</a:t>
            </a:r>
            <a:endParaRPr lang="en-US" dirty="0"/>
          </a:p>
          <a:p>
            <a:r>
              <a:rPr lang="en-US" dirty="0"/>
              <a:t>External photon lines contribute polarization vector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362F8A-4D58-6A48-A925-8DE063978680}" type="datetime5">
              <a:rPr lang="en-US" smtClean="0"/>
              <a:t>7-Apr-21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3EC512-DE41-8D4F-9FC7-449F6E7E2BE8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688326" y="2744691"/>
            <a:ext cx="4153266" cy="643948"/>
            <a:chOff x="688326" y="2744691"/>
            <a:chExt cx="4153266" cy="643948"/>
          </a:xfrm>
        </p:grpSpPr>
        <p:grpSp>
          <p:nvGrpSpPr>
            <p:cNvPr id="7" name="Group 7"/>
            <p:cNvGrpSpPr>
              <a:grpSpLocks/>
            </p:cNvGrpSpPr>
            <p:nvPr/>
          </p:nvGrpSpPr>
          <p:grpSpPr bwMode="auto">
            <a:xfrm rot="20400000" flipV="1">
              <a:off x="688326" y="3065126"/>
              <a:ext cx="1882775" cy="1587"/>
              <a:chOff x="1392" y="1488"/>
              <a:chExt cx="1584" cy="0"/>
            </a:xfrm>
          </p:grpSpPr>
          <p:sp>
            <p:nvSpPr>
              <p:cNvPr id="8" name="Line 8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n>
                    <a:solidFill>
                      <a:schemeClr val="tx1"/>
                    </a:solidFill>
                    <a:tailEnd type="oval"/>
                  </a:ln>
                </a:endParaRPr>
              </a:p>
            </p:txBody>
          </p:sp>
          <p:sp>
            <p:nvSpPr>
              <p:cNvPr id="9" name="Line 9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n>
                    <a:solidFill>
                      <a:schemeClr val="tx1"/>
                    </a:solidFill>
                    <a:tailEnd type="oval"/>
                  </a:ln>
                </a:endParaRPr>
              </a:p>
            </p:txBody>
          </p:sp>
        </p:grpSp>
        <p:graphicFrame>
          <p:nvGraphicFramePr>
            <p:cNvPr id="10" name="Object 9"/>
            <p:cNvGraphicFramePr>
              <a:graphicFrameLocks noChangeAspect="1"/>
            </p:cNvGraphicFramePr>
            <p:nvPr/>
          </p:nvGraphicFramePr>
          <p:xfrm>
            <a:off x="2514600" y="3037395"/>
            <a:ext cx="2326992" cy="351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157" name="Equation" r:id="rId3" imgW="1346200" imgH="203200" progId="Equation.DSMT4">
                    <p:embed/>
                  </p:oleObj>
                </mc:Choice>
                <mc:Fallback>
                  <p:oleObj name="Equation" r:id="rId3" imgW="1346200" imgH="203200" progId="Equation.DSMT4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514600" y="3037395"/>
                          <a:ext cx="2326992" cy="35124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2" name="Straight Connector 11"/>
            <p:cNvCxnSpPr/>
            <p:nvPr/>
          </p:nvCxnSpPr>
          <p:spPr>
            <a:xfrm flipV="1">
              <a:off x="1710405" y="2744691"/>
              <a:ext cx="804195" cy="292704"/>
            </a:xfrm>
            <a:prstGeom prst="line">
              <a:avLst/>
            </a:prstGeom>
            <a:ln w="38100" cmpd="sng">
              <a:solidFill>
                <a:schemeClr val="tx1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840726" y="4096087"/>
            <a:ext cx="4036074" cy="399713"/>
            <a:chOff x="840726" y="4096087"/>
            <a:chExt cx="4036074" cy="399713"/>
          </a:xfrm>
        </p:grpSpPr>
        <p:grpSp>
          <p:nvGrpSpPr>
            <p:cNvPr id="13" name="Group 7"/>
            <p:cNvGrpSpPr>
              <a:grpSpLocks/>
            </p:cNvGrpSpPr>
            <p:nvPr/>
          </p:nvGrpSpPr>
          <p:grpSpPr bwMode="auto">
            <a:xfrm rot="20400000" flipV="1">
              <a:off x="840726" y="4096087"/>
              <a:ext cx="1882775" cy="1587"/>
              <a:chOff x="1392" y="1488"/>
              <a:chExt cx="1584" cy="0"/>
            </a:xfrm>
          </p:grpSpPr>
          <p:sp>
            <p:nvSpPr>
              <p:cNvPr id="14" name="Line 8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n>
                    <a:solidFill>
                      <a:schemeClr val="tx1"/>
                    </a:solidFill>
                    <a:tailEnd type="oval"/>
                  </a:ln>
                </a:endParaRPr>
              </a:p>
            </p:txBody>
          </p:sp>
          <p:sp>
            <p:nvSpPr>
              <p:cNvPr id="15" name="Line 9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n>
                    <a:solidFill>
                      <a:schemeClr val="tx1"/>
                    </a:solidFill>
                    <a:tailEnd type="oval"/>
                  </a:ln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 flipH="1">
              <a:off x="906210" y="4126896"/>
              <a:ext cx="804195" cy="292704"/>
            </a:xfrm>
            <a:prstGeom prst="line">
              <a:avLst/>
            </a:prstGeom>
            <a:ln w="38100" cmpd="sng">
              <a:solidFill>
                <a:schemeClr val="tx1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7" name="Object 16"/>
            <p:cNvGraphicFramePr>
              <a:graphicFrameLocks noChangeAspect="1"/>
            </p:cNvGraphicFramePr>
            <p:nvPr/>
          </p:nvGraphicFramePr>
          <p:xfrm>
            <a:off x="2549808" y="4144556"/>
            <a:ext cx="2326992" cy="3512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158" name="Equation" r:id="rId5" imgW="1346200" imgH="203200" progId="Equation.DSMT4">
                    <p:embed/>
                  </p:oleObj>
                </mc:Choice>
                <mc:Fallback>
                  <p:oleObj name="Equation" r:id="rId5" imgW="1346200" imgH="203200" progId="Equation.DSMT4">
                    <p:embed/>
                    <p:pic>
                      <p:nvPicPr>
                        <p:cNvPr id="17" name="Object 16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549808" y="4144556"/>
                          <a:ext cx="2326992" cy="35124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6" name="Group 25"/>
          <p:cNvGrpSpPr/>
          <p:nvPr/>
        </p:nvGrpSpPr>
        <p:grpSpPr>
          <a:xfrm>
            <a:off x="5107926" y="2707360"/>
            <a:ext cx="3793187" cy="615278"/>
            <a:chOff x="5107926" y="2707360"/>
            <a:chExt cx="3793187" cy="615278"/>
          </a:xfrm>
        </p:grpSpPr>
        <p:grpSp>
          <p:nvGrpSpPr>
            <p:cNvPr id="20" name="Group 15"/>
            <p:cNvGrpSpPr>
              <a:grpSpLocks/>
            </p:cNvGrpSpPr>
            <p:nvPr/>
          </p:nvGrpSpPr>
          <p:grpSpPr bwMode="auto">
            <a:xfrm rot="20400000" flipH="1">
              <a:off x="5107926" y="3029286"/>
              <a:ext cx="1882775" cy="1588"/>
              <a:chOff x="1392" y="1488"/>
              <a:chExt cx="1584" cy="0"/>
            </a:xfrm>
          </p:grpSpPr>
          <p:sp>
            <p:nvSpPr>
              <p:cNvPr id="21" name="Line 16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Line 17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23" name="Straight Connector 22"/>
            <p:cNvCxnSpPr/>
            <p:nvPr/>
          </p:nvCxnSpPr>
          <p:spPr>
            <a:xfrm flipV="1">
              <a:off x="6129462" y="2707360"/>
              <a:ext cx="804195" cy="292704"/>
            </a:xfrm>
            <a:prstGeom prst="line">
              <a:avLst/>
            </a:prstGeom>
            <a:ln w="38100" cmpd="sng">
              <a:solidFill>
                <a:schemeClr val="tx1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5" name="Object 24"/>
            <p:cNvGraphicFramePr>
              <a:graphicFrameLocks noChangeAspect="1"/>
            </p:cNvGraphicFramePr>
            <p:nvPr/>
          </p:nvGraphicFramePr>
          <p:xfrm>
            <a:off x="6553200" y="2971800"/>
            <a:ext cx="2347913" cy="350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159" name="Equation" r:id="rId7" imgW="1358900" imgH="203200" progId="Equation.DSMT4">
                    <p:embed/>
                  </p:oleObj>
                </mc:Choice>
                <mc:Fallback>
                  <p:oleObj name="Equation" r:id="rId7" imgW="1358900" imgH="203200" progId="Equation.DSMT4">
                    <p:embed/>
                    <p:pic>
                      <p:nvPicPr>
                        <p:cNvPr id="25" name="Object 24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553200" y="2971800"/>
                          <a:ext cx="2347913" cy="3508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2" name="Group 31"/>
          <p:cNvGrpSpPr/>
          <p:nvPr/>
        </p:nvGrpSpPr>
        <p:grpSpPr>
          <a:xfrm>
            <a:off x="5277499" y="4284326"/>
            <a:ext cx="3623615" cy="416851"/>
            <a:chOff x="5277499" y="4284326"/>
            <a:chExt cx="3623615" cy="416851"/>
          </a:xfrm>
        </p:grpSpPr>
        <p:cxnSp>
          <p:nvCxnSpPr>
            <p:cNvPr id="24" name="Straight Connector 23"/>
            <p:cNvCxnSpPr/>
            <p:nvPr/>
          </p:nvCxnSpPr>
          <p:spPr>
            <a:xfrm flipH="1">
              <a:off x="5334000" y="4313644"/>
              <a:ext cx="804195" cy="292704"/>
            </a:xfrm>
            <a:prstGeom prst="line">
              <a:avLst/>
            </a:prstGeom>
            <a:ln w="38100" cmpd="sng">
              <a:solidFill>
                <a:schemeClr val="tx1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15"/>
            <p:cNvGrpSpPr>
              <a:grpSpLocks/>
            </p:cNvGrpSpPr>
            <p:nvPr/>
          </p:nvGrpSpPr>
          <p:grpSpPr bwMode="auto">
            <a:xfrm rot="20400000" flipH="1">
              <a:off x="5277499" y="4284326"/>
              <a:ext cx="1882775" cy="1588"/>
              <a:chOff x="1392" y="1488"/>
              <a:chExt cx="1584" cy="0"/>
            </a:xfrm>
          </p:grpSpPr>
          <p:sp>
            <p:nvSpPr>
              <p:cNvPr id="29" name="Line 16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Line 17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31" name="Object 30"/>
            <p:cNvGraphicFramePr>
              <a:graphicFrameLocks noChangeAspect="1"/>
            </p:cNvGraphicFramePr>
            <p:nvPr/>
          </p:nvGraphicFramePr>
          <p:xfrm>
            <a:off x="6553200" y="4343400"/>
            <a:ext cx="2347914" cy="3577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160" name="Equation" r:id="rId9" imgW="1333500" imgH="203200" progId="Equation.DSMT4">
                    <p:embed/>
                  </p:oleObj>
                </mc:Choice>
                <mc:Fallback>
                  <p:oleObj name="Equation" r:id="rId9" imgW="1333500" imgH="203200" progId="Equation.DSMT4">
                    <p:embed/>
                    <p:pic>
                      <p:nvPicPr>
                        <p:cNvPr id="31" name="Object 30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553200" y="4343400"/>
                          <a:ext cx="2347914" cy="35777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9" name="Group 38"/>
          <p:cNvGrpSpPr/>
          <p:nvPr/>
        </p:nvGrpSpPr>
        <p:grpSpPr>
          <a:xfrm>
            <a:off x="449263" y="5618163"/>
            <a:ext cx="3259235" cy="778171"/>
            <a:chOff x="449263" y="5618163"/>
            <a:chExt cx="3259235" cy="778171"/>
          </a:xfrm>
        </p:grpSpPr>
        <p:sp>
          <p:nvSpPr>
            <p:cNvPr id="33" name="Freeform 21"/>
            <p:cNvSpPr>
              <a:spLocks/>
            </p:cNvSpPr>
            <p:nvPr/>
          </p:nvSpPr>
          <p:spPr bwMode="auto">
            <a:xfrm flipH="1">
              <a:off x="449263" y="5618163"/>
              <a:ext cx="2065337" cy="173037"/>
            </a:xfrm>
            <a:custGeom>
              <a:avLst/>
              <a:gdLst>
                <a:gd name="T0" fmla="*/ 0 w 2304"/>
                <a:gd name="T1" fmla="*/ 192 h 192"/>
                <a:gd name="T2" fmla="*/ 192 w 2304"/>
                <a:gd name="T3" fmla="*/ 0 h 192"/>
                <a:gd name="T4" fmla="*/ 384 w 2304"/>
                <a:gd name="T5" fmla="*/ 192 h 192"/>
                <a:gd name="T6" fmla="*/ 576 w 2304"/>
                <a:gd name="T7" fmla="*/ 0 h 192"/>
                <a:gd name="T8" fmla="*/ 768 w 2304"/>
                <a:gd name="T9" fmla="*/ 192 h 192"/>
                <a:gd name="T10" fmla="*/ 960 w 2304"/>
                <a:gd name="T11" fmla="*/ 0 h 192"/>
                <a:gd name="T12" fmla="*/ 1152 w 2304"/>
                <a:gd name="T13" fmla="*/ 192 h 192"/>
                <a:gd name="T14" fmla="*/ 1344 w 2304"/>
                <a:gd name="T15" fmla="*/ 0 h 192"/>
                <a:gd name="T16" fmla="*/ 1536 w 2304"/>
                <a:gd name="T17" fmla="*/ 192 h 192"/>
                <a:gd name="T18" fmla="*/ 1728 w 2304"/>
                <a:gd name="T19" fmla="*/ 0 h 192"/>
                <a:gd name="T20" fmla="*/ 1920 w 2304"/>
                <a:gd name="T21" fmla="*/ 192 h 192"/>
                <a:gd name="T22" fmla="*/ 2112 w 2304"/>
                <a:gd name="T23" fmla="*/ 0 h 192"/>
                <a:gd name="T24" fmla="*/ 2304 w 2304"/>
                <a:gd name="T2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04" h="192">
                  <a:moveTo>
                    <a:pt x="0" y="192"/>
                  </a:moveTo>
                  <a:cubicBezTo>
                    <a:pt x="64" y="96"/>
                    <a:pt x="128" y="0"/>
                    <a:pt x="192" y="0"/>
                  </a:cubicBezTo>
                  <a:cubicBezTo>
                    <a:pt x="256" y="0"/>
                    <a:pt x="320" y="192"/>
                    <a:pt x="384" y="192"/>
                  </a:cubicBezTo>
                  <a:cubicBezTo>
                    <a:pt x="448" y="192"/>
                    <a:pt x="512" y="0"/>
                    <a:pt x="576" y="0"/>
                  </a:cubicBezTo>
                  <a:cubicBezTo>
                    <a:pt x="640" y="0"/>
                    <a:pt x="704" y="192"/>
                    <a:pt x="768" y="192"/>
                  </a:cubicBezTo>
                  <a:cubicBezTo>
                    <a:pt x="832" y="192"/>
                    <a:pt x="896" y="0"/>
                    <a:pt x="960" y="0"/>
                  </a:cubicBezTo>
                  <a:cubicBezTo>
                    <a:pt x="1024" y="0"/>
                    <a:pt x="1088" y="192"/>
                    <a:pt x="1152" y="192"/>
                  </a:cubicBezTo>
                  <a:cubicBezTo>
                    <a:pt x="1216" y="192"/>
                    <a:pt x="1280" y="0"/>
                    <a:pt x="1344" y="0"/>
                  </a:cubicBezTo>
                  <a:cubicBezTo>
                    <a:pt x="1408" y="0"/>
                    <a:pt x="1472" y="192"/>
                    <a:pt x="1536" y="192"/>
                  </a:cubicBezTo>
                  <a:cubicBezTo>
                    <a:pt x="1600" y="192"/>
                    <a:pt x="1664" y="0"/>
                    <a:pt x="1728" y="0"/>
                  </a:cubicBezTo>
                  <a:cubicBezTo>
                    <a:pt x="1792" y="0"/>
                    <a:pt x="1856" y="192"/>
                    <a:pt x="1920" y="192"/>
                  </a:cubicBezTo>
                  <a:cubicBezTo>
                    <a:pt x="1984" y="192"/>
                    <a:pt x="2048" y="0"/>
                    <a:pt x="2112" y="0"/>
                  </a:cubicBezTo>
                  <a:cubicBezTo>
                    <a:pt x="2176" y="0"/>
                    <a:pt x="2272" y="160"/>
                    <a:pt x="2304" y="192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2438400" y="5618163"/>
              <a:ext cx="152400" cy="1730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6" name="Object 35"/>
            <p:cNvGraphicFramePr>
              <a:graphicFrameLocks noChangeAspect="1"/>
            </p:cNvGraphicFramePr>
            <p:nvPr/>
          </p:nvGraphicFramePr>
          <p:xfrm>
            <a:off x="1142999" y="5943599"/>
            <a:ext cx="2565499" cy="4527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161" name="Equation" r:id="rId11" imgW="1295400" imgH="228600" progId="Equation.DSMT4">
                    <p:embed/>
                  </p:oleObj>
                </mc:Choice>
                <mc:Fallback>
                  <p:oleObj name="Equation" r:id="rId11" imgW="1295400" imgH="228600" progId="Equation.DSMT4">
                    <p:embed/>
                    <p:pic>
                      <p:nvPicPr>
                        <p:cNvPr id="36" name="Object 35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142999" y="5943599"/>
                          <a:ext cx="2565499" cy="45273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0" name="Group 39"/>
          <p:cNvGrpSpPr/>
          <p:nvPr/>
        </p:nvGrpSpPr>
        <p:grpSpPr>
          <a:xfrm>
            <a:off x="4724400" y="5618163"/>
            <a:ext cx="2992438" cy="828675"/>
            <a:chOff x="4724400" y="5618163"/>
            <a:chExt cx="2992438" cy="828675"/>
          </a:xfrm>
        </p:grpSpPr>
        <p:sp>
          <p:nvSpPr>
            <p:cNvPr id="34" name="Freeform 21"/>
            <p:cNvSpPr>
              <a:spLocks/>
            </p:cNvSpPr>
            <p:nvPr/>
          </p:nvSpPr>
          <p:spPr bwMode="auto">
            <a:xfrm flipH="1">
              <a:off x="4800600" y="5618163"/>
              <a:ext cx="2065337" cy="173037"/>
            </a:xfrm>
            <a:custGeom>
              <a:avLst/>
              <a:gdLst>
                <a:gd name="T0" fmla="*/ 0 w 2304"/>
                <a:gd name="T1" fmla="*/ 192 h 192"/>
                <a:gd name="T2" fmla="*/ 192 w 2304"/>
                <a:gd name="T3" fmla="*/ 0 h 192"/>
                <a:gd name="T4" fmla="*/ 384 w 2304"/>
                <a:gd name="T5" fmla="*/ 192 h 192"/>
                <a:gd name="T6" fmla="*/ 576 w 2304"/>
                <a:gd name="T7" fmla="*/ 0 h 192"/>
                <a:gd name="T8" fmla="*/ 768 w 2304"/>
                <a:gd name="T9" fmla="*/ 192 h 192"/>
                <a:gd name="T10" fmla="*/ 960 w 2304"/>
                <a:gd name="T11" fmla="*/ 0 h 192"/>
                <a:gd name="T12" fmla="*/ 1152 w 2304"/>
                <a:gd name="T13" fmla="*/ 192 h 192"/>
                <a:gd name="T14" fmla="*/ 1344 w 2304"/>
                <a:gd name="T15" fmla="*/ 0 h 192"/>
                <a:gd name="T16" fmla="*/ 1536 w 2304"/>
                <a:gd name="T17" fmla="*/ 192 h 192"/>
                <a:gd name="T18" fmla="*/ 1728 w 2304"/>
                <a:gd name="T19" fmla="*/ 0 h 192"/>
                <a:gd name="T20" fmla="*/ 1920 w 2304"/>
                <a:gd name="T21" fmla="*/ 192 h 192"/>
                <a:gd name="T22" fmla="*/ 2112 w 2304"/>
                <a:gd name="T23" fmla="*/ 0 h 192"/>
                <a:gd name="T24" fmla="*/ 2304 w 2304"/>
                <a:gd name="T2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04" h="192">
                  <a:moveTo>
                    <a:pt x="0" y="192"/>
                  </a:moveTo>
                  <a:cubicBezTo>
                    <a:pt x="64" y="96"/>
                    <a:pt x="128" y="0"/>
                    <a:pt x="192" y="0"/>
                  </a:cubicBezTo>
                  <a:cubicBezTo>
                    <a:pt x="256" y="0"/>
                    <a:pt x="320" y="192"/>
                    <a:pt x="384" y="192"/>
                  </a:cubicBezTo>
                  <a:cubicBezTo>
                    <a:pt x="448" y="192"/>
                    <a:pt x="512" y="0"/>
                    <a:pt x="576" y="0"/>
                  </a:cubicBezTo>
                  <a:cubicBezTo>
                    <a:pt x="640" y="0"/>
                    <a:pt x="704" y="192"/>
                    <a:pt x="768" y="192"/>
                  </a:cubicBezTo>
                  <a:cubicBezTo>
                    <a:pt x="832" y="192"/>
                    <a:pt x="896" y="0"/>
                    <a:pt x="960" y="0"/>
                  </a:cubicBezTo>
                  <a:cubicBezTo>
                    <a:pt x="1024" y="0"/>
                    <a:pt x="1088" y="192"/>
                    <a:pt x="1152" y="192"/>
                  </a:cubicBezTo>
                  <a:cubicBezTo>
                    <a:pt x="1216" y="192"/>
                    <a:pt x="1280" y="0"/>
                    <a:pt x="1344" y="0"/>
                  </a:cubicBezTo>
                  <a:cubicBezTo>
                    <a:pt x="1408" y="0"/>
                    <a:pt x="1472" y="192"/>
                    <a:pt x="1536" y="192"/>
                  </a:cubicBezTo>
                  <a:cubicBezTo>
                    <a:pt x="1600" y="192"/>
                    <a:pt x="1664" y="0"/>
                    <a:pt x="1728" y="0"/>
                  </a:cubicBezTo>
                  <a:cubicBezTo>
                    <a:pt x="1792" y="0"/>
                    <a:pt x="1856" y="192"/>
                    <a:pt x="1920" y="192"/>
                  </a:cubicBezTo>
                  <a:cubicBezTo>
                    <a:pt x="1984" y="192"/>
                    <a:pt x="2048" y="0"/>
                    <a:pt x="2112" y="0"/>
                  </a:cubicBezTo>
                  <a:cubicBezTo>
                    <a:pt x="2176" y="0"/>
                    <a:pt x="2272" y="160"/>
                    <a:pt x="2304" y="192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7" name="Object 36"/>
            <p:cNvGraphicFramePr>
              <a:graphicFrameLocks noChangeAspect="1"/>
            </p:cNvGraphicFramePr>
            <p:nvPr/>
          </p:nvGraphicFramePr>
          <p:xfrm>
            <a:off x="5176838" y="5945188"/>
            <a:ext cx="2540000" cy="501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162" name="Equation" r:id="rId13" imgW="1282700" imgH="254000" progId="Equation.DSMT4">
                    <p:embed/>
                  </p:oleObj>
                </mc:Choice>
                <mc:Fallback>
                  <p:oleObj name="Equation" r:id="rId13" imgW="1282700" imgH="254000" progId="Equation.DSMT4">
                    <p:embed/>
                    <p:pic>
                      <p:nvPicPr>
                        <p:cNvPr id="37" name="Object 36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5176838" y="5945188"/>
                          <a:ext cx="2540000" cy="5016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" name="Oval 37"/>
            <p:cNvSpPr/>
            <p:nvPr/>
          </p:nvSpPr>
          <p:spPr>
            <a:xfrm>
              <a:off x="4724400" y="5638800"/>
              <a:ext cx="152400" cy="1730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4796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686800" cy="1143000"/>
          </a:xfrm>
        </p:spPr>
        <p:txBody>
          <a:bodyPr/>
          <a:lstStyle/>
          <a:p>
            <a:r>
              <a:rPr lang="en-US" dirty="0"/>
              <a:t>QED Feynman Rules: Propagators…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2F8A-4D58-6A48-A925-8DE063978680}" type="datetime5">
              <a:rPr lang="en-US" smtClean="0"/>
              <a:t>7-Apr-21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EC512-DE41-8D4F-9FC7-449F6E7E2BE8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83028" y="1447800"/>
          <a:ext cx="281516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83" name="Equation" r:id="rId3" imgW="1206500" imgH="228600" progId="Equation.DSMT4">
                  <p:embed/>
                </p:oleObj>
              </mc:Choice>
              <mc:Fallback>
                <p:oleObj name="Equation" r:id="rId3" imgW="1206500" imgH="2286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3028" y="1447800"/>
                        <a:ext cx="2815167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33400" y="1981200"/>
          <a:ext cx="6400800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84" name="Equation" r:id="rId5" imgW="2743200" imgH="469900" progId="Equation.DSMT4">
                  <p:embed/>
                </p:oleObj>
              </mc:Choice>
              <mc:Fallback>
                <p:oleObj name="Equation" r:id="rId5" imgW="2743200" imgH="4699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3400" y="1981200"/>
                        <a:ext cx="6400800" cy="1095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369811" y="1219200"/>
          <a:ext cx="373380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85" name="Equation" r:id="rId7" imgW="1600200" imgH="431800" progId="Equation.DSMT4">
                  <p:embed/>
                </p:oleObj>
              </mc:Choice>
              <mc:Fallback>
                <p:oleObj name="Equation" r:id="rId7" imgW="1600200" imgH="4318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69811" y="1219200"/>
                        <a:ext cx="3733800" cy="100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533400" y="3140075"/>
          <a:ext cx="7467600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86" name="Equation" r:id="rId9" imgW="3200400" imgH="482600" progId="Equation.DSMT4">
                  <p:embed/>
                </p:oleObj>
              </mc:Choice>
              <mc:Fallback>
                <p:oleObj name="Equation" r:id="rId9" imgW="3200400" imgH="4826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33400" y="3140075"/>
                        <a:ext cx="7467600" cy="112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46100" y="4237038"/>
          <a:ext cx="6311900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87" name="Equation" r:id="rId11" imgW="2705100" imgH="469900" progId="Equation.DSMT4">
                  <p:embed/>
                </p:oleObj>
              </mc:Choice>
              <mc:Fallback>
                <p:oleObj name="Equation" r:id="rId11" imgW="2705100" imgH="4699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46100" y="4237038"/>
                        <a:ext cx="6311900" cy="1096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533401" y="5308890"/>
          <a:ext cx="6248399" cy="939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88" name="Equation" r:id="rId13" imgW="3213100" imgH="482600" progId="Equation.DSMT4">
                  <p:embed/>
                </p:oleObj>
              </mc:Choice>
              <mc:Fallback>
                <p:oleObj name="Equation" r:id="rId13" imgW="3213100" imgH="48260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33401" y="5308890"/>
                        <a:ext cx="6248399" cy="9395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4495800" y="5773882"/>
          <a:ext cx="4549588" cy="703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89" name="Equation" r:id="rId15" imgW="2794000" imgH="431800" progId="Equation.DSMT4">
                  <p:embed/>
                </p:oleObj>
              </mc:Choice>
              <mc:Fallback>
                <p:oleObj name="Equation" r:id="rId15" imgW="2794000" imgH="43180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495800" y="5773882"/>
                        <a:ext cx="4549588" cy="7031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87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Writing Matrix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152400" y="1219200"/>
            <a:ext cx="8839200" cy="4953000"/>
          </a:xfrm>
        </p:spPr>
        <p:txBody>
          <a:bodyPr/>
          <a:lstStyle/>
          <a:p>
            <a:pPr algn="ctr"/>
            <a:r>
              <a:rPr lang="en-US" sz="3200" dirty="0"/>
              <a:t>Electron-Anti-Fermion Scattering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EAFF3FE-8142-1E48-8168-C3522D640855}" type="datetime5">
              <a:rPr lang="en-US" smtClean="0"/>
              <a:t>7-Apr-21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C639356-365C-4545-A286-1563346C0423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C6F45D5-270B-6C4F-9ADF-7293B428D636}"/>
              </a:ext>
            </a:extLst>
          </p:cNvPr>
          <p:cNvGrpSpPr/>
          <p:nvPr/>
        </p:nvGrpSpPr>
        <p:grpSpPr>
          <a:xfrm rot="16200000" flipV="1">
            <a:off x="2873318" y="2000899"/>
            <a:ext cx="2982126" cy="3664696"/>
            <a:chOff x="2873318" y="2000899"/>
            <a:chExt cx="2982126" cy="3664696"/>
          </a:xfrm>
        </p:grpSpPr>
        <p:grpSp>
          <p:nvGrpSpPr>
            <p:cNvPr id="8" name="Group 4"/>
            <p:cNvGrpSpPr>
              <a:grpSpLocks/>
            </p:cNvGrpSpPr>
            <p:nvPr/>
          </p:nvGrpSpPr>
          <p:grpSpPr bwMode="auto">
            <a:xfrm rot="17400000">
              <a:off x="2118561" y="4637689"/>
              <a:ext cx="1882775" cy="173037"/>
              <a:chOff x="1392" y="1488"/>
              <a:chExt cx="1584" cy="0"/>
            </a:xfrm>
          </p:grpSpPr>
          <p:sp>
            <p:nvSpPr>
              <p:cNvPr id="9" name="Line 5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Line 6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7"/>
            <p:cNvGrpSpPr>
              <a:grpSpLocks/>
            </p:cNvGrpSpPr>
            <p:nvPr/>
          </p:nvGrpSpPr>
          <p:grpSpPr bwMode="auto">
            <a:xfrm rot="15000000" flipV="1">
              <a:off x="2038006" y="2941493"/>
              <a:ext cx="1882775" cy="1587"/>
              <a:chOff x="1392" y="1488"/>
              <a:chExt cx="1584" cy="0"/>
            </a:xfrm>
          </p:grpSpPr>
          <p:sp>
            <p:nvSpPr>
              <p:cNvPr id="12" name="Line 8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Line 9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" name="Group 4"/>
            <p:cNvGrpSpPr>
              <a:grpSpLocks/>
            </p:cNvGrpSpPr>
            <p:nvPr/>
          </p:nvGrpSpPr>
          <p:grpSpPr bwMode="auto">
            <a:xfrm rot="15000000" flipH="1">
              <a:off x="4827538" y="4574988"/>
              <a:ext cx="1882775" cy="173037"/>
              <a:chOff x="1392" y="1488"/>
              <a:chExt cx="1584" cy="0"/>
            </a:xfrm>
          </p:grpSpPr>
          <p:sp>
            <p:nvSpPr>
              <p:cNvPr id="15" name="Line 5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57150">
                <a:solidFill>
                  <a:srgbClr val="FF42F7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Line 6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57150">
                <a:solidFill>
                  <a:srgbClr val="FF42F7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" name="Group 7"/>
            <p:cNvGrpSpPr>
              <a:grpSpLocks/>
            </p:cNvGrpSpPr>
            <p:nvPr/>
          </p:nvGrpSpPr>
          <p:grpSpPr bwMode="auto">
            <a:xfrm rot="17400000" flipH="1" flipV="1">
              <a:off x="4745366" y="2941493"/>
              <a:ext cx="1882775" cy="1587"/>
              <a:chOff x="1392" y="1488"/>
              <a:chExt cx="1584" cy="0"/>
            </a:xfrm>
          </p:grpSpPr>
          <p:sp>
            <p:nvSpPr>
              <p:cNvPr id="18" name="Line 8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57150">
                <a:solidFill>
                  <a:schemeClr val="accent6">
                    <a:lumMod val="50000"/>
                  </a:schemeClr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Line 9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57150">
                <a:solidFill>
                  <a:schemeClr val="accent6">
                    <a:lumMod val="5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" name="Freeform 21"/>
            <p:cNvSpPr>
              <a:spLocks/>
            </p:cNvSpPr>
            <p:nvPr/>
          </p:nvSpPr>
          <p:spPr bwMode="auto">
            <a:xfrm rot="10800000" flipH="1">
              <a:off x="3302825" y="3810000"/>
              <a:ext cx="2065337" cy="173037"/>
            </a:xfrm>
            <a:custGeom>
              <a:avLst/>
              <a:gdLst>
                <a:gd name="T0" fmla="*/ 0 w 2304"/>
                <a:gd name="T1" fmla="*/ 192 h 192"/>
                <a:gd name="T2" fmla="*/ 192 w 2304"/>
                <a:gd name="T3" fmla="*/ 0 h 192"/>
                <a:gd name="T4" fmla="*/ 384 w 2304"/>
                <a:gd name="T5" fmla="*/ 192 h 192"/>
                <a:gd name="T6" fmla="*/ 576 w 2304"/>
                <a:gd name="T7" fmla="*/ 0 h 192"/>
                <a:gd name="T8" fmla="*/ 768 w 2304"/>
                <a:gd name="T9" fmla="*/ 192 h 192"/>
                <a:gd name="T10" fmla="*/ 960 w 2304"/>
                <a:gd name="T11" fmla="*/ 0 h 192"/>
                <a:gd name="T12" fmla="*/ 1152 w 2304"/>
                <a:gd name="T13" fmla="*/ 192 h 192"/>
                <a:gd name="T14" fmla="*/ 1344 w 2304"/>
                <a:gd name="T15" fmla="*/ 0 h 192"/>
                <a:gd name="T16" fmla="*/ 1536 w 2304"/>
                <a:gd name="T17" fmla="*/ 192 h 192"/>
                <a:gd name="T18" fmla="*/ 1728 w 2304"/>
                <a:gd name="T19" fmla="*/ 0 h 192"/>
                <a:gd name="T20" fmla="*/ 1920 w 2304"/>
                <a:gd name="T21" fmla="*/ 192 h 192"/>
                <a:gd name="T22" fmla="*/ 2112 w 2304"/>
                <a:gd name="T23" fmla="*/ 0 h 192"/>
                <a:gd name="T24" fmla="*/ 2304 w 2304"/>
                <a:gd name="T2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04" h="192">
                  <a:moveTo>
                    <a:pt x="0" y="192"/>
                  </a:moveTo>
                  <a:cubicBezTo>
                    <a:pt x="64" y="96"/>
                    <a:pt x="128" y="0"/>
                    <a:pt x="192" y="0"/>
                  </a:cubicBezTo>
                  <a:cubicBezTo>
                    <a:pt x="256" y="0"/>
                    <a:pt x="320" y="192"/>
                    <a:pt x="384" y="192"/>
                  </a:cubicBezTo>
                  <a:cubicBezTo>
                    <a:pt x="448" y="192"/>
                    <a:pt x="512" y="0"/>
                    <a:pt x="576" y="0"/>
                  </a:cubicBezTo>
                  <a:cubicBezTo>
                    <a:pt x="640" y="0"/>
                    <a:pt x="704" y="192"/>
                    <a:pt x="768" y="192"/>
                  </a:cubicBezTo>
                  <a:cubicBezTo>
                    <a:pt x="832" y="192"/>
                    <a:pt x="896" y="0"/>
                    <a:pt x="960" y="0"/>
                  </a:cubicBezTo>
                  <a:cubicBezTo>
                    <a:pt x="1024" y="0"/>
                    <a:pt x="1088" y="192"/>
                    <a:pt x="1152" y="192"/>
                  </a:cubicBezTo>
                  <a:cubicBezTo>
                    <a:pt x="1216" y="192"/>
                    <a:pt x="1280" y="0"/>
                    <a:pt x="1344" y="0"/>
                  </a:cubicBezTo>
                  <a:cubicBezTo>
                    <a:pt x="1408" y="0"/>
                    <a:pt x="1472" y="192"/>
                    <a:pt x="1536" y="192"/>
                  </a:cubicBezTo>
                  <a:cubicBezTo>
                    <a:pt x="1600" y="192"/>
                    <a:pt x="1664" y="0"/>
                    <a:pt x="1728" y="0"/>
                  </a:cubicBezTo>
                  <a:cubicBezTo>
                    <a:pt x="1792" y="0"/>
                    <a:pt x="1856" y="192"/>
                    <a:pt x="1920" y="192"/>
                  </a:cubicBezTo>
                  <a:cubicBezTo>
                    <a:pt x="1984" y="192"/>
                    <a:pt x="2048" y="0"/>
                    <a:pt x="2112" y="0"/>
                  </a:cubicBezTo>
                  <a:cubicBezTo>
                    <a:pt x="2176" y="0"/>
                    <a:pt x="2272" y="160"/>
                    <a:pt x="2304" y="192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2873318" y="4560055"/>
              <a:ext cx="298450" cy="76516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3025718" y="4715620"/>
              <a:ext cx="9877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</a:t>
              </a:r>
              <a:r>
                <a:rPr lang="en-US" baseline="30000" dirty="0"/>
                <a:t>—</a:t>
              </a:r>
              <a:r>
                <a:rPr lang="en-US" dirty="0"/>
                <a:t>, </a:t>
              </a:r>
              <a:r>
                <a:rPr lang="en-US" i="1" dirty="0"/>
                <a:t>p</a:t>
              </a:r>
              <a:r>
                <a:rPr lang="en-US" i="1" baseline="-25000" dirty="0"/>
                <a:t>1</a:t>
              </a:r>
              <a:endParaRPr lang="en-US" i="1" dirty="0"/>
            </a:p>
          </p:txBody>
        </p:sp>
        <p:cxnSp>
          <p:nvCxnSpPr>
            <p:cNvPr id="23" name="Straight Arrow Connector 22"/>
            <p:cNvCxnSpPr>
              <a:cxnSpLocks/>
            </p:cNvCxnSpPr>
            <p:nvPr/>
          </p:nvCxnSpPr>
          <p:spPr>
            <a:xfrm flipH="1" flipV="1">
              <a:off x="3007924" y="2567205"/>
              <a:ext cx="278150" cy="6884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189384" y="2492263"/>
              <a:ext cx="7858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e</a:t>
              </a:r>
              <a:r>
                <a:rPr lang="en-US" i="1" baseline="30000" dirty="0"/>
                <a:t>–</a:t>
              </a:r>
              <a:r>
                <a:rPr lang="en-US" i="1" dirty="0"/>
                <a:t> p</a:t>
              </a:r>
              <a:r>
                <a:rPr lang="en-US" i="1" baseline="-25000" dirty="0"/>
                <a:t>2</a:t>
              </a:r>
              <a:endParaRPr lang="en-US" i="1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V="1">
              <a:off x="5423120" y="2492263"/>
              <a:ext cx="292158" cy="7634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4906905" y="2582020"/>
              <a:ext cx="7858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f</a:t>
              </a:r>
              <a:r>
                <a:rPr lang="en-US" i="1" baseline="30000" dirty="0"/>
                <a:t>–</a:t>
              </a:r>
              <a:r>
                <a:rPr lang="en-US" i="1" dirty="0"/>
                <a:t> p</a:t>
              </a:r>
              <a:r>
                <a:rPr lang="en-US" i="1" baseline="-25000" dirty="0"/>
                <a:t>4</a:t>
              </a:r>
              <a:endParaRPr lang="en-US" i="1" dirty="0"/>
            </a:p>
          </p:txBody>
        </p:sp>
        <p:cxnSp>
          <p:nvCxnSpPr>
            <p:cNvPr id="27" name="Straight Arrow Connector 26"/>
            <p:cNvCxnSpPr>
              <a:cxnSpLocks/>
            </p:cNvCxnSpPr>
            <p:nvPr/>
          </p:nvCxnSpPr>
          <p:spPr>
            <a:xfrm flipH="1" flipV="1">
              <a:off x="5429632" y="4495800"/>
              <a:ext cx="263088" cy="70030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4793704" y="4715620"/>
              <a:ext cx="10514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</a:t>
              </a:r>
              <a:r>
                <a:rPr lang="en-US" baseline="30000" dirty="0"/>
                <a:t>—</a:t>
              </a:r>
              <a:r>
                <a:rPr lang="en-US" dirty="0"/>
                <a:t>, </a:t>
              </a:r>
              <a:r>
                <a:rPr lang="en-US" i="1" dirty="0"/>
                <a:t>p</a:t>
              </a:r>
              <a:r>
                <a:rPr lang="en-US" i="1" baseline="-25000" dirty="0"/>
                <a:t>3</a:t>
              </a:r>
              <a:endParaRPr lang="en-US" i="1" dirty="0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rot="5400000" flipH="1" flipV="1">
              <a:off x="4283018" y="3175800"/>
              <a:ext cx="0" cy="990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4092518" y="3279488"/>
              <a:ext cx="7858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q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7F9FAB2-256D-1D47-B278-7D30FE75BF91}"/>
                  </a:ext>
                </a:extLst>
              </p:cNvPr>
              <p:cNvSpPr txBox="1"/>
              <p:nvPr/>
            </p:nvSpPr>
            <p:spPr>
              <a:xfrm>
                <a:off x="192289" y="4189964"/>
                <a:ext cx="2663229" cy="2012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Question 1: Which of the spinors does the matrix element involve?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baseline="-250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b="0" i="1" baseline="-25000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bar>
                        <m:barPr>
                          <m:pos m:val="top"/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bar>
                      <m:d>
                        <m:d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 baseline="-25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i="1" baseline="-25000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 baseline="-25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i="1" baseline="-25000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bar>
                        <m:barPr>
                          <m:pos m:val="top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ba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 baseline="-250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7F9FAB2-256D-1D47-B278-7D30FE75BF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89" y="4189964"/>
                <a:ext cx="2663229" cy="2012282"/>
              </a:xfrm>
              <a:prstGeom prst="rect">
                <a:avLst/>
              </a:prstGeom>
              <a:blipFill>
                <a:blip r:embed="rId2"/>
                <a:stretch>
                  <a:fillRect l="-1905" t="-1250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DDB8F57-684D-7B40-B0D4-6580E4C9FE3B}"/>
                  </a:ext>
                </a:extLst>
              </p:cNvPr>
              <p:cNvSpPr txBox="1"/>
              <p:nvPr/>
            </p:nvSpPr>
            <p:spPr>
              <a:xfrm>
                <a:off x="223155" y="1909451"/>
                <a:ext cx="2663229" cy="2012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00FF"/>
                    </a:solidFill>
                  </a:rPr>
                  <a:t>Question 2: Which of the spinors does the matrix element involve?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baseline="-2500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b="0" i="1" baseline="-25000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bar>
                        <m:barPr>
                          <m:pos m:val="top"/>
                          <m:ctrlPr>
                            <a:rPr lang="en-US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bar>
                      <m:d>
                        <m:dPr>
                          <m:ctrlPr>
                            <a:rPr lang="en-US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baseline="-2500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i="1" baseline="-25000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baseline="-2500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i="1" baseline="-25000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bar>
                        <m:barPr>
                          <m:pos m:val="top"/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bar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baseline="-2500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DDB8F57-684D-7B40-B0D4-6580E4C9F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55" y="1909451"/>
                <a:ext cx="2663229" cy="2012282"/>
              </a:xfrm>
              <a:prstGeom prst="rect">
                <a:avLst/>
              </a:prstGeom>
              <a:blipFill>
                <a:blip r:embed="rId3"/>
                <a:stretch>
                  <a:fillRect l="-1896" t="-1258" b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170F4C2-4CF9-F447-BE2A-10C753970C93}"/>
                  </a:ext>
                </a:extLst>
              </p:cNvPr>
              <p:cNvSpPr txBox="1"/>
              <p:nvPr/>
            </p:nvSpPr>
            <p:spPr>
              <a:xfrm>
                <a:off x="6288484" y="4141909"/>
                <a:ext cx="2663229" cy="20122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42F7"/>
                    </a:solidFill>
                  </a:rPr>
                  <a:t>Question 3: Which of the spinors does the matrix element involve?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42F7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rgbClr val="FF42F7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b="0" i="1" smtClean="0">
                          <a:solidFill>
                            <a:srgbClr val="FF42F7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FF42F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42F7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baseline="-25000" smtClean="0">
                              <a:solidFill>
                                <a:srgbClr val="FF42F7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US" b="0" i="1" baseline="-25000" dirty="0">
                  <a:solidFill>
                    <a:srgbClr val="FF42F7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42F7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solidFill>
                            <a:srgbClr val="FF42F7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bar>
                        <m:barPr>
                          <m:pos m:val="top"/>
                          <m:ctrlPr>
                            <a:rPr lang="en-US" i="1" smtClean="0">
                              <a:solidFill>
                                <a:srgbClr val="FF42F7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solidFill>
                                <a:srgbClr val="FF42F7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bar>
                      <m:d>
                        <m:dPr>
                          <m:ctrlPr>
                            <a:rPr lang="en-US" i="1" smtClean="0">
                              <a:solidFill>
                                <a:srgbClr val="FF42F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42F7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baseline="-25000" smtClean="0">
                              <a:solidFill>
                                <a:srgbClr val="FF42F7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US" i="1" baseline="-25000" dirty="0">
                  <a:solidFill>
                    <a:srgbClr val="FF42F7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42F7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i="1">
                          <a:solidFill>
                            <a:srgbClr val="FF42F7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b="0" i="1" smtClean="0">
                          <a:solidFill>
                            <a:srgbClr val="FF42F7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42F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42F7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baseline="-25000" smtClean="0">
                              <a:solidFill>
                                <a:srgbClr val="FF42F7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US" i="1" baseline="-25000" dirty="0">
                  <a:solidFill>
                    <a:srgbClr val="FF42F7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42F7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i="1">
                          <a:solidFill>
                            <a:srgbClr val="FF42F7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bar>
                        <m:barPr>
                          <m:pos m:val="top"/>
                          <m:ctrlPr>
                            <a:rPr lang="en-US" i="1">
                              <a:solidFill>
                                <a:srgbClr val="FF42F7"/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solidFill>
                                <a:srgbClr val="FF42F7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bar>
                      <m:r>
                        <a:rPr lang="en-US" i="1">
                          <a:solidFill>
                            <a:srgbClr val="FF42F7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FF42F7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baseline="-25000" smtClean="0">
                          <a:solidFill>
                            <a:srgbClr val="FF42F7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>
                          <a:solidFill>
                            <a:srgbClr val="FF42F7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42F7"/>
                  </a:solidFill>
                </a:endParaRPr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170F4C2-4CF9-F447-BE2A-10C753970C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8484" y="4141909"/>
                <a:ext cx="2663229" cy="2012282"/>
              </a:xfrm>
              <a:prstGeom prst="rect">
                <a:avLst/>
              </a:prstGeom>
              <a:blipFill>
                <a:blip r:embed="rId4"/>
                <a:stretch>
                  <a:fillRect l="-1905" t="-625" b="-31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108658B-ECBB-9940-83C3-8D0D463243C2}"/>
                  </a:ext>
                </a:extLst>
              </p:cNvPr>
              <p:cNvSpPr txBox="1"/>
              <p:nvPr/>
            </p:nvSpPr>
            <p:spPr>
              <a:xfrm>
                <a:off x="6299871" y="1984313"/>
                <a:ext cx="2663229" cy="2012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Question 4: Which of the spinors does the matrix element involve?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baseline="-2500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en-US" b="0" i="1" baseline="-25000" dirty="0">
                  <a:solidFill>
                    <a:schemeClr val="accent6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bar>
                        <m:barPr>
                          <m:pos m:val="top"/>
                          <m:ctrlPr>
                            <a:rPr lang="en-US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bar>
                      <m:d>
                        <m:dPr>
                          <m:ctrlPr>
                            <a:rPr lang="en-US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baseline="-2500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en-US" i="1" baseline="-25000" dirty="0">
                  <a:solidFill>
                    <a:schemeClr val="accent6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baseline="-25000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en-US" i="1" baseline="-25000" dirty="0">
                  <a:solidFill>
                    <a:schemeClr val="accent6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bar>
                        <m:barPr>
                          <m:pos m:val="top"/>
                          <m:ctrlPr>
                            <a:rPr lang="en-US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bar>
                      <m:r>
                        <a:rPr lang="en-US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baseline="-2500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108658B-ECBB-9940-83C3-8D0D463243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9871" y="1984313"/>
                <a:ext cx="2663229" cy="2012282"/>
              </a:xfrm>
              <a:prstGeom prst="rect">
                <a:avLst/>
              </a:prstGeom>
              <a:blipFill>
                <a:blip r:embed="rId5"/>
                <a:stretch>
                  <a:fillRect l="-1422" t="-1258" b="-3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148C027-7B64-9243-9442-BFA3CF3C4440}"/>
                  </a:ext>
                </a:extLst>
              </p:cNvPr>
              <p:cNvSpPr txBox="1"/>
              <p:nvPr/>
            </p:nvSpPr>
            <p:spPr>
              <a:xfrm>
                <a:off x="2864286" y="5323756"/>
                <a:ext cx="3145187" cy="1187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8000"/>
                    </a:solidFill>
                  </a:rPr>
                  <a:t>Question 5: Current term for electrons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bar>
                      <m:barPr>
                        <m:pos m:val="top"/>
                        <m:ctrlPr>
                          <a:rPr lang="en-US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bar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baseline="-2500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p>
                    </m:sSup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baseline="-2500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8000"/>
                    </a:solidFill>
                  </a:rPr>
                  <a:t>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𝑇𝑟𝑢𝑒</m:t>
                      </m:r>
                    </m:oMath>
                  </m:oMathPara>
                </a14:m>
                <a:endParaRPr lang="en-US" b="0" i="1" baseline="-25000" dirty="0">
                  <a:solidFill>
                    <a:srgbClr val="008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𝑎𝑙𝑠𝑒</m:t>
                      </m:r>
                    </m:oMath>
                  </m:oMathPara>
                </a14:m>
                <a:endParaRPr lang="en-US" i="1" baseline="-25000" dirty="0">
                  <a:solidFill>
                    <a:srgbClr val="008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148C027-7B64-9243-9442-BFA3CF3C44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4286" y="5323756"/>
                <a:ext cx="3145187" cy="1187633"/>
              </a:xfrm>
              <a:prstGeom prst="rect">
                <a:avLst/>
              </a:prstGeom>
              <a:blipFill>
                <a:blip r:embed="rId6"/>
                <a:stretch>
                  <a:fillRect l="-1606" t="-2128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876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7" grpId="0"/>
      <p:bldP spid="38" grpId="0" animBg="1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Writing Matrix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152400" y="1219200"/>
            <a:ext cx="8839200" cy="4953000"/>
          </a:xfrm>
        </p:spPr>
        <p:txBody>
          <a:bodyPr/>
          <a:lstStyle/>
          <a:p>
            <a:pPr algn="ctr"/>
            <a:r>
              <a:rPr lang="en-US" sz="3200" dirty="0"/>
              <a:t>Electron-Anti-Fermion Scattering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EAFF3FE-8142-1E48-8168-C3522D640855}" type="datetime5">
              <a:rPr lang="en-US" smtClean="0"/>
              <a:t>7-Apr-21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C639356-365C-4545-A286-1563346C0423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 rot="2266003">
            <a:off x="4101256" y="3143704"/>
            <a:ext cx="2848830" cy="646331"/>
            <a:chOff x="5562600" y="3504007"/>
            <a:chExt cx="2799971" cy="646331"/>
          </a:xfrm>
        </p:grpSpPr>
        <p:sp>
          <p:nvSpPr>
            <p:cNvPr id="35" name="TextBox 34"/>
            <p:cNvSpPr txBox="1"/>
            <p:nvPr/>
          </p:nvSpPr>
          <p:spPr>
            <a:xfrm>
              <a:off x="6400800" y="3504007"/>
              <a:ext cx="1961771" cy="64633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Fractional charge for quarks</a:t>
              </a:r>
            </a:p>
          </p:txBody>
        </p:sp>
        <p:cxnSp>
          <p:nvCxnSpPr>
            <p:cNvPr id="36" name="Straight Arrow Connector 35"/>
            <p:cNvCxnSpPr>
              <a:stCxn id="35" idx="1"/>
            </p:cNvCxnSpPr>
            <p:nvPr/>
          </p:nvCxnSpPr>
          <p:spPr>
            <a:xfrm flipH="1">
              <a:off x="5562600" y="3827173"/>
              <a:ext cx="8382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1B245EA-C005-034B-9E26-66C4C78F3165}"/>
                  </a:ext>
                </a:extLst>
              </p:cNvPr>
              <p:cNvSpPr txBox="1"/>
              <p:nvPr/>
            </p:nvSpPr>
            <p:spPr>
              <a:xfrm>
                <a:off x="2864286" y="5323756"/>
                <a:ext cx="3145187" cy="1209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Question 6: Current term for quarks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bar>
                      <m:barPr>
                        <m:pos m:val="top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ba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baseline="-25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baseline="-25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𝑇𝑟𝑢𝑒</m:t>
                      </m:r>
                    </m:oMath>
                  </m:oMathPara>
                </a14:m>
                <a:endParaRPr lang="en-US" b="0" i="1" baseline="-250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𝑎𝑙𝑠𝑒</m:t>
                      </m:r>
                    </m:oMath>
                  </m:oMathPara>
                </a14:m>
                <a:endParaRPr lang="en-US" i="1" baseline="-250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1B245EA-C005-034B-9E26-66C4C78F31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4286" y="5323756"/>
                <a:ext cx="3145187" cy="1209049"/>
              </a:xfrm>
              <a:prstGeom prst="rect">
                <a:avLst/>
              </a:prstGeom>
              <a:blipFill>
                <a:blip r:embed="rId2"/>
                <a:stretch>
                  <a:fillRect l="-1606" t="-2083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113667D-D822-7241-BE98-205AD7F3BBB0}"/>
                  </a:ext>
                </a:extLst>
              </p:cNvPr>
              <p:cNvSpPr txBox="1"/>
              <p:nvPr/>
            </p:nvSpPr>
            <p:spPr>
              <a:xfrm>
                <a:off x="-4225" y="3581400"/>
                <a:ext cx="3585625" cy="1096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8000"/>
                    </a:solidFill>
                  </a:rPr>
                  <a:t>Question 7: Propagator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𝜇𝜐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>
                  <a:solidFill>
                    <a:srgbClr val="008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𝑇𝑟𝑢𝑒</m:t>
                      </m:r>
                    </m:oMath>
                  </m:oMathPara>
                </a14:m>
                <a:endParaRPr lang="en-US" b="0" i="1" baseline="-25000" dirty="0">
                  <a:solidFill>
                    <a:srgbClr val="008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𝑎𝑙𝑠𝑒</m:t>
                      </m:r>
                    </m:oMath>
                  </m:oMathPara>
                </a14:m>
                <a:endParaRPr lang="en-US" i="1" baseline="-25000" dirty="0">
                  <a:solidFill>
                    <a:srgbClr val="008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113667D-D822-7241-BE98-205AD7F3BB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225" y="3581400"/>
                <a:ext cx="3585625" cy="1096326"/>
              </a:xfrm>
              <a:prstGeom prst="rect">
                <a:avLst/>
              </a:prstGeom>
              <a:blipFill>
                <a:blip r:embed="rId3"/>
                <a:stretch>
                  <a:fillRect l="-1408"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AC87EE19-17FD-6843-920F-E5776471C6C9}"/>
              </a:ext>
            </a:extLst>
          </p:cNvPr>
          <p:cNvGrpSpPr/>
          <p:nvPr/>
        </p:nvGrpSpPr>
        <p:grpSpPr>
          <a:xfrm rot="16200000" flipV="1">
            <a:off x="2873318" y="1705789"/>
            <a:ext cx="2982126" cy="3664696"/>
            <a:chOff x="2873318" y="2000899"/>
            <a:chExt cx="2982126" cy="3664696"/>
          </a:xfrm>
        </p:grpSpPr>
        <p:grpSp>
          <p:nvGrpSpPr>
            <p:cNvPr id="40" name="Group 4">
              <a:extLst>
                <a:ext uri="{FF2B5EF4-FFF2-40B4-BE49-F238E27FC236}">
                  <a16:creationId xmlns:a16="http://schemas.microsoft.com/office/drawing/2014/main" id="{B6A38658-4334-004E-9A86-03D3102A7715}"/>
                </a:ext>
              </a:extLst>
            </p:cNvPr>
            <p:cNvGrpSpPr>
              <a:grpSpLocks/>
            </p:cNvGrpSpPr>
            <p:nvPr/>
          </p:nvGrpSpPr>
          <p:grpSpPr bwMode="auto">
            <a:xfrm rot="17400000">
              <a:off x="2118561" y="4637689"/>
              <a:ext cx="1882775" cy="173037"/>
              <a:chOff x="1392" y="1488"/>
              <a:chExt cx="1584" cy="0"/>
            </a:xfrm>
          </p:grpSpPr>
          <p:sp>
            <p:nvSpPr>
              <p:cNvPr id="61" name="Line 5">
                <a:extLst>
                  <a:ext uri="{FF2B5EF4-FFF2-40B4-BE49-F238E27FC236}">
                    <a16:creationId xmlns:a16="http://schemas.microsoft.com/office/drawing/2014/main" id="{0589E421-A3DA-DE49-A023-C631D56B00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Line 6">
                <a:extLst>
                  <a:ext uri="{FF2B5EF4-FFF2-40B4-BE49-F238E27FC236}">
                    <a16:creationId xmlns:a16="http://schemas.microsoft.com/office/drawing/2014/main" id="{4D705EE1-8E4E-B544-B350-0A86E52297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" name="Group 7">
              <a:extLst>
                <a:ext uri="{FF2B5EF4-FFF2-40B4-BE49-F238E27FC236}">
                  <a16:creationId xmlns:a16="http://schemas.microsoft.com/office/drawing/2014/main" id="{A454917D-0937-554D-B76B-9E8583B454C4}"/>
                </a:ext>
              </a:extLst>
            </p:cNvPr>
            <p:cNvGrpSpPr>
              <a:grpSpLocks/>
            </p:cNvGrpSpPr>
            <p:nvPr/>
          </p:nvGrpSpPr>
          <p:grpSpPr bwMode="auto">
            <a:xfrm rot="15000000" flipV="1">
              <a:off x="2038006" y="2941493"/>
              <a:ext cx="1882775" cy="1587"/>
              <a:chOff x="1392" y="1488"/>
              <a:chExt cx="1584" cy="0"/>
            </a:xfrm>
          </p:grpSpPr>
          <p:sp>
            <p:nvSpPr>
              <p:cNvPr id="59" name="Line 8">
                <a:extLst>
                  <a:ext uri="{FF2B5EF4-FFF2-40B4-BE49-F238E27FC236}">
                    <a16:creationId xmlns:a16="http://schemas.microsoft.com/office/drawing/2014/main" id="{AC39569B-749F-7647-83E7-42E6127F8D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Line 9">
                <a:extLst>
                  <a:ext uri="{FF2B5EF4-FFF2-40B4-BE49-F238E27FC236}">
                    <a16:creationId xmlns:a16="http://schemas.microsoft.com/office/drawing/2014/main" id="{57B55CDC-755E-5E45-8BE3-14B4BAFD1A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2" name="Group 4">
              <a:extLst>
                <a:ext uri="{FF2B5EF4-FFF2-40B4-BE49-F238E27FC236}">
                  <a16:creationId xmlns:a16="http://schemas.microsoft.com/office/drawing/2014/main" id="{38AD2196-B264-4648-8B5F-F8C73B4DF53F}"/>
                </a:ext>
              </a:extLst>
            </p:cNvPr>
            <p:cNvGrpSpPr>
              <a:grpSpLocks/>
            </p:cNvGrpSpPr>
            <p:nvPr/>
          </p:nvGrpSpPr>
          <p:grpSpPr bwMode="auto">
            <a:xfrm rot="15000000" flipH="1">
              <a:off x="4827538" y="4574988"/>
              <a:ext cx="1882775" cy="173037"/>
              <a:chOff x="1392" y="1488"/>
              <a:chExt cx="1584" cy="0"/>
            </a:xfrm>
          </p:grpSpPr>
          <p:sp>
            <p:nvSpPr>
              <p:cNvPr id="57" name="Line 5">
                <a:extLst>
                  <a:ext uri="{FF2B5EF4-FFF2-40B4-BE49-F238E27FC236}">
                    <a16:creationId xmlns:a16="http://schemas.microsoft.com/office/drawing/2014/main" id="{35AE7C85-24CF-2144-A692-CF534AD591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57150">
                <a:solidFill>
                  <a:srgbClr val="FF42F7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Line 6">
                <a:extLst>
                  <a:ext uri="{FF2B5EF4-FFF2-40B4-BE49-F238E27FC236}">
                    <a16:creationId xmlns:a16="http://schemas.microsoft.com/office/drawing/2014/main" id="{32F1C299-F78B-CB48-A65B-AE1445F80C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57150">
                <a:solidFill>
                  <a:srgbClr val="FF42F7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" name="Group 7">
              <a:extLst>
                <a:ext uri="{FF2B5EF4-FFF2-40B4-BE49-F238E27FC236}">
                  <a16:creationId xmlns:a16="http://schemas.microsoft.com/office/drawing/2014/main" id="{40561B0D-B573-0D42-A3D6-EBA3EBB7DB44}"/>
                </a:ext>
              </a:extLst>
            </p:cNvPr>
            <p:cNvGrpSpPr>
              <a:grpSpLocks/>
            </p:cNvGrpSpPr>
            <p:nvPr/>
          </p:nvGrpSpPr>
          <p:grpSpPr bwMode="auto">
            <a:xfrm rot="17400000" flipH="1" flipV="1">
              <a:off x="4745366" y="2941493"/>
              <a:ext cx="1882775" cy="1587"/>
              <a:chOff x="1392" y="1488"/>
              <a:chExt cx="1584" cy="0"/>
            </a:xfrm>
          </p:grpSpPr>
          <p:sp>
            <p:nvSpPr>
              <p:cNvPr id="55" name="Line 8">
                <a:extLst>
                  <a:ext uri="{FF2B5EF4-FFF2-40B4-BE49-F238E27FC236}">
                    <a16:creationId xmlns:a16="http://schemas.microsoft.com/office/drawing/2014/main" id="{4BAD00C7-6B20-5A42-BDC3-CA60A4EDD5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57150">
                <a:solidFill>
                  <a:schemeClr val="accent6">
                    <a:lumMod val="50000"/>
                  </a:schemeClr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Line 9">
                <a:extLst>
                  <a:ext uri="{FF2B5EF4-FFF2-40B4-BE49-F238E27FC236}">
                    <a16:creationId xmlns:a16="http://schemas.microsoft.com/office/drawing/2014/main" id="{CD6933D0-7216-C040-B05B-792B7900D3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57150">
                <a:solidFill>
                  <a:schemeClr val="accent6">
                    <a:lumMod val="5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4" name="Freeform 21">
              <a:extLst>
                <a:ext uri="{FF2B5EF4-FFF2-40B4-BE49-F238E27FC236}">
                  <a16:creationId xmlns:a16="http://schemas.microsoft.com/office/drawing/2014/main" id="{BE9B2271-FB16-C149-9848-6850556E691F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3302825" y="3810000"/>
              <a:ext cx="2065337" cy="173037"/>
            </a:xfrm>
            <a:custGeom>
              <a:avLst/>
              <a:gdLst>
                <a:gd name="T0" fmla="*/ 0 w 2304"/>
                <a:gd name="T1" fmla="*/ 192 h 192"/>
                <a:gd name="T2" fmla="*/ 192 w 2304"/>
                <a:gd name="T3" fmla="*/ 0 h 192"/>
                <a:gd name="T4" fmla="*/ 384 w 2304"/>
                <a:gd name="T5" fmla="*/ 192 h 192"/>
                <a:gd name="T6" fmla="*/ 576 w 2304"/>
                <a:gd name="T7" fmla="*/ 0 h 192"/>
                <a:gd name="T8" fmla="*/ 768 w 2304"/>
                <a:gd name="T9" fmla="*/ 192 h 192"/>
                <a:gd name="T10" fmla="*/ 960 w 2304"/>
                <a:gd name="T11" fmla="*/ 0 h 192"/>
                <a:gd name="T12" fmla="*/ 1152 w 2304"/>
                <a:gd name="T13" fmla="*/ 192 h 192"/>
                <a:gd name="T14" fmla="*/ 1344 w 2304"/>
                <a:gd name="T15" fmla="*/ 0 h 192"/>
                <a:gd name="T16" fmla="*/ 1536 w 2304"/>
                <a:gd name="T17" fmla="*/ 192 h 192"/>
                <a:gd name="T18" fmla="*/ 1728 w 2304"/>
                <a:gd name="T19" fmla="*/ 0 h 192"/>
                <a:gd name="T20" fmla="*/ 1920 w 2304"/>
                <a:gd name="T21" fmla="*/ 192 h 192"/>
                <a:gd name="T22" fmla="*/ 2112 w 2304"/>
                <a:gd name="T23" fmla="*/ 0 h 192"/>
                <a:gd name="T24" fmla="*/ 2304 w 2304"/>
                <a:gd name="T2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04" h="192">
                  <a:moveTo>
                    <a:pt x="0" y="192"/>
                  </a:moveTo>
                  <a:cubicBezTo>
                    <a:pt x="64" y="96"/>
                    <a:pt x="128" y="0"/>
                    <a:pt x="192" y="0"/>
                  </a:cubicBezTo>
                  <a:cubicBezTo>
                    <a:pt x="256" y="0"/>
                    <a:pt x="320" y="192"/>
                    <a:pt x="384" y="192"/>
                  </a:cubicBezTo>
                  <a:cubicBezTo>
                    <a:pt x="448" y="192"/>
                    <a:pt x="512" y="0"/>
                    <a:pt x="576" y="0"/>
                  </a:cubicBezTo>
                  <a:cubicBezTo>
                    <a:pt x="640" y="0"/>
                    <a:pt x="704" y="192"/>
                    <a:pt x="768" y="192"/>
                  </a:cubicBezTo>
                  <a:cubicBezTo>
                    <a:pt x="832" y="192"/>
                    <a:pt x="896" y="0"/>
                    <a:pt x="960" y="0"/>
                  </a:cubicBezTo>
                  <a:cubicBezTo>
                    <a:pt x="1024" y="0"/>
                    <a:pt x="1088" y="192"/>
                    <a:pt x="1152" y="192"/>
                  </a:cubicBezTo>
                  <a:cubicBezTo>
                    <a:pt x="1216" y="192"/>
                    <a:pt x="1280" y="0"/>
                    <a:pt x="1344" y="0"/>
                  </a:cubicBezTo>
                  <a:cubicBezTo>
                    <a:pt x="1408" y="0"/>
                    <a:pt x="1472" y="192"/>
                    <a:pt x="1536" y="192"/>
                  </a:cubicBezTo>
                  <a:cubicBezTo>
                    <a:pt x="1600" y="192"/>
                    <a:pt x="1664" y="0"/>
                    <a:pt x="1728" y="0"/>
                  </a:cubicBezTo>
                  <a:cubicBezTo>
                    <a:pt x="1792" y="0"/>
                    <a:pt x="1856" y="192"/>
                    <a:pt x="1920" y="192"/>
                  </a:cubicBezTo>
                  <a:cubicBezTo>
                    <a:pt x="1984" y="192"/>
                    <a:pt x="2048" y="0"/>
                    <a:pt x="2112" y="0"/>
                  </a:cubicBezTo>
                  <a:cubicBezTo>
                    <a:pt x="2176" y="0"/>
                    <a:pt x="2272" y="160"/>
                    <a:pt x="2304" y="192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39BCFE8F-5DAD-4246-9D91-A2E1EF3039B0}"/>
                </a:ext>
              </a:extLst>
            </p:cNvPr>
            <p:cNvCxnSpPr/>
            <p:nvPr/>
          </p:nvCxnSpPr>
          <p:spPr>
            <a:xfrm flipV="1">
              <a:off x="2873318" y="4560055"/>
              <a:ext cx="298450" cy="76516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05B47ED-90D1-9A49-9824-08CAC70D1462}"/>
                </a:ext>
              </a:extLst>
            </p:cNvPr>
            <p:cNvSpPr txBox="1"/>
            <p:nvPr/>
          </p:nvSpPr>
          <p:spPr>
            <a:xfrm>
              <a:off x="3025718" y="4715620"/>
              <a:ext cx="9877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</a:t>
              </a:r>
              <a:r>
                <a:rPr lang="en-US" baseline="30000" dirty="0"/>
                <a:t>—</a:t>
              </a:r>
              <a:r>
                <a:rPr lang="en-US" dirty="0"/>
                <a:t>, </a:t>
              </a:r>
              <a:r>
                <a:rPr lang="en-US" i="1" dirty="0"/>
                <a:t>p</a:t>
              </a:r>
              <a:r>
                <a:rPr lang="en-US" i="1" baseline="-25000" dirty="0"/>
                <a:t>1</a:t>
              </a:r>
              <a:endParaRPr lang="en-US" i="1" dirty="0"/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9EC9FF04-C5E5-9848-8711-C10097E856B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07924" y="2567205"/>
              <a:ext cx="278150" cy="6884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5BC2868-32B2-3644-A2DC-C3F3FA166647}"/>
                </a:ext>
              </a:extLst>
            </p:cNvPr>
            <p:cNvSpPr txBox="1"/>
            <p:nvPr/>
          </p:nvSpPr>
          <p:spPr>
            <a:xfrm>
              <a:off x="3189384" y="2492263"/>
              <a:ext cx="7858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e</a:t>
              </a:r>
              <a:r>
                <a:rPr lang="en-US" i="1" baseline="30000" dirty="0"/>
                <a:t>–</a:t>
              </a:r>
              <a:r>
                <a:rPr lang="en-US" i="1" dirty="0"/>
                <a:t> p</a:t>
              </a:r>
              <a:r>
                <a:rPr lang="en-US" i="1" baseline="-25000" dirty="0"/>
                <a:t>2</a:t>
              </a:r>
              <a:endParaRPr lang="en-US" i="1" dirty="0"/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FB4060B5-3904-0146-824E-4D435DD3231B}"/>
                </a:ext>
              </a:extLst>
            </p:cNvPr>
            <p:cNvCxnSpPr/>
            <p:nvPr/>
          </p:nvCxnSpPr>
          <p:spPr>
            <a:xfrm flipV="1">
              <a:off x="5423120" y="2492263"/>
              <a:ext cx="292158" cy="7634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9A235CC-7076-A749-97D0-B3FF0B764DE5}"/>
                </a:ext>
              </a:extLst>
            </p:cNvPr>
            <p:cNvSpPr txBox="1"/>
            <p:nvPr/>
          </p:nvSpPr>
          <p:spPr>
            <a:xfrm>
              <a:off x="4906905" y="2582020"/>
              <a:ext cx="7858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f</a:t>
              </a:r>
              <a:r>
                <a:rPr lang="en-US" i="1" baseline="30000" dirty="0"/>
                <a:t>–</a:t>
              </a:r>
              <a:r>
                <a:rPr lang="en-US" i="1" dirty="0"/>
                <a:t> p</a:t>
              </a:r>
              <a:r>
                <a:rPr lang="en-US" i="1" baseline="-25000" dirty="0"/>
                <a:t>4</a:t>
              </a:r>
              <a:endParaRPr lang="en-US" i="1" dirty="0"/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0DED46C0-1999-7F4E-9F37-B41BD0AC177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29632" y="4495800"/>
              <a:ext cx="263088" cy="70030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688EFE1-1DCE-0242-BAC1-18A24B9A4268}"/>
                </a:ext>
              </a:extLst>
            </p:cNvPr>
            <p:cNvSpPr txBox="1"/>
            <p:nvPr/>
          </p:nvSpPr>
          <p:spPr>
            <a:xfrm>
              <a:off x="4793704" y="4715620"/>
              <a:ext cx="10514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</a:t>
              </a:r>
              <a:r>
                <a:rPr lang="en-US" baseline="30000" dirty="0"/>
                <a:t>—</a:t>
              </a:r>
              <a:r>
                <a:rPr lang="en-US" dirty="0"/>
                <a:t>, </a:t>
              </a:r>
              <a:r>
                <a:rPr lang="en-US" i="1" dirty="0"/>
                <a:t>p</a:t>
              </a:r>
              <a:r>
                <a:rPr lang="en-US" i="1" baseline="-25000" dirty="0"/>
                <a:t>3</a:t>
              </a:r>
              <a:endParaRPr lang="en-US" i="1" dirty="0"/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053F68BB-FEB9-5C43-A349-6D99BF2FB7CA}"/>
                </a:ext>
              </a:extLst>
            </p:cNvPr>
            <p:cNvCxnSpPr/>
            <p:nvPr/>
          </p:nvCxnSpPr>
          <p:spPr>
            <a:xfrm rot="5400000" flipH="1" flipV="1">
              <a:off x="4283018" y="3175800"/>
              <a:ext cx="0" cy="990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95BA114-F08F-B84F-9544-52D14DC3BA11}"/>
                </a:ext>
              </a:extLst>
            </p:cNvPr>
            <p:cNvSpPr txBox="1"/>
            <p:nvPr/>
          </p:nvSpPr>
          <p:spPr>
            <a:xfrm>
              <a:off x="4092518" y="3279488"/>
              <a:ext cx="7858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q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210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Inelastic Scattering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EDAD-26C3-454D-9823-93D4A7BC0136}" type="datetime5">
              <a:rPr lang="en-US" smtClean="0"/>
              <a:t>7-Apr-21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0E5D-682D-9043-B9E9-7C255E8153BC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 rot="1200000">
            <a:off x="0" y="1852424"/>
            <a:ext cx="1882775" cy="173037"/>
            <a:chOff x="1392" y="1488"/>
            <a:chExt cx="1584" cy="0"/>
          </a:xfrm>
        </p:grpSpPr>
        <p:sp>
          <p:nvSpPr>
            <p:cNvPr id="18" name="Line 5"/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6"/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4"/>
          <p:cNvGrpSpPr>
            <a:grpSpLocks/>
          </p:cNvGrpSpPr>
          <p:nvPr/>
        </p:nvGrpSpPr>
        <p:grpSpPr bwMode="auto">
          <a:xfrm rot="20400000" flipV="1">
            <a:off x="0" y="4398675"/>
            <a:ext cx="1882775" cy="173037"/>
            <a:chOff x="1392" y="1488"/>
            <a:chExt cx="1584" cy="0"/>
          </a:xfrm>
        </p:grpSpPr>
        <p:sp>
          <p:nvSpPr>
            <p:cNvPr id="14" name="Line 5"/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7"/>
          <p:cNvGrpSpPr>
            <a:grpSpLocks/>
          </p:cNvGrpSpPr>
          <p:nvPr/>
        </p:nvGrpSpPr>
        <p:grpSpPr bwMode="auto">
          <a:xfrm rot="1200000">
            <a:off x="1781920" y="4564955"/>
            <a:ext cx="1882775" cy="1587"/>
            <a:chOff x="1392" y="1488"/>
            <a:chExt cx="1584" cy="0"/>
          </a:xfrm>
        </p:grpSpPr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1392" y="1488"/>
              <a:ext cx="86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1392" y="1488"/>
              <a:ext cx="15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" name="Freeform 21"/>
          <p:cNvSpPr>
            <a:spLocks/>
          </p:cNvSpPr>
          <p:nvPr/>
        </p:nvSpPr>
        <p:spPr bwMode="auto">
          <a:xfrm rot="16200000" flipH="1">
            <a:off x="736407" y="3127969"/>
            <a:ext cx="2065337" cy="173037"/>
          </a:xfrm>
          <a:custGeom>
            <a:avLst/>
            <a:gdLst>
              <a:gd name="T0" fmla="*/ 0 w 2304"/>
              <a:gd name="T1" fmla="*/ 192 h 192"/>
              <a:gd name="T2" fmla="*/ 192 w 2304"/>
              <a:gd name="T3" fmla="*/ 0 h 192"/>
              <a:gd name="T4" fmla="*/ 384 w 2304"/>
              <a:gd name="T5" fmla="*/ 192 h 192"/>
              <a:gd name="T6" fmla="*/ 576 w 2304"/>
              <a:gd name="T7" fmla="*/ 0 h 192"/>
              <a:gd name="T8" fmla="*/ 768 w 2304"/>
              <a:gd name="T9" fmla="*/ 192 h 192"/>
              <a:gd name="T10" fmla="*/ 960 w 2304"/>
              <a:gd name="T11" fmla="*/ 0 h 192"/>
              <a:gd name="T12" fmla="*/ 1152 w 2304"/>
              <a:gd name="T13" fmla="*/ 192 h 192"/>
              <a:gd name="T14" fmla="*/ 1344 w 2304"/>
              <a:gd name="T15" fmla="*/ 0 h 192"/>
              <a:gd name="T16" fmla="*/ 1536 w 2304"/>
              <a:gd name="T17" fmla="*/ 192 h 192"/>
              <a:gd name="T18" fmla="*/ 1728 w 2304"/>
              <a:gd name="T19" fmla="*/ 0 h 192"/>
              <a:gd name="T20" fmla="*/ 1920 w 2304"/>
              <a:gd name="T21" fmla="*/ 192 h 192"/>
              <a:gd name="T22" fmla="*/ 2112 w 2304"/>
              <a:gd name="T23" fmla="*/ 0 h 192"/>
              <a:gd name="T24" fmla="*/ 2304 w 2304"/>
              <a:gd name="T2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04" h="192">
                <a:moveTo>
                  <a:pt x="0" y="192"/>
                </a:moveTo>
                <a:cubicBezTo>
                  <a:pt x="64" y="96"/>
                  <a:pt x="128" y="0"/>
                  <a:pt x="192" y="0"/>
                </a:cubicBezTo>
                <a:cubicBezTo>
                  <a:pt x="256" y="0"/>
                  <a:pt x="320" y="192"/>
                  <a:pt x="384" y="192"/>
                </a:cubicBezTo>
                <a:cubicBezTo>
                  <a:pt x="448" y="192"/>
                  <a:pt x="512" y="0"/>
                  <a:pt x="576" y="0"/>
                </a:cubicBezTo>
                <a:cubicBezTo>
                  <a:pt x="640" y="0"/>
                  <a:pt x="704" y="192"/>
                  <a:pt x="768" y="192"/>
                </a:cubicBezTo>
                <a:cubicBezTo>
                  <a:pt x="832" y="192"/>
                  <a:pt x="896" y="0"/>
                  <a:pt x="960" y="0"/>
                </a:cubicBezTo>
                <a:cubicBezTo>
                  <a:pt x="1024" y="0"/>
                  <a:pt x="1088" y="192"/>
                  <a:pt x="1152" y="192"/>
                </a:cubicBezTo>
                <a:cubicBezTo>
                  <a:pt x="1216" y="192"/>
                  <a:pt x="1280" y="0"/>
                  <a:pt x="1344" y="0"/>
                </a:cubicBezTo>
                <a:cubicBezTo>
                  <a:pt x="1408" y="0"/>
                  <a:pt x="1472" y="192"/>
                  <a:pt x="1536" y="192"/>
                </a:cubicBezTo>
                <a:cubicBezTo>
                  <a:pt x="1600" y="192"/>
                  <a:pt x="1664" y="0"/>
                  <a:pt x="1728" y="0"/>
                </a:cubicBezTo>
                <a:cubicBezTo>
                  <a:pt x="1792" y="0"/>
                  <a:pt x="1856" y="192"/>
                  <a:pt x="1920" y="192"/>
                </a:cubicBezTo>
                <a:cubicBezTo>
                  <a:pt x="1984" y="192"/>
                  <a:pt x="2048" y="0"/>
                  <a:pt x="2112" y="0"/>
                </a:cubicBezTo>
                <a:cubicBezTo>
                  <a:pt x="2176" y="0"/>
                  <a:pt x="2272" y="160"/>
                  <a:pt x="2304" y="192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636394" y="4736068"/>
            <a:ext cx="6858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88794" y="1611868"/>
            <a:ext cx="6858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41194" y="1307068"/>
            <a:ext cx="78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p, p</a:t>
            </a:r>
            <a:endParaRPr lang="en-US" i="1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402256" y="4641427"/>
            <a:ext cx="6858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007994" y="2602468"/>
            <a:ext cx="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984181" y="2842736"/>
            <a:ext cx="78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q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64994" y="4812268"/>
            <a:ext cx="78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e, </a:t>
            </a:r>
            <a:r>
              <a:rPr lang="en-US" i="1" dirty="0"/>
              <a:t>k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302243" y="4780002"/>
            <a:ext cx="78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e, </a:t>
            </a:r>
            <a:r>
              <a:rPr lang="en-US" i="1" dirty="0"/>
              <a:t>k’</a:t>
            </a:r>
          </a:p>
        </p:txBody>
      </p:sp>
      <p:sp>
        <p:nvSpPr>
          <p:cNvPr id="30" name="Oval 29"/>
          <p:cNvSpPr/>
          <p:nvPr/>
        </p:nvSpPr>
        <p:spPr>
          <a:xfrm>
            <a:off x="1498407" y="1886912"/>
            <a:ext cx="558993" cy="55148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1905000" y="1325156"/>
            <a:ext cx="524339" cy="5798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1990261" y="1535668"/>
            <a:ext cx="616782" cy="4455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2057400" y="1828800"/>
            <a:ext cx="712594" cy="2977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2035504" y="2057400"/>
            <a:ext cx="762000" cy="2020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990261" y="2358990"/>
            <a:ext cx="813738" cy="794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819400" y="12192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Unobserved hadrons</a:t>
            </a:r>
          </a:p>
          <a:p>
            <a:r>
              <a:rPr lang="en-US" dirty="0"/>
              <a:t>X, p’</a:t>
            </a: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1672792"/>
              </p:ext>
            </p:extLst>
          </p:nvPr>
        </p:nvGraphicFramePr>
        <p:xfrm>
          <a:off x="4724400" y="1219200"/>
          <a:ext cx="1295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93" name="Equation" r:id="rId3" imgW="609600" imgH="203200" progId="Equation.DSMT4">
                  <p:embed/>
                </p:oleObj>
              </mc:Choice>
              <mc:Fallback>
                <p:oleObj name="Equation" r:id="rId3" imgW="6096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24400" y="1219200"/>
                        <a:ext cx="12954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3449055"/>
              </p:ext>
            </p:extLst>
          </p:nvPr>
        </p:nvGraphicFramePr>
        <p:xfrm>
          <a:off x="4725987" y="1600200"/>
          <a:ext cx="3427413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94" name="Equation" r:id="rId5" imgW="1612900" imgH="228600" progId="Equation.DSMT4">
                  <p:embed/>
                </p:oleObj>
              </mc:Choice>
              <mc:Fallback>
                <p:oleObj name="Equation" r:id="rId5" imgW="16129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25987" y="1600200"/>
                        <a:ext cx="3427413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7137447"/>
              </p:ext>
            </p:extLst>
          </p:nvPr>
        </p:nvGraphicFramePr>
        <p:xfrm>
          <a:off x="4724400" y="2057400"/>
          <a:ext cx="29686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95" name="Equation" r:id="rId7" imgW="1397000" imgH="203200" progId="Equation.DSMT4">
                  <p:embed/>
                </p:oleObj>
              </mc:Choice>
              <mc:Fallback>
                <p:oleObj name="Equation" r:id="rId7" imgW="13970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24400" y="2057400"/>
                        <a:ext cx="2968625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7938560"/>
              </p:ext>
            </p:extLst>
          </p:nvPr>
        </p:nvGraphicFramePr>
        <p:xfrm>
          <a:off x="4800600" y="2438400"/>
          <a:ext cx="1214437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96" name="Equation" r:id="rId9" imgW="571500" imgH="228600" progId="Equation.DSMT4">
                  <p:embed/>
                </p:oleObj>
              </mc:Choice>
              <mc:Fallback>
                <p:oleObj name="Equation" r:id="rId9" imgW="5715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00600" y="2438400"/>
                        <a:ext cx="1214437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2291260"/>
              </p:ext>
            </p:extLst>
          </p:nvPr>
        </p:nvGraphicFramePr>
        <p:xfrm>
          <a:off x="4800600" y="2895600"/>
          <a:ext cx="2887662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97" name="Equation" r:id="rId11" imgW="1358900" imgH="228600" progId="Equation.DSMT4">
                  <p:embed/>
                </p:oleObj>
              </mc:Choice>
              <mc:Fallback>
                <p:oleObj name="Equation" r:id="rId11" imgW="13589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800600" y="2895600"/>
                        <a:ext cx="2887662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2885000"/>
              </p:ext>
            </p:extLst>
          </p:nvPr>
        </p:nvGraphicFramePr>
        <p:xfrm>
          <a:off x="4815452" y="3505200"/>
          <a:ext cx="3308254" cy="1156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98" name="Equation" r:id="rId13" imgW="1816100" imgH="635000" progId="Equation.DSMT4">
                  <p:embed/>
                </p:oleObj>
              </mc:Choice>
              <mc:Fallback>
                <p:oleObj name="Equation" r:id="rId13" imgW="1816100" imgH="63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815452" y="3505200"/>
                        <a:ext cx="3308254" cy="11567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683860"/>
              </p:ext>
            </p:extLst>
          </p:nvPr>
        </p:nvGraphicFramePr>
        <p:xfrm>
          <a:off x="2256034" y="2633462"/>
          <a:ext cx="2315966" cy="418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99" name="Equation" r:id="rId15" imgW="1054100" imgH="190500" progId="Equation.DSMT4">
                  <p:embed/>
                </p:oleObj>
              </mc:Choice>
              <mc:Fallback>
                <p:oleObj name="Equation" r:id="rId15" imgW="10541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256034" y="2633462"/>
                        <a:ext cx="2315966" cy="4185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8591544"/>
              </p:ext>
            </p:extLst>
          </p:nvPr>
        </p:nvGraphicFramePr>
        <p:xfrm>
          <a:off x="4343400" y="4679527"/>
          <a:ext cx="40957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00" name="Equation" r:id="rId17" imgW="2184400" imgH="203200" progId="Equation.DSMT4">
                  <p:embed/>
                </p:oleObj>
              </mc:Choice>
              <mc:Fallback>
                <p:oleObj name="Equation" r:id="rId17" imgW="21844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343400" y="4679527"/>
                        <a:ext cx="409575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0911736"/>
              </p:ext>
            </p:extLst>
          </p:nvPr>
        </p:nvGraphicFramePr>
        <p:xfrm>
          <a:off x="304800" y="5113337"/>
          <a:ext cx="5210175" cy="151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01" name="Equation" r:id="rId19" imgW="2794000" imgH="812800" progId="Equation.DSMT4">
                  <p:embed/>
                </p:oleObj>
              </mc:Choice>
              <mc:Fallback>
                <p:oleObj name="Equation" r:id="rId19" imgW="2794000" imgH="812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04800" y="5113337"/>
                        <a:ext cx="5210175" cy="1516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663133"/>
              </p:ext>
            </p:extLst>
          </p:nvPr>
        </p:nvGraphicFramePr>
        <p:xfrm>
          <a:off x="6005391" y="5257800"/>
          <a:ext cx="2805113" cy="1091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02" name="Equation" r:id="rId21" imgW="1435100" imgH="558800" progId="Equation.DSMT4">
                  <p:embed/>
                </p:oleObj>
              </mc:Choice>
              <mc:Fallback>
                <p:oleObj name="Equation" r:id="rId21" imgW="1435100" imgH="558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005391" y="5257800"/>
                        <a:ext cx="2805113" cy="10913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382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Discovery of ~Free Point </a:t>
            </a:r>
            <a:br>
              <a:rPr lang="en-US" dirty="0"/>
            </a:br>
            <a:r>
              <a:rPr lang="en-US" dirty="0"/>
              <a:t>Particles within Proton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28600" y="4354638"/>
            <a:ext cx="8686800" cy="1997075"/>
          </a:xfrm>
        </p:spPr>
        <p:txBody>
          <a:bodyPr/>
          <a:lstStyle/>
          <a:p>
            <a:r>
              <a:rPr lang="en-US" sz="2400" dirty="0"/>
              <a:t>This looks very different from </a:t>
            </a:r>
            <a:r>
              <a:rPr lang="en-US" sz="2400" dirty="0" err="1"/>
              <a:t>e</a:t>
            </a:r>
            <a:r>
              <a:rPr lang="en-US" sz="2400" dirty="0" err="1">
                <a:latin typeface="Symbol" charset="2"/>
                <a:cs typeface="Symbol" charset="2"/>
              </a:rPr>
              <a:t>m</a:t>
            </a:r>
            <a:r>
              <a:rPr lang="en-US" sz="2400" dirty="0"/>
              <a:t> scattering</a:t>
            </a:r>
          </a:p>
          <a:p>
            <a:pPr marL="857250" lvl="1" indent="-457200">
              <a:buFont typeface="Arial"/>
              <a:buChar char="•"/>
            </a:pPr>
            <a:r>
              <a:rPr lang="en-US" sz="2400" dirty="0"/>
              <a:t>Proton has structure unlike </a:t>
            </a:r>
            <a:r>
              <a:rPr lang="en-US" sz="2400" dirty="0">
                <a:latin typeface="Symbol" charset="2"/>
                <a:cs typeface="Symbol" charset="2"/>
              </a:rPr>
              <a:t>m</a:t>
            </a:r>
            <a:r>
              <a:rPr lang="en-US" sz="2400" dirty="0"/>
              <a:t>, which is a point particle</a:t>
            </a:r>
          </a:p>
          <a:p>
            <a:pPr marL="857250" lvl="1" indent="-457200">
              <a:buFont typeface="Arial"/>
              <a:buChar char="•"/>
            </a:pPr>
            <a:r>
              <a:rPr lang="en-US" sz="2400" dirty="0"/>
              <a:t>There are higher mass resonances</a:t>
            </a:r>
          </a:p>
          <a:p>
            <a:pPr marL="857250" lvl="1" indent="-457200">
              <a:buFont typeface="Arial"/>
              <a:buChar char="•"/>
            </a:pPr>
            <a:r>
              <a:rPr lang="en-US" sz="2400" dirty="0"/>
              <a:t>The growth above W=3 </a:t>
            </a:r>
            <a:r>
              <a:rPr lang="en-US" sz="2400" dirty="0" err="1"/>
              <a:t>GeV</a:t>
            </a:r>
            <a:r>
              <a:rPr lang="en-US" sz="2400" dirty="0"/>
              <a:t> indicates more and more scattering sites as energy is increased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EDAD-26C3-454D-9823-93D4A7BC0136}" type="datetime5">
              <a:rPr lang="en-US" smtClean="0"/>
              <a:t>7-Apr-21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0E5D-682D-9043-B9E9-7C255E8153B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1" name="Picture 10" descr="photo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1" t="37360" r="4010" b="19706"/>
          <a:stretch/>
        </p:blipFill>
        <p:spPr>
          <a:xfrm>
            <a:off x="1043199" y="1371600"/>
            <a:ext cx="7338801" cy="294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89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Discovery of ~Free Point </a:t>
            </a:r>
            <a:br>
              <a:rPr lang="en-US" dirty="0"/>
            </a:br>
            <a:r>
              <a:rPr lang="en-US" dirty="0"/>
              <a:t>Particles within Proton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52400" y="5181599"/>
            <a:ext cx="8839200" cy="1219201"/>
          </a:xfrm>
        </p:spPr>
        <p:txBody>
          <a:bodyPr/>
          <a:lstStyle/>
          <a:p>
            <a:r>
              <a:rPr lang="en-US" sz="2400" dirty="0"/>
              <a:t>Structure functions appear to be independent of Q</a:t>
            </a:r>
            <a:r>
              <a:rPr lang="en-US" sz="2400" baseline="30000" dirty="0"/>
              <a:t>2</a:t>
            </a:r>
          </a:p>
          <a:p>
            <a:pPr marL="857250" lvl="1" indent="-457200">
              <a:buFont typeface="Arial"/>
              <a:buChar char="•"/>
            </a:pPr>
            <a:r>
              <a:rPr lang="en-US" sz="2400" dirty="0" err="1"/>
              <a:t>Bjorken’s</a:t>
            </a:r>
            <a:r>
              <a:rPr lang="en-US" sz="2400" dirty="0"/>
              <a:t> interpretation, the </a:t>
            </a:r>
            <a:r>
              <a:rPr lang="en-US" sz="2400" dirty="0" err="1"/>
              <a:t>partons</a:t>
            </a:r>
            <a:r>
              <a:rPr lang="en-US" sz="2400" dirty="0"/>
              <a:t> are essentially non-interacting, although bound strongly within a proton!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699EDAD-26C3-454D-9823-93D4A7BC0136}" type="datetime5">
              <a:rPr lang="en-US" smtClean="0"/>
              <a:t>7-Apr-21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7500E5D-682D-9043-B9E9-7C255E8153B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 descr="IMG_0279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7" t="4388" r="27609" b="4664"/>
          <a:stretch/>
        </p:blipFill>
        <p:spPr>
          <a:xfrm rot="16200000">
            <a:off x="2713143" y="-563457"/>
            <a:ext cx="3505200" cy="7680114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6172200" y="2763210"/>
            <a:ext cx="0" cy="16764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486400" y="43434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Asymptotic Freedom!</a:t>
            </a: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“Weakly Interacting”</a:t>
            </a:r>
          </a:p>
        </p:txBody>
      </p:sp>
    </p:spTree>
    <p:extLst>
      <p:ext uri="{BB962C8B-B14F-4D97-AF65-F5344CB8AC3E}">
        <p14:creationId xmlns:p14="http://schemas.microsoft.com/office/powerpoint/2010/main" val="230104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3124200" cy="1143000"/>
          </a:xfrm>
        </p:spPr>
        <p:txBody>
          <a:bodyPr/>
          <a:lstStyle/>
          <a:p>
            <a:r>
              <a:rPr lang="en-US" dirty="0"/>
              <a:t>Proton</a:t>
            </a:r>
            <a:br>
              <a:rPr lang="en-US" dirty="0"/>
            </a:br>
            <a:r>
              <a:rPr lang="en-US" dirty="0"/>
              <a:t>Structure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52400" y="1371601"/>
            <a:ext cx="3429000" cy="4953000"/>
          </a:xfrm>
        </p:spPr>
        <p:txBody>
          <a:bodyPr/>
          <a:lstStyle/>
          <a:p>
            <a:r>
              <a:rPr lang="en-US" sz="2400" dirty="0"/>
              <a:t>High Q</a:t>
            </a:r>
            <a:r>
              <a:rPr lang="en-US" sz="2400" baseline="30000" dirty="0"/>
              <a:t>2</a:t>
            </a:r>
            <a:r>
              <a:rPr lang="en-US" sz="2400" dirty="0"/>
              <a:t> </a:t>
            </a:r>
            <a:r>
              <a:rPr lang="en-US" sz="2400" dirty="0" err="1"/>
              <a:t>virt</a:t>
            </a:r>
            <a:r>
              <a:rPr lang="en-US" sz="2400" dirty="0"/>
              <a:t>. photons – probe short distance</a:t>
            </a:r>
          </a:p>
          <a:p>
            <a:pPr lvl="1">
              <a:buFont typeface="Arial"/>
              <a:buChar char="•"/>
            </a:pPr>
            <a:r>
              <a:rPr lang="en-US" sz="2400" dirty="0"/>
              <a:t>Q</a:t>
            </a:r>
            <a:r>
              <a:rPr lang="en-US" sz="2400" baseline="30000" dirty="0"/>
              <a:t>2</a:t>
            </a:r>
            <a:r>
              <a:rPr lang="en-US" sz="2400" dirty="0"/>
              <a:t> independence at “high” Q</a:t>
            </a:r>
            <a:r>
              <a:rPr lang="en-US" sz="2400" baseline="30000" dirty="0"/>
              <a:t>2</a:t>
            </a:r>
            <a:r>
              <a:rPr lang="en-US" sz="2400" dirty="0"/>
              <a:t> implies that the </a:t>
            </a:r>
            <a:r>
              <a:rPr lang="en-US" sz="2400" dirty="0" err="1"/>
              <a:t>partons</a:t>
            </a:r>
            <a:r>
              <a:rPr lang="en-US" sz="2400" dirty="0"/>
              <a:t> are essentially free scattering sites</a:t>
            </a:r>
          </a:p>
          <a:p>
            <a:pPr lvl="1">
              <a:buFont typeface="Arial"/>
              <a:buChar char="•"/>
            </a:pPr>
            <a:r>
              <a:rPr lang="en-US" sz="2400" dirty="0"/>
              <a:t>However, this scaling is only approximate</a:t>
            </a:r>
          </a:p>
          <a:p>
            <a:pPr lvl="1">
              <a:buFont typeface="Arial"/>
              <a:buChar char="•"/>
            </a:pPr>
            <a:r>
              <a:rPr lang="en-US" sz="2400" dirty="0"/>
              <a:t>Large scaling violation at small x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699EDAD-26C3-454D-9823-93D4A7BC0136}" type="datetime5">
              <a:rPr lang="en-US" smtClean="0"/>
              <a:t>7-Apr-21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Sridhara Dasu (Wisconsin)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7500E5D-682D-9043-B9E9-7C255E8153B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 descr="photo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6" t="8383" r="8945" b="9679"/>
          <a:stretch/>
        </p:blipFill>
        <p:spPr>
          <a:xfrm rot="5400000">
            <a:off x="2851010" y="781360"/>
            <a:ext cx="6947178" cy="533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32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67755</TotalTime>
  <Words>699</Words>
  <Application>Microsoft Macintosh PowerPoint</Application>
  <PresentationFormat>On-screen Show (4:3)</PresentationFormat>
  <Paragraphs>150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Cambria Math</vt:lpstr>
      <vt:lpstr>Helvetica</vt:lpstr>
      <vt:lpstr>Symbol</vt:lpstr>
      <vt:lpstr>Office Theme</vt:lpstr>
      <vt:lpstr>Equation</vt:lpstr>
      <vt:lpstr>Physics 535 :  Understanding the Proton</vt:lpstr>
      <vt:lpstr>QED Feynman Rules: External Lines</vt:lpstr>
      <vt:lpstr>QED Feynman Rules: Propagators…</vt:lpstr>
      <vt:lpstr>Practice Writing Matrix Elements</vt:lpstr>
      <vt:lpstr>Practice Writing Matrix Elements</vt:lpstr>
      <vt:lpstr>Deep Inelastic Scattering</vt:lpstr>
      <vt:lpstr>Discovery of ~Free Point  Particles within Proton</vt:lpstr>
      <vt:lpstr>Discovery of ~Free Point  Particles within Proton</vt:lpstr>
      <vt:lpstr>Proton Structure</vt:lpstr>
      <vt:lpstr>F2(x,Q2) Measurements</vt:lpstr>
      <vt:lpstr>Proton As seen by Virtual Photon!</vt:lpstr>
      <vt:lpstr>Quark-Parton Model</vt:lpstr>
      <vt:lpstr>Structure Functions  Parton Distribution Functions</vt:lpstr>
      <vt:lpstr>Sum Rules</vt:lpstr>
      <vt:lpstr>Flavor Separation</vt:lpstr>
      <vt:lpstr>Valence Distribution</vt:lpstr>
      <vt:lpstr>Indirect Discovery of Gluons</vt:lpstr>
      <vt:lpstr>Parton Distribution Functions</vt:lpstr>
    </vt:vector>
  </TitlesOfParts>
  <Company>University of Wisconsin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LHC machine and its Physics Potential</dc:title>
  <dc:creator>Sridhara Dasu</dc:creator>
  <cp:lastModifiedBy>Sridhara Dasu</cp:lastModifiedBy>
  <cp:revision>727</cp:revision>
  <dcterms:created xsi:type="dcterms:W3CDTF">2012-01-24T18:30:37Z</dcterms:created>
  <dcterms:modified xsi:type="dcterms:W3CDTF">2021-04-07T18:44:05Z</dcterms:modified>
</cp:coreProperties>
</file>