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88" r:id="rId2"/>
    <p:sldId id="589" r:id="rId3"/>
    <p:sldId id="599" r:id="rId4"/>
    <p:sldId id="600" r:id="rId5"/>
    <p:sldId id="601" r:id="rId6"/>
    <p:sldId id="602" r:id="rId7"/>
    <p:sldId id="614" r:id="rId8"/>
    <p:sldId id="613" r:id="rId9"/>
    <p:sldId id="615" r:id="rId10"/>
    <p:sldId id="616" r:id="rId11"/>
    <p:sldId id="617" r:id="rId12"/>
    <p:sldId id="618" r:id="rId13"/>
    <p:sldId id="603" r:id="rId14"/>
    <p:sldId id="604" r:id="rId15"/>
    <p:sldId id="587" r:id="rId16"/>
    <p:sldId id="574" r:id="rId17"/>
    <p:sldId id="575" r:id="rId18"/>
    <p:sldId id="605" r:id="rId19"/>
    <p:sldId id="606" r:id="rId20"/>
    <p:sldId id="608" r:id="rId21"/>
    <p:sldId id="609" r:id="rId22"/>
    <p:sldId id="610" r:id="rId23"/>
    <p:sldId id="611" r:id="rId24"/>
    <p:sldId id="612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  <a:srgbClr val="66FF66"/>
    <a:srgbClr val="E59F57"/>
    <a:srgbClr val="008000"/>
    <a:srgbClr val="FF42F7"/>
    <a:srgbClr val="E6F9F9"/>
    <a:srgbClr val="4130A4"/>
    <a:srgbClr val="EF4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DC906-F5A2-9148-B07A-30ADB6F246CE}" v="3" dt="2021-01-27T18:01:12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 autoAdjust="0"/>
    <p:restoredTop sz="94767" autoAdjust="0"/>
  </p:normalViewPr>
  <p:slideViewPr>
    <p:cSldViewPr snapToObjects="1">
      <p:cViewPr varScale="1">
        <p:scale>
          <a:sx n="143" d="100"/>
          <a:sy n="143" d="100"/>
        </p:scale>
        <p:origin x="6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5.emf"/><Relationship Id="rId5" Type="http://schemas.openxmlformats.org/officeDocument/2006/relationships/image" Target="../media/image11.emf"/><Relationship Id="rId4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58935-38C1-44D9-AEFF-C859518C1505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820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58935-38C1-44D9-AEFF-C859518C1505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820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37137-6C59-F54F-8E49-C54668FE4565}" type="slidenum">
              <a:rPr lang="en-US"/>
              <a:pPr/>
              <a:t>17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05AA0-C0FC-7744-84CF-5AA3DD237C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70A16-D5E3-144C-8652-26A0F31735DA}" type="datetime5">
              <a:rPr lang="en-US" smtClean="0"/>
              <a:t>1-Feb-22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1BD2-58D5-7E45-9FCF-47C84745B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371601"/>
            <a:ext cx="8839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212CDAF-5FE9-F747-8B7A-B97C896634E7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Sridhara Dasu (Wisconsin)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FC11F0-6B4D-644E-8124-C852C54589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BA5A96-C782-2445-9540-B9FA0C7792D5}" type="datetime5">
              <a:rPr lang="en-US" smtClean="0"/>
              <a:t>1-Feb-22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7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9356-365C-4545-A286-1563346C0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9EDAD-26C3-454D-9823-93D4A7BC0136}" type="datetime5">
              <a:rPr lang="en-US" smtClean="0"/>
              <a:t>1-Feb-22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50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6CDEB2D-ECB0-DA41-9136-5591719061A8}" type="datetime5">
              <a:rPr lang="en-US" smtClean="0"/>
              <a:t>1-Feb-22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6492875"/>
            <a:ext cx="682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UWCrest_4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" y="7178"/>
            <a:ext cx="749235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62" r:id="rId3"/>
    <p:sldLayoutId id="2147483663" r:id="rId4"/>
    <p:sldLayoutId id="2147483665" r:id="rId5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0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7.e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3.emf"/><Relationship Id="rId3" Type="http://schemas.openxmlformats.org/officeDocument/2006/relationships/image" Target="../media/image43.png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1.emf"/><Relationship Id="rId1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9.emf"/><Relationship Id="rId3" Type="http://schemas.openxmlformats.org/officeDocument/2006/relationships/oleObject" Target="../embeddings/oleObject44.bin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8.emf"/><Relationship Id="rId5" Type="http://schemas.openxmlformats.org/officeDocument/2006/relationships/image" Target="../media/image43.png"/><Relationship Id="rId15" Type="http://schemas.openxmlformats.org/officeDocument/2006/relationships/image" Target="../media/image60.emf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55.emf"/><Relationship Id="rId9" Type="http://schemas.openxmlformats.org/officeDocument/2006/relationships/image" Target="../media/image57.emf"/><Relationship Id="rId14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5.emf"/><Relationship Id="rId3" Type="http://schemas.openxmlformats.org/officeDocument/2006/relationships/oleObject" Target="../embeddings/oleObject50.bin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4.emf"/><Relationship Id="rId5" Type="http://schemas.openxmlformats.org/officeDocument/2006/relationships/image" Target="../media/image43.png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61.emf"/><Relationship Id="rId9" Type="http://schemas.openxmlformats.org/officeDocument/2006/relationships/image" Target="../media/image6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73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0.e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2.emf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1.emf"/><Relationship Id="rId14" Type="http://schemas.openxmlformats.org/officeDocument/2006/relationships/oleObject" Target="../embeddings/oleObject6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Relativistic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Review basics </a:t>
            </a:r>
            <a:r>
              <a:rPr lang="en-US" dirty="0">
                <a:sym typeface="Wingdings"/>
              </a:rPr>
              <a:t> Particle Physics Style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93" y="2362200"/>
            <a:ext cx="2514600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9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&amp; Vector Potentials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6467" y="1371600"/>
          <a:ext cx="79417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3" imgW="3403600" imgH="228600" progId="Equation.DSMT4">
                  <p:embed/>
                </p:oleObj>
              </mc:Choice>
              <mc:Fallback>
                <p:oleObj name="Equation" r:id="rId3" imgW="34036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467" y="1371600"/>
                        <a:ext cx="794173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5800" y="1981200"/>
          <a:ext cx="1923676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5" imgW="1308100" imgH="1295400" progId="Equation.DSMT4">
                  <p:embed/>
                </p:oleObj>
              </mc:Choice>
              <mc:Fallback>
                <p:oleObj name="Equation" r:id="rId5" imgW="1308100" imgH="1295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981200"/>
                        <a:ext cx="1923676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71825" y="1905000"/>
          <a:ext cx="274478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7" imgW="1866900" imgH="1320800" progId="Equation.DSMT4">
                  <p:embed/>
                </p:oleObj>
              </mc:Choice>
              <mc:Fallback>
                <p:oleObj name="Equation" r:id="rId7" imgW="1866900" imgH="1320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1825" y="1905000"/>
                        <a:ext cx="2744788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96000" y="2074863"/>
          <a:ext cx="2713038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Equation" r:id="rId9" imgW="1447800" imgH="749300" progId="Equation.DSMT4">
                  <p:embed/>
                </p:oleObj>
              </mc:Choice>
              <mc:Fallback>
                <p:oleObj name="Equation" r:id="rId9" imgW="1447800" imgH="7493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2074863"/>
                        <a:ext cx="2713038" cy="140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2400" y="3826829"/>
          <a:ext cx="2328111" cy="87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Equation" r:id="rId11" imgW="1282700" imgH="482600" progId="Equation.DSMT4">
                  <p:embed/>
                </p:oleObj>
              </mc:Choice>
              <mc:Fallback>
                <p:oleObj name="Equation" r:id="rId11" imgW="1282700" imgH="482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400" y="3826829"/>
                        <a:ext cx="2328111" cy="875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80511" y="3810000"/>
          <a:ext cx="6324600" cy="93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Equation" r:id="rId13" imgW="3276600" imgH="482600" progId="Equation.DSMT4">
                  <p:embed/>
                </p:oleObj>
              </mc:Choice>
              <mc:Fallback>
                <p:oleObj name="Equation" r:id="rId13" imgW="3276600" imgH="482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80511" y="3810000"/>
                        <a:ext cx="6324600" cy="931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2400" y="4687888"/>
          <a:ext cx="5761037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Equation" r:id="rId15" imgW="2984500" imgH="927100" progId="Equation.DSMT4">
                  <p:embed/>
                </p:oleObj>
              </mc:Choice>
              <mc:Fallback>
                <p:oleObj name="Equation" r:id="rId15" imgW="2984500" imgH="9271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" y="4687888"/>
                        <a:ext cx="5761037" cy="178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338888" y="5411787"/>
          <a:ext cx="272891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Equation" r:id="rId17" imgW="1473200" imgH="533400" progId="Equation.DSMT4">
                  <p:embed/>
                </p:oleObj>
              </mc:Choice>
              <mc:Fallback>
                <p:oleObj name="Equation" r:id="rId17" imgW="1473200" imgH="533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38888" y="5411787"/>
                        <a:ext cx="2728912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8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Gauge Invariance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classical electrodynamics E &amp; B fields are physical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Potentials are mathematical constructs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/>
              <a:t>They make homogeneous equation automatic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But, potentials are not uniquely defined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/>
              <a:t>Gauge transformation preserves field value</a:t>
            </a:r>
          </a:p>
          <a:p>
            <a:pPr marL="1257300" lvl="2" indent="-457200">
              <a:buFont typeface="Arial"/>
              <a:buChar char="•"/>
            </a:pPr>
            <a:endParaRPr lang="en-US" dirty="0"/>
          </a:p>
          <a:p>
            <a:pPr marL="1257300" lvl="2" indent="-457200">
              <a:buFont typeface="Arial"/>
              <a:buChar char="•"/>
            </a:pPr>
            <a:endParaRPr lang="en-US" dirty="0"/>
          </a:p>
          <a:p>
            <a:pPr marL="1257300" lvl="2" indent="-457200">
              <a:buFont typeface="Arial"/>
              <a:buChar char="•"/>
            </a:pPr>
            <a:r>
              <a:rPr lang="en-US" dirty="0"/>
              <a:t>Gauge invariance </a:t>
            </a:r>
            <a:r>
              <a:rPr lang="en-US" dirty="0">
                <a:sym typeface="Wingdings"/>
              </a:rPr>
              <a:t> Conservation of Charge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>
                <a:sym typeface="Wingdings"/>
              </a:rPr>
              <a:t>This is global gauge invariance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4114800"/>
          <a:ext cx="701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3" imgW="2921000" imgH="254000" progId="Equation.DSMT4">
                  <p:embed/>
                </p:oleObj>
              </mc:Choice>
              <mc:Fallback>
                <p:oleObj name="Equation" r:id="rId3" imgW="2921000" imgH="254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4114800"/>
                        <a:ext cx="7010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45E4-2F59-0F41-8D97-1C116F18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 Wave Equation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9F222-FA1F-E042-AE4F-C676509F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1-Feb-22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FDDA7-E892-334F-961A-6469D4DD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3C4F4-8879-BE4A-BC67-96AE2BF0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7A6225-1DC7-C34B-A06A-1C0FA09E41C9}"/>
                  </a:ext>
                </a:extLst>
              </p:cNvPr>
              <p:cNvSpPr txBox="1"/>
              <p:nvPr/>
            </p:nvSpPr>
            <p:spPr>
              <a:xfrm>
                <a:off x="152400" y="1251274"/>
                <a:ext cx="8839200" cy="5225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Maxwells equations in terms of 4-vector potential: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the region of space devoid of charges and currents: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We have freedom of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/>
                  <a:t> - gauge invariance</a:t>
                </a:r>
              </a:p>
              <a:p>
                <a:endParaRPr lang="en-US" dirty="0"/>
              </a:p>
              <a:p>
                <a:r>
                  <a:rPr lang="en-US" dirty="0"/>
                  <a:t>The equation retains covariance on transformation: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́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dirty="0"/>
                  <a:t> (Lorentz condition)</a:t>
                </a:r>
              </a:p>
              <a:p>
                <a:endParaRPr lang="en-US" dirty="0"/>
              </a:p>
              <a:p>
                <a:r>
                  <a:rPr lang="en-US" dirty="0"/>
                  <a:t>So, with Lorentz condition,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/>
                  <a:t> satisfies a wave equation with waves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/>
                  <a:t> traveling at speed 1 (speed of light):</a:t>
                </a:r>
              </a:p>
              <a:p>
                <a:endParaRPr lang="en-US" dirty="0"/>
              </a:p>
              <a:p>
                <a:r>
                  <a:rPr lang="en-US" dirty="0"/>
                  <a:t>			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Solutions of this equation are plane waves,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(light-like):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7A6225-1DC7-C34B-A06A-1C0FA09E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51274"/>
                <a:ext cx="8839200" cy="5225726"/>
              </a:xfrm>
              <a:prstGeom prst="rect">
                <a:avLst/>
              </a:prstGeom>
              <a:blipFill>
                <a:blip r:embed="rId2"/>
                <a:stretch>
                  <a:fillRect l="-575" t="-242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72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/ 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21275"/>
          </a:xfrm>
        </p:spPr>
        <p:txBody>
          <a:bodyPr/>
          <a:lstStyle/>
          <a:p>
            <a:r>
              <a:rPr lang="en-US" sz="2000" dirty="0"/>
              <a:t>Classical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Mass is conserved: </a:t>
            </a:r>
            <a:r>
              <a:rPr lang="en-US" sz="2000" dirty="0" err="1"/>
              <a:t>m</a:t>
            </a:r>
            <a:r>
              <a:rPr lang="en-US" sz="2000" baseline="-25000" dirty="0" err="1"/>
              <a:t>A</a:t>
            </a:r>
            <a:r>
              <a:rPr lang="en-US" sz="2000" dirty="0" err="1"/>
              <a:t>+m</a:t>
            </a:r>
            <a:r>
              <a:rPr lang="en-US" sz="2000" baseline="-25000" dirty="0" err="1"/>
              <a:t>B</a:t>
            </a:r>
            <a:r>
              <a:rPr lang="en-US" sz="2000" dirty="0"/>
              <a:t>=</a:t>
            </a:r>
            <a:r>
              <a:rPr lang="en-US" sz="2000" dirty="0" err="1"/>
              <a:t>m</a:t>
            </a:r>
            <a:r>
              <a:rPr lang="en-US" sz="2000" baseline="-25000" dirty="0" err="1"/>
              <a:t>C</a:t>
            </a:r>
            <a:r>
              <a:rPr lang="en-US" sz="2000" dirty="0" err="1"/>
              <a:t>+m</a:t>
            </a:r>
            <a:r>
              <a:rPr lang="en-US" sz="2000" baseline="-25000" dirty="0" err="1"/>
              <a:t>D</a:t>
            </a:r>
            <a:endParaRPr lang="en-US" sz="2000" baseline="-25000" dirty="0"/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Momentum is conserved: </a:t>
            </a:r>
            <a:r>
              <a:rPr lang="en-US" sz="2000" b="1" dirty="0" err="1"/>
              <a:t>p</a:t>
            </a:r>
            <a:r>
              <a:rPr lang="en-US" sz="2000" baseline="-25000" dirty="0" err="1"/>
              <a:t>A</a:t>
            </a:r>
            <a:r>
              <a:rPr lang="en-US" sz="2000" dirty="0" err="1"/>
              <a:t>+</a:t>
            </a:r>
            <a:r>
              <a:rPr lang="en-US" sz="2000" b="1" dirty="0" err="1"/>
              <a:t>p</a:t>
            </a:r>
            <a:r>
              <a:rPr lang="en-US" sz="2000" baseline="-25000" dirty="0" err="1"/>
              <a:t>B</a:t>
            </a:r>
            <a:r>
              <a:rPr lang="en-US" sz="2000" dirty="0"/>
              <a:t>=</a:t>
            </a:r>
            <a:r>
              <a:rPr lang="en-US" sz="2000" b="1" dirty="0" err="1"/>
              <a:t>p</a:t>
            </a:r>
            <a:r>
              <a:rPr lang="en-US" sz="2000" baseline="-25000" dirty="0" err="1"/>
              <a:t>C</a:t>
            </a:r>
            <a:r>
              <a:rPr lang="en-US" sz="2000" dirty="0" err="1"/>
              <a:t>+</a:t>
            </a:r>
            <a:r>
              <a:rPr lang="en-US" sz="2000" b="1" dirty="0" err="1"/>
              <a:t>p</a:t>
            </a:r>
            <a:r>
              <a:rPr lang="en-US" sz="2000" baseline="-25000" dirty="0" err="1"/>
              <a:t>D</a:t>
            </a:r>
            <a:endParaRPr lang="en-US" sz="2000" baseline="-25000" dirty="0"/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Kinetic energy may or may not be conserved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Elastic (KE conserved)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Inelastic (KE not); sticky KE decrease; explosive KE increases</a:t>
            </a:r>
          </a:p>
          <a:p>
            <a:pPr marL="0" indent="0"/>
            <a:r>
              <a:rPr lang="en-US" sz="2000" dirty="0"/>
              <a:t>Relativistic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Energy is conserved: E</a:t>
            </a:r>
            <a:r>
              <a:rPr lang="en-US" sz="2000" baseline="-25000" dirty="0"/>
              <a:t>A</a:t>
            </a:r>
            <a:r>
              <a:rPr lang="en-US" sz="2000" dirty="0"/>
              <a:t>+E</a:t>
            </a:r>
            <a:r>
              <a:rPr lang="en-US" sz="2000" baseline="-25000" dirty="0"/>
              <a:t>B</a:t>
            </a:r>
            <a:r>
              <a:rPr lang="en-US" sz="2000" dirty="0"/>
              <a:t>=E</a:t>
            </a:r>
            <a:r>
              <a:rPr lang="en-US" sz="2000" baseline="-25000" dirty="0"/>
              <a:t>C</a:t>
            </a:r>
            <a:r>
              <a:rPr lang="en-US" sz="2000" dirty="0"/>
              <a:t>+E</a:t>
            </a:r>
            <a:r>
              <a:rPr lang="en-US" sz="2000" baseline="-25000" dirty="0"/>
              <a:t>D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Momentum is conserved: </a:t>
            </a:r>
            <a:r>
              <a:rPr lang="en-US" sz="2000" b="1" dirty="0" err="1"/>
              <a:t>p</a:t>
            </a:r>
            <a:r>
              <a:rPr lang="en-US" sz="2000" baseline="-25000" dirty="0" err="1"/>
              <a:t>A</a:t>
            </a:r>
            <a:r>
              <a:rPr lang="en-US" sz="2000" dirty="0" err="1"/>
              <a:t>+</a:t>
            </a:r>
            <a:r>
              <a:rPr lang="en-US" sz="2000" b="1" dirty="0" err="1"/>
              <a:t>p</a:t>
            </a:r>
            <a:r>
              <a:rPr lang="en-US" sz="2000" baseline="-25000" dirty="0" err="1"/>
              <a:t>B</a:t>
            </a:r>
            <a:r>
              <a:rPr lang="en-US" sz="2000" dirty="0"/>
              <a:t>=</a:t>
            </a:r>
            <a:r>
              <a:rPr lang="en-US" sz="2000" b="1" dirty="0" err="1"/>
              <a:t>p</a:t>
            </a:r>
            <a:r>
              <a:rPr lang="en-US" sz="2000" baseline="-25000" dirty="0" err="1"/>
              <a:t>C</a:t>
            </a:r>
            <a:r>
              <a:rPr lang="en-US" sz="2000" dirty="0" err="1"/>
              <a:t>+</a:t>
            </a:r>
            <a:r>
              <a:rPr lang="en-US" sz="2000" b="1" dirty="0" err="1"/>
              <a:t>p</a:t>
            </a:r>
            <a:r>
              <a:rPr lang="en-US" sz="2000" baseline="-25000" dirty="0" err="1"/>
              <a:t>D</a:t>
            </a:r>
            <a:endParaRPr lang="en-US" sz="2000" baseline="-25000" dirty="0"/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Kinetic energy &amp; mass may or may not be conserved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Elastic (KE and mass are conserved)</a:t>
            </a:r>
          </a:p>
          <a:p>
            <a:pPr marL="1714500" lvl="3" indent="-457200">
              <a:buFont typeface="Arial"/>
              <a:buChar char="•"/>
            </a:pPr>
            <a:r>
              <a:rPr lang="en-US" sz="2000" dirty="0"/>
              <a:t>Same particles in initial and final state!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/>
              <a:t>Inelastic</a:t>
            </a:r>
          </a:p>
          <a:p>
            <a:pPr marL="1714500" lvl="3" indent="-457200">
              <a:buFont typeface="Arial"/>
              <a:buChar char="•"/>
            </a:pPr>
            <a:r>
              <a:rPr lang="en-US" sz="2000" dirty="0"/>
              <a:t>New particles created – could be lighter or heavier</a:t>
            </a:r>
          </a:p>
          <a:p>
            <a:pPr marL="857250" lvl="1" indent="-457200">
              <a:buFont typeface="Arial"/>
              <a:buChar char="•"/>
            </a:pPr>
            <a:endParaRPr lang="en-US" sz="20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35438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+ B </a:t>
            </a:r>
            <a:r>
              <a:rPr lang="en-US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>
                <a:sym typeface="Wingdings"/>
              </a:rPr>
              <a:t> C + 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1877608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+ B </a:t>
            </a:r>
            <a:r>
              <a:rPr lang="en-US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>
                <a:sym typeface="Wingdings"/>
              </a:rPr>
              <a:t> C</a:t>
            </a:r>
            <a:endParaRPr lang="en-US" sz="2800" b="1" dirty="0"/>
          </a:p>
          <a:p>
            <a:pPr algn="ctr"/>
            <a:r>
              <a:rPr lang="en-US" sz="2800" b="1" dirty="0"/>
              <a:t>A </a:t>
            </a:r>
            <a:r>
              <a:rPr lang="en-US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>
                <a:sym typeface="Wingdings"/>
              </a:rPr>
              <a:t> C + 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391028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/>
              <a:t>4-momentum conservation, </a:t>
            </a:r>
            <a:br>
              <a:rPr lang="en-US" sz="2000" dirty="0"/>
            </a:br>
            <a:r>
              <a:rPr lang="en-US" sz="2000" dirty="0" err="1"/>
              <a:t>p</a:t>
            </a:r>
            <a:r>
              <a:rPr lang="en-US" sz="2000" baseline="-25000" dirty="0" err="1"/>
              <a:t>A</a:t>
            </a:r>
            <a:r>
              <a:rPr lang="en-US" sz="2000" dirty="0" err="1"/>
              <a:t>+p</a:t>
            </a:r>
            <a:r>
              <a:rPr lang="en-US" sz="2000" baseline="-25000" dirty="0" err="1"/>
              <a:t>B</a:t>
            </a:r>
            <a:r>
              <a:rPr lang="en-US" sz="2000" dirty="0"/>
              <a:t>=</a:t>
            </a:r>
            <a:r>
              <a:rPr lang="en-US" sz="2000" dirty="0" err="1"/>
              <a:t>p</a:t>
            </a:r>
            <a:r>
              <a:rPr lang="en-US" sz="2000" baseline="-25000" dirty="0" err="1"/>
              <a:t>C</a:t>
            </a:r>
            <a:r>
              <a:rPr lang="en-US" sz="2000" dirty="0" err="1"/>
              <a:t>+p</a:t>
            </a:r>
            <a:r>
              <a:rPr lang="en-US" sz="2000" baseline="-25000" dirty="0" err="1"/>
              <a:t>D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3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Invariants &amp; Conserved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686800" cy="5121275"/>
          </a:xfrm>
        </p:spPr>
        <p:txBody>
          <a:bodyPr/>
          <a:lstStyle/>
          <a:p>
            <a:r>
              <a:rPr lang="en-US" sz="2400" dirty="0"/>
              <a:t>Invariant quantity takes the same value in all reference frames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It is a scalar – does not transform like vectors/tensors …</a:t>
            </a:r>
          </a:p>
          <a:p>
            <a:r>
              <a:rPr lang="en-US" sz="2400" dirty="0"/>
              <a:t>Conserved quantity takes the same value before and after a physical process takes place, e.g., collision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Mass is invariant, but is not conserved!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Energy is conserved in collisions but is not invariant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Energy-momentum is a 4-vector</a:t>
            </a:r>
          </a:p>
          <a:p>
            <a:pPr marL="1714500" lvl="3" indent="-457200">
              <a:buFont typeface="Arial"/>
              <a:buChar char="•"/>
            </a:pPr>
            <a:r>
              <a:rPr lang="en-US" sz="2400" dirty="0"/>
              <a:t>Not invariant but transforms in a specific way </a:t>
            </a:r>
          </a:p>
          <a:p>
            <a:r>
              <a:rPr lang="en-US" sz="2400" dirty="0"/>
              <a:t>Some quantities are conserved and are invariant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Electric charge, Lepton number …</a:t>
            </a:r>
          </a:p>
          <a:p>
            <a:r>
              <a:rPr lang="en-US" sz="2400" dirty="0"/>
              <a:t>Many quantities are neither conserved nor invariant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Velocity, …</a:t>
            </a:r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1270000"/>
            <a:ext cx="8458200" cy="132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" y="4444999"/>
            <a:ext cx="8458200" cy="204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2590800"/>
            <a:ext cx="8458200" cy="1854200"/>
          </a:xfrm>
          <a:prstGeom prst="rect">
            <a:avLst/>
          </a:prstGeom>
          <a:solidFill>
            <a:srgbClr val="E6F9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/>
              <a:t>Interactions in The Standard Model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E628-77EC-8A45-AD4F-5612CE3C4E12}" type="datetime5">
              <a:rPr lang="en-US" smtClean="0"/>
              <a:t>1-Feb-22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C170-6814-4D44-A59E-D8E1EEE58C5A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Sridhara Dasu (Wisconsin)</a:t>
            </a:r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320800"/>
            <a:ext cx="6400800" cy="4582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 rot="5400000" flipH="1" flipV="1">
            <a:off x="-109835" y="3081635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Interactions by exchange of vector bosons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" y="61076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Higgs boson </a:t>
            </a:r>
            <a:r>
              <a:rPr lang="en-US" dirty="0"/>
              <a:t>is the edifice on which castle called </a:t>
            </a:r>
            <a:r>
              <a:rPr lang="en-US" b="1" i="1" dirty="0"/>
              <a:t>the Standard Model </a:t>
            </a:r>
            <a:r>
              <a:rPr lang="en-US" dirty="0"/>
              <a:t>is built</a:t>
            </a:r>
          </a:p>
        </p:txBody>
      </p:sp>
      <p:sp>
        <p:nvSpPr>
          <p:cNvPr id="13" name="TextBox 12"/>
          <p:cNvSpPr txBox="1"/>
          <p:nvPr/>
        </p:nvSpPr>
        <p:spPr>
          <a:xfrm rot="5400000" flipH="1" flipV="1">
            <a:off x="156865" y="1417936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Matter Particles (fermions)</a:t>
            </a:r>
          </a:p>
        </p:txBody>
      </p:sp>
    </p:spTree>
    <p:extLst>
      <p:ext uri="{BB962C8B-B14F-4D97-AF65-F5344CB8AC3E}">
        <p14:creationId xmlns:p14="http://schemas.microsoft.com/office/powerpoint/2010/main" val="72510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Interaction Types</a:t>
            </a:r>
            <a:endParaRPr 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Sridhara Dasu (Wisconsin)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B1C170-6814-4D44-A59E-D8E1EEE58C5A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C3B13C-9F65-504F-9E93-AED86A14DEEC}" type="datetime5">
              <a:rPr lang="en-US" smtClean="0"/>
              <a:t>1-Feb-22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03312" y="1379538"/>
            <a:ext cx="4849688" cy="547846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Quarks bound in </a:t>
            </a:r>
            <a:r>
              <a:rPr lang="en-US" b="1" i="1" dirty="0">
                <a:solidFill>
                  <a:schemeClr val="tx1"/>
                </a:solidFill>
              </a:rPr>
              <a:t>hadrons</a:t>
            </a:r>
            <a:r>
              <a:rPr lang="en-US" dirty="0">
                <a:solidFill>
                  <a:schemeClr val="tx1"/>
                </a:solidFill>
              </a:rPr>
              <a:t> via </a:t>
            </a:r>
            <a:r>
              <a:rPr lang="en-US" dirty="0">
                <a:solidFill>
                  <a:srgbClr val="0000FF"/>
                </a:solidFill>
              </a:rPr>
              <a:t>strong interactions </a:t>
            </a:r>
          </a:p>
          <a:p>
            <a:pPr lvl="2"/>
            <a:r>
              <a:rPr lang="en-US" dirty="0"/>
              <a:t>Baryons (spin-1/2)</a:t>
            </a:r>
          </a:p>
          <a:p>
            <a:pPr lvl="3"/>
            <a:r>
              <a:rPr lang="en-US" dirty="0"/>
              <a:t>3-quark states</a:t>
            </a:r>
          </a:p>
          <a:p>
            <a:pPr lvl="4"/>
            <a:r>
              <a:rPr lang="en-US" dirty="0"/>
              <a:t>Protons, neutrons</a:t>
            </a:r>
          </a:p>
          <a:p>
            <a:pPr lvl="2"/>
            <a:r>
              <a:rPr lang="en-US" dirty="0"/>
              <a:t>Mesons (scalars, vectors …)</a:t>
            </a:r>
          </a:p>
          <a:p>
            <a:pPr lvl="3"/>
            <a:r>
              <a:rPr lang="en-US" dirty="0"/>
              <a:t>quark-antiquark states</a:t>
            </a:r>
          </a:p>
          <a:p>
            <a:pPr lvl="4"/>
            <a:r>
              <a:rPr lang="en-US" dirty="0" err="1"/>
              <a:t>pions</a:t>
            </a:r>
            <a:r>
              <a:rPr lang="en-US" dirty="0"/>
              <a:t>, kaons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Atoms bound together via </a:t>
            </a:r>
            <a:r>
              <a:rPr lang="en-US" dirty="0">
                <a:solidFill>
                  <a:srgbClr val="00B050"/>
                </a:solidFill>
              </a:rPr>
              <a:t>electromagnetic </a:t>
            </a:r>
            <a:r>
              <a:rPr lang="en-US" dirty="0">
                <a:solidFill>
                  <a:srgbClr val="000000"/>
                </a:solidFill>
              </a:rPr>
              <a:t>interactions</a:t>
            </a:r>
          </a:p>
          <a:p>
            <a:pPr lvl="1"/>
            <a:r>
              <a:rPr lang="en-US" dirty="0"/>
              <a:t>Weak force </a:t>
            </a:r>
            <a:r>
              <a:rPr lang="en-US" dirty="0">
                <a:solidFill>
                  <a:srgbClr val="000000"/>
                </a:solidFill>
              </a:rPr>
              <a:t>responsible for radioactive decay</a:t>
            </a:r>
          </a:p>
          <a:p>
            <a:pPr lvl="2"/>
            <a:r>
              <a:rPr lang="en-US" dirty="0"/>
              <a:t>BUT, weak force is only active at short distances</a:t>
            </a:r>
          </a:p>
          <a:p>
            <a:pPr lvl="2"/>
            <a:r>
              <a:rPr lang="en-US" dirty="0"/>
              <a:t>W and Z should be massive and decay quickly </a:t>
            </a:r>
          </a:p>
          <a:p>
            <a:pPr lvl="2"/>
            <a:r>
              <a:rPr lang="en-US" dirty="0"/>
              <a:t>Electro-weak interactions have unified description at high energies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  <a:p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288" y="2743200"/>
            <a:ext cx="4267200" cy="3055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3"/>
          <p:cNvGrpSpPr/>
          <p:nvPr/>
        </p:nvGrpSpPr>
        <p:grpSpPr>
          <a:xfrm>
            <a:off x="5850334" y="1437764"/>
            <a:ext cx="1074738" cy="1305436"/>
            <a:chOff x="4716016" y="4797152"/>
            <a:chExt cx="1074738" cy="1305436"/>
          </a:xfrm>
        </p:grpSpPr>
        <p:pic>
          <p:nvPicPr>
            <p:cNvPr id="11" name="Picture 35" descr="120px-Quark_structure_prot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6016" y="4797152"/>
              <a:ext cx="1074738" cy="107473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795411" y="5733256"/>
              <a:ext cx="856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rebuchet MS" pitchFamily="34" charset="0"/>
                </a:rPr>
                <a:t>Proton</a:t>
              </a:r>
              <a:endParaRPr lang="el-GR">
                <a:latin typeface="Trebuchet MS" pitchFamily="34" charset="0"/>
              </a:endParaRPr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7002462" y="1437764"/>
            <a:ext cx="1074738" cy="1305436"/>
            <a:chOff x="5868144" y="4797152"/>
            <a:chExt cx="1074738" cy="1305436"/>
          </a:xfrm>
        </p:grpSpPr>
        <p:pic>
          <p:nvPicPr>
            <p:cNvPr id="12" name="Picture 37" descr="120px-Quark_structure_pi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8144" y="4797152"/>
              <a:ext cx="1074738" cy="107473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092607" y="5733256"/>
              <a:ext cx="617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rebuchet MS" pitchFamily="34" charset="0"/>
                </a:rPr>
                <a:t>Pion</a:t>
              </a:r>
              <a:endParaRPr lang="el-GR">
                <a:latin typeface="Trebuchet MS" pitchFamily="34" charset="0"/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10800000">
            <a:off x="179512" y="1340768"/>
            <a:ext cx="540569" cy="4531122"/>
          </a:xfrm>
          <a:prstGeom prst="triangle">
            <a:avLst/>
          </a:prstGeom>
          <a:gradFill>
            <a:gsLst>
              <a:gs pos="0">
                <a:srgbClr val="FF3399"/>
              </a:gs>
              <a:gs pos="41000">
                <a:srgbClr val="FF6633"/>
              </a:gs>
              <a:gs pos="59000">
                <a:srgbClr val="FFFF00"/>
              </a:gs>
              <a:gs pos="78000">
                <a:srgbClr val="01A78F"/>
              </a:gs>
              <a:gs pos="100000">
                <a:srgbClr val="7030A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309874" y="136254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rebuchet MS" pitchFamily="34" charset="0"/>
              </a:rPr>
              <a:t>1</a:t>
            </a:r>
            <a:endParaRPr lang="el-GR" b="1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846" y="249289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rebuchet MS" pitchFamily="34" charset="0"/>
              </a:rPr>
              <a:t>10</a:t>
            </a:r>
            <a:r>
              <a:rPr lang="en-US" b="1" baseline="30000">
                <a:latin typeface="Trebuchet MS" pitchFamily="34" charset="0"/>
              </a:rPr>
              <a:t>-2</a:t>
            </a:r>
            <a:endParaRPr lang="el-GR" b="1" baseline="30000">
              <a:latin typeface="Trebuchet MS" pitchFamily="34" charset="0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23033" y="1676400"/>
            <a:ext cx="49136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9" idx="3"/>
          </p:cNvCxnSpPr>
          <p:nvPr/>
        </p:nvCxnSpPr>
        <p:spPr>
          <a:xfrm>
            <a:off x="744690" y="2677562"/>
            <a:ext cx="141277" cy="1208638"/>
          </a:xfrm>
          <a:prstGeom prst="straightConnector1">
            <a:avLst/>
          </a:prstGeom>
          <a:ln w="25400">
            <a:solidFill>
              <a:srgbClr val="009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5732" y="500388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rebuchet MS" pitchFamily="34" charset="0"/>
              </a:rPr>
              <a:t>10</a:t>
            </a:r>
            <a:r>
              <a:rPr lang="en-US" b="1" baseline="30000">
                <a:latin typeface="Trebuchet MS" pitchFamily="34" charset="0"/>
              </a:rPr>
              <a:t>-7</a:t>
            </a:r>
            <a:endParaRPr lang="el-GR" b="1" baseline="30000">
              <a:latin typeface="Trebuchet MS" pitchFamily="34" charset="0"/>
            </a:endParaRP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533400" y="4495800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496" y="5805264"/>
            <a:ext cx="8247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Relative </a:t>
            </a:r>
          </a:p>
          <a:p>
            <a:pPr algn="ctr"/>
            <a:r>
              <a:rPr lang="en-US" sz="1400" b="1"/>
              <a:t>force</a:t>
            </a:r>
            <a:br>
              <a:rPr lang="en-US" sz="1400" b="1"/>
            </a:br>
            <a:r>
              <a:rPr lang="en-US" sz="1400" b="1"/>
              <a:t>strength</a:t>
            </a:r>
            <a:endParaRPr lang="el-GR" sz="1400" b="1"/>
          </a:p>
        </p:txBody>
      </p:sp>
      <p:sp>
        <p:nvSpPr>
          <p:cNvPr id="10" name="TextBox 9"/>
          <p:cNvSpPr txBox="1"/>
          <p:nvPr/>
        </p:nvSpPr>
        <p:spPr>
          <a:xfrm>
            <a:off x="4697288" y="5830669"/>
            <a:ext cx="444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/>
              <a:t>In this course, we will focus on high energy phenomena almost exclusively.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Sridhara Dasu (Wisconsin)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61D45-DD86-9F43-AC12-E3ADE7751D0F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5FD864-0337-EC4B-A888-0E79337B5272}" type="datetime5">
              <a:rPr lang="en-US" smtClean="0"/>
              <a:t>1-Feb-22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Interactions</a:t>
            </a:r>
          </a:p>
        </p:txBody>
      </p:sp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158875"/>
            <a:ext cx="3200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0" y="1958975"/>
            <a:ext cx="3200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2650" y="3517900"/>
            <a:ext cx="3200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620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MeV-scale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533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GeV</a:t>
            </a:r>
            <a:r>
              <a:rPr lang="en-US" b="1" i="1" dirty="0"/>
              <a:t>-scale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3124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TeV</a:t>
            </a:r>
            <a:r>
              <a:rPr lang="en-US" b="1" i="1" dirty="0"/>
              <a:t>-scale</a:t>
            </a:r>
          </a:p>
        </p:txBody>
      </p:sp>
    </p:spTree>
    <p:extLst>
      <p:ext uri="{BB962C8B-B14F-4D97-AF65-F5344CB8AC3E}">
        <p14:creationId xmlns:p14="http://schemas.microsoft.com/office/powerpoint/2010/main" val="3870472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: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Charged leptons interact with photons</a:t>
            </a:r>
          </a:p>
          <a:p>
            <a:r>
              <a:rPr lang="en-US" sz="2000" dirty="0"/>
              <a:t>Can a free electron lose some of its</a:t>
            </a:r>
            <a:br>
              <a:rPr lang="en-US" sz="2000" dirty="0"/>
            </a:br>
            <a:r>
              <a:rPr lang="en-US" sz="2000" dirty="0"/>
              <a:t>energy by emitting a photon?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825" y="1600200"/>
            <a:ext cx="3562811" cy="2550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 rot="2100000">
            <a:off x="5620573" y="1608395"/>
            <a:ext cx="769625" cy="150761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551546" y="1990590"/>
            <a:ext cx="2934854" cy="1445338"/>
            <a:chOff x="2551546" y="1990590"/>
            <a:chExt cx="2934854" cy="1445338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551546" y="2216728"/>
              <a:ext cx="2133600" cy="1219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3590636" y="2736273"/>
              <a:ext cx="1281546" cy="265546"/>
            </a:xfrm>
            <a:custGeom>
              <a:avLst/>
              <a:gdLst>
                <a:gd name="connsiteX0" fmla="*/ 0 w 1281546"/>
                <a:gd name="connsiteY0" fmla="*/ 127000 h 265546"/>
                <a:gd name="connsiteX1" fmla="*/ 138546 w 1281546"/>
                <a:gd name="connsiteY1" fmla="*/ 57727 h 265546"/>
                <a:gd name="connsiteX2" fmla="*/ 173182 w 1281546"/>
                <a:gd name="connsiteY2" fmla="*/ 46182 h 265546"/>
                <a:gd name="connsiteX3" fmla="*/ 207819 w 1281546"/>
                <a:gd name="connsiteY3" fmla="*/ 57727 h 265546"/>
                <a:gd name="connsiteX4" fmla="*/ 219364 w 1281546"/>
                <a:gd name="connsiteY4" fmla="*/ 92364 h 265546"/>
                <a:gd name="connsiteX5" fmla="*/ 242455 w 1281546"/>
                <a:gd name="connsiteY5" fmla="*/ 127000 h 265546"/>
                <a:gd name="connsiteX6" fmla="*/ 242455 w 1281546"/>
                <a:gd name="connsiteY6" fmla="*/ 254000 h 265546"/>
                <a:gd name="connsiteX7" fmla="*/ 207819 w 1281546"/>
                <a:gd name="connsiteY7" fmla="*/ 265546 h 265546"/>
                <a:gd name="connsiteX8" fmla="*/ 196273 w 1281546"/>
                <a:gd name="connsiteY8" fmla="*/ 230909 h 265546"/>
                <a:gd name="connsiteX9" fmla="*/ 207819 w 1281546"/>
                <a:gd name="connsiteY9" fmla="*/ 184727 h 265546"/>
                <a:gd name="connsiteX10" fmla="*/ 311728 w 1281546"/>
                <a:gd name="connsiteY10" fmla="*/ 127000 h 265546"/>
                <a:gd name="connsiteX11" fmla="*/ 334819 w 1281546"/>
                <a:gd name="connsiteY11" fmla="*/ 92364 h 265546"/>
                <a:gd name="connsiteX12" fmla="*/ 404091 w 1281546"/>
                <a:gd name="connsiteY12" fmla="*/ 69273 h 265546"/>
                <a:gd name="connsiteX13" fmla="*/ 461819 w 1281546"/>
                <a:gd name="connsiteY13" fmla="*/ 80818 h 265546"/>
                <a:gd name="connsiteX14" fmla="*/ 415637 w 1281546"/>
                <a:gd name="connsiteY14" fmla="*/ 242455 h 265546"/>
                <a:gd name="connsiteX15" fmla="*/ 415637 w 1281546"/>
                <a:gd name="connsiteY15" fmla="*/ 173182 h 265546"/>
                <a:gd name="connsiteX16" fmla="*/ 484910 w 1281546"/>
                <a:gd name="connsiteY16" fmla="*/ 150091 h 265546"/>
                <a:gd name="connsiteX17" fmla="*/ 554182 w 1281546"/>
                <a:gd name="connsiteY17" fmla="*/ 92364 h 265546"/>
                <a:gd name="connsiteX18" fmla="*/ 623455 w 1281546"/>
                <a:gd name="connsiteY18" fmla="*/ 69273 h 265546"/>
                <a:gd name="connsiteX19" fmla="*/ 681182 w 1281546"/>
                <a:gd name="connsiteY19" fmla="*/ 80818 h 265546"/>
                <a:gd name="connsiteX20" fmla="*/ 692728 w 1281546"/>
                <a:gd name="connsiteY20" fmla="*/ 127000 h 265546"/>
                <a:gd name="connsiteX21" fmla="*/ 646546 w 1281546"/>
                <a:gd name="connsiteY21" fmla="*/ 230909 h 265546"/>
                <a:gd name="connsiteX22" fmla="*/ 658091 w 1281546"/>
                <a:gd name="connsiteY22" fmla="*/ 184727 h 265546"/>
                <a:gd name="connsiteX23" fmla="*/ 738910 w 1281546"/>
                <a:gd name="connsiteY23" fmla="*/ 127000 h 265546"/>
                <a:gd name="connsiteX24" fmla="*/ 773546 w 1281546"/>
                <a:gd name="connsiteY24" fmla="*/ 80818 h 265546"/>
                <a:gd name="connsiteX25" fmla="*/ 889000 w 1281546"/>
                <a:gd name="connsiteY25" fmla="*/ 80818 h 265546"/>
                <a:gd name="connsiteX26" fmla="*/ 923637 w 1281546"/>
                <a:gd name="connsiteY26" fmla="*/ 115455 h 265546"/>
                <a:gd name="connsiteX27" fmla="*/ 935182 w 1281546"/>
                <a:gd name="connsiteY27" fmla="*/ 150091 h 265546"/>
                <a:gd name="connsiteX28" fmla="*/ 889000 w 1281546"/>
                <a:gd name="connsiteY28" fmla="*/ 219364 h 265546"/>
                <a:gd name="connsiteX29" fmla="*/ 854364 w 1281546"/>
                <a:gd name="connsiteY29" fmla="*/ 242455 h 265546"/>
                <a:gd name="connsiteX30" fmla="*/ 819728 w 1281546"/>
                <a:gd name="connsiteY30" fmla="*/ 254000 h 265546"/>
                <a:gd name="connsiteX31" fmla="*/ 819728 w 1281546"/>
                <a:gd name="connsiteY31" fmla="*/ 161637 h 265546"/>
                <a:gd name="connsiteX32" fmla="*/ 854364 w 1281546"/>
                <a:gd name="connsiteY32" fmla="*/ 138546 h 265546"/>
                <a:gd name="connsiteX33" fmla="*/ 877455 w 1281546"/>
                <a:gd name="connsiteY33" fmla="*/ 103909 h 265546"/>
                <a:gd name="connsiteX34" fmla="*/ 912091 w 1281546"/>
                <a:gd name="connsiteY34" fmla="*/ 92364 h 265546"/>
                <a:gd name="connsiteX35" fmla="*/ 946728 w 1281546"/>
                <a:gd name="connsiteY35" fmla="*/ 69273 h 265546"/>
                <a:gd name="connsiteX36" fmla="*/ 981364 w 1281546"/>
                <a:gd name="connsiteY36" fmla="*/ 34637 h 265546"/>
                <a:gd name="connsiteX37" fmla="*/ 1050637 w 1281546"/>
                <a:gd name="connsiteY37" fmla="*/ 11546 h 265546"/>
                <a:gd name="connsiteX38" fmla="*/ 1085273 w 1281546"/>
                <a:gd name="connsiteY38" fmla="*/ 0 h 265546"/>
                <a:gd name="connsiteX39" fmla="*/ 1131455 w 1281546"/>
                <a:gd name="connsiteY39" fmla="*/ 11546 h 265546"/>
                <a:gd name="connsiteX40" fmla="*/ 1143000 w 1281546"/>
                <a:gd name="connsiteY40" fmla="*/ 46182 h 265546"/>
                <a:gd name="connsiteX41" fmla="*/ 1108364 w 1281546"/>
                <a:gd name="connsiteY41" fmla="*/ 184727 h 265546"/>
                <a:gd name="connsiteX42" fmla="*/ 1062182 w 1281546"/>
                <a:gd name="connsiteY42" fmla="*/ 173182 h 265546"/>
                <a:gd name="connsiteX43" fmla="*/ 1119910 w 1281546"/>
                <a:gd name="connsiteY43" fmla="*/ 115455 h 265546"/>
                <a:gd name="connsiteX44" fmla="*/ 1177637 w 1281546"/>
                <a:gd name="connsiteY44" fmla="*/ 69273 h 265546"/>
                <a:gd name="connsiteX45" fmla="*/ 1281546 w 1281546"/>
                <a:gd name="connsiteY45" fmla="*/ 23091 h 26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81546" h="265546">
                  <a:moveTo>
                    <a:pt x="0" y="127000"/>
                  </a:moveTo>
                  <a:cubicBezTo>
                    <a:pt x="89524" y="67317"/>
                    <a:pt x="42946" y="89593"/>
                    <a:pt x="138546" y="57727"/>
                  </a:cubicBezTo>
                  <a:lnTo>
                    <a:pt x="173182" y="46182"/>
                  </a:lnTo>
                  <a:cubicBezTo>
                    <a:pt x="184728" y="50030"/>
                    <a:pt x="199213" y="49121"/>
                    <a:pt x="207819" y="57727"/>
                  </a:cubicBezTo>
                  <a:cubicBezTo>
                    <a:pt x="216425" y="66333"/>
                    <a:pt x="213921" y="81479"/>
                    <a:pt x="219364" y="92364"/>
                  </a:cubicBezTo>
                  <a:cubicBezTo>
                    <a:pt x="225569" y="104775"/>
                    <a:pt x="234758" y="115455"/>
                    <a:pt x="242455" y="127000"/>
                  </a:cubicBezTo>
                  <a:cubicBezTo>
                    <a:pt x="258203" y="174247"/>
                    <a:pt x="269807" y="192457"/>
                    <a:pt x="242455" y="254000"/>
                  </a:cubicBezTo>
                  <a:cubicBezTo>
                    <a:pt x="237512" y="265121"/>
                    <a:pt x="219364" y="261697"/>
                    <a:pt x="207819" y="265546"/>
                  </a:cubicBezTo>
                  <a:cubicBezTo>
                    <a:pt x="203970" y="254000"/>
                    <a:pt x="196273" y="243079"/>
                    <a:pt x="196273" y="230909"/>
                  </a:cubicBezTo>
                  <a:cubicBezTo>
                    <a:pt x="196273" y="215041"/>
                    <a:pt x="197370" y="196669"/>
                    <a:pt x="207819" y="184727"/>
                  </a:cubicBezTo>
                  <a:cubicBezTo>
                    <a:pt x="240512" y="147364"/>
                    <a:pt x="271246" y="140494"/>
                    <a:pt x="311728" y="127000"/>
                  </a:cubicBezTo>
                  <a:cubicBezTo>
                    <a:pt x="319425" y="115455"/>
                    <a:pt x="323052" y="99718"/>
                    <a:pt x="334819" y="92364"/>
                  </a:cubicBezTo>
                  <a:cubicBezTo>
                    <a:pt x="355459" y="79464"/>
                    <a:pt x="404091" y="69273"/>
                    <a:pt x="404091" y="69273"/>
                  </a:cubicBezTo>
                  <a:cubicBezTo>
                    <a:pt x="423334" y="73121"/>
                    <a:pt x="456048" y="62062"/>
                    <a:pt x="461819" y="80818"/>
                  </a:cubicBezTo>
                  <a:cubicBezTo>
                    <a:pt x="498562" y="200231"/>
                    <a:pt x="474028" y="203527"/>
                    <a:pt x="415637" y="242455"/>
                  </a:cubicBezTo>
                  <a:cubicBezTo>
                    <a:pt x="409716" y="224692"/>
                    <a:pt x="390769" y="190945"/>
                    <a:pt x="415637" y="173182"/>
                  </a:cubicBezTo>
                  <a:cubicBezTo>
                    <a:pt x="435443" y="159035"/>
                    <a:pt x="484910" y="150091"/>
                    <a:pt x="484910" y="150091"/>
                  </a:cubicBezTo>
                  <a:cubicBezTo>
                    <a:pt x="506660" y="128341"/>
                    <a:pt x="525250" y="105223"/>
                    <a:pt x="554182" y="92364"/>
                  </a:cubicBezTo>
                  <a:cubicBezTo>
                    <a:pt x="576424" y="82479"/>
                    <a:pt x="623455" y="69273"/>
                    <a:pt x="623455" y="69273"/>
                  </a:cubicBezTo>
                  <a:cubicBezTo>
                    <a:pt x="642697" y="73121"/>
                    <a:pt x="666107" y="68255"/>
                    <a:pt x="681182" y="80818"/>
                  </a:cubicBezTo>
                  <a:cubicBezTo>
                    <a:pt x="693372" y="90976"/>
                    <a:pt x="692728" y="111132"/>
                    <a:pt x="692728" y="127000"/>
                  </a:cubicBezTo>
                  <a:cubicBezTo>
                    <a:pt x="692728" y="227088"/>
                    <a:pt x="705497" y="211259"/>
                    <a:pt x="646546" y="230909"/>
                  </a:cubicBezTo>
                  <a:cubicBezTo>
                    <a:pt x="650394" y="215515"/>
                    <a:pt x="650218" y="198504"/>
                    <a:pt x="658091" y="184727"/>
                  </a:cubicBezTo>
                  <a:cubicBezTo>
                    <a:pt x="676813" y="151964"/>
                    <a:pt x="707728" y="142591"/>
                    <a:pt x="738910" y="127000"/>
                  </a:cubicBezTo>
                  <a:cubicBezTo>
                    <a:pt x="750455" y="111606"/>
                    <a:pt x="758764" y="93137"/>
                    <a:pt x="773546" y="80818"/>
                  </a:cubicBezTo>
                  <a:cubicBezTo>
                    <a:pt x="803034" y="56244"/>
                    <a:pt x="865374" y="77443"/>
                    <a:pt x="889000" y="80818"/>
                  </a:cubicBezTo>
                  <a:cubicBezTo>
                    <a:pt x="900546" y="92364"/>
                    <a:pt x="914580" y="101869"/>
                    <a:pt x="923637" y="115455"/>
                  </a:cubicBezTo>
                  <a:cubicBezTo>
                    <a:pt x="930388" y="125581"/>
                    <a:pt x="935182" y="137921"/>
                    <a:pt x="935182" y="150091"/>
                  </a:cubicBezTo>
                  <a:cubicBezTo>
                    <a:pt x="935182" y="180922"/>
                    <a:pt x="909825" y="202010"/>
                    <a:pt x="889000" y="219364"/>
                  </a:cubicBezTo>
                  <a:cubicBezTo>
                    <a:pt x="878340" y="228247"/>
                    <a:pt x="866775" y="236250"/>
                    <a:pt x="854364" y="242455"/>
                  </a:cubicBezTo>
                  <a:cubicBezTo>
                    <a:pt x="843479" y="247898"/>
                    <a:pt x="831273" y="250152"/>
                    <a:pt x="819728" y="254000"/>
                  </a:cubicBezTo>
                  <a:cubicBezTo>
                    <a:pt x="813809" y="224409"/>
                    <a:pt x="797006" y="190039"/>
                    <a:pt x="819728" y="161637"/>
                  </a:cubicBezTo>
                  <a:cubicBezTo>
                    <a:pt x="828396" y="150802"/>
                    <a:pt x="842819" y="146243"/>
                    <a:pt x="854364" y="138546"/>
                  </a:cubicBezTo>
                  <a:cubicBezTo>
                    <a:pt x="862061" y="127000"/>
                    <a:pt x="866620" y="112577"/>
                    <a:pt x="877455" y="103909"/>
                  </a:cubicBezTo>
                  <a:cubicBezTo>
                    <a:pt x="886958" y="96307"/>
                    <a:pt x="901206" y="97806"/>
                    <a:pt x="912091" y="92364"/>
                  </a:cubicBezTo>
                  <a:cubicBezTo>
                    <a:pt x="924502" y="86158"/>
                    <a:pt x="936068" y="78156"/>
                    <a:pt x="946728" y="69273"/>
                  </a:cubicBezTo>
                  <a:cubicBezTo>
                    <a:pt x="959271" y="58820"/>
                    <a:pt x="967091" y="42566"/>
                    <a:pt x="981364" y="34637"/>
                  </a:cubicBezTo>
                  <a:cubicBezTo>
                    <a:pt x="1002641" y="22816"/>
                    <a:pt x="1027546" y="19243"/>
                    <a:pt x="1050637" y="11546"/>
                  </a:cubicBezTo>
                  <a:lnTo>
                    <a:pt x="1085273" y="0"/>
                  </a:lnTo>
                  <a:cubicBezTo>
                    <a:pt x="1100667" y="3849"/>
                    <a:pt x="1119064" y="1633"/>
                    <a:pt x="1131455" y="11546"/>
                  </a:cubicBezTo>
                  <a:cubicBezTo>
                    <a:pt x="1140958" y="19148"/>
                    <a:pt x="1143000" y="34012"/>
                    <a:pt x="1143000" y="46182"/>
                  </a:cubicBezTo>
                  <a:cubicBezTo>
                    <a:pt x="1143000" y="144266"/>
                    <a:pt x="1145579" y="128905"/>
                    <a:pt x="1108364" y="184727"/>
                  </a:cubicBezTo>
                  <a:cubicBezTo>
                    <a:pt x="1092970" y="180879"/>
                    <a:pt x="1070346" y="186788"/>
                    <a:pt x="1062182" y="173182"/>
                  </a:cubicBezTo>
                  <a:cubicBezTo>
                    <a:pt x="1032063" y="122984"/>
                    <a:pt x="1103847" y="119471"/>
                    <a:pt x="1119910" y="115455"/>
                  </a:cubicBezTo>
                  <a:cubicBezTo>
                    <a:pt x="1162574" y="51456"/>
                    <a:pt x="1118589" y="102077"/>
                    <a:pt x="1177637" y="69273"/>
                  </a:cubicBezTo>
                  <a:cubicBezTo>
                    <a:pt x="1272293" y="16687"/>
                    <a:pt x="1212594" y="23091"/>
                    <a:pt x="1281546" y="23091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546" y="2895600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e</a:t>
              </a:r>
              <a:r>
                <a:rPr lang="en-US" sz="2400" b="1" i="1" baseline="30000" dirty="0"/>
                <a:t>–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5582" y="1990590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e</a:t>
              </a:r>
              <a:r>
                <a:rPr lang="en-US" sz="2400" b="1" i="1" baseline="30000" dirty="0"/>
                <a:t>–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2055" y="2736273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Symbol" charset="2"/>
                  <a:cs typeface="Symbol" charset="2"/>
                </a:rPr>
                <a:t>g</a:t>
              </a:r>
              <a:endParaRPr lang="en-US" sz="2400" b="1" i="1" baseline="30000" dirty="0">
                <a:latin typeface="Symbol" charset="2"/>
                <a:cs typeface="Symbol" charset="2"/>
              </a:endParaRPr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00112"/>
              </p:ext>
            </p:extLst>
          </p:nvPr>
        </p:nvGraphicFramePr>
        <p:xfrm>
          <a:off x="379413" y="5815698"/>
          <a:ext cx="52498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4" imgW="3695700" imgH="254000" progId="Equation.DSMT4">
                  <p:embed/>
                </p:oleObj>
              </mc:Choice>
              <mc:Fallback>
                <p:oleObj name="Equation" r:id="rId4" imgW="3695700" imgH="2540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413" y="5815698"/>
                        <a:ext cx="52498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638800" y="41148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Momentum conservation could be satisfied by that photon interacting with another electron in the medium.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6123543"/>
            <a:ext cx="893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Electrons lose energy only when they travel in a medium with charged particles!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526427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Then what is this space-like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(non-</a:t>
            </a:r>
            <a:r>
              <a:rPr lang="en-US" dirty="0" err="1">
                <a:solidFill>
                  <a:srgbClr val="008000"/>
                </a:solidFill>
              </a:rPr>
              <a:t>lightlike</a:t>
            </a:r>
            <a:r>
              <a:rPr lang="en-US" dirty="0">
                <a:solidFill>
                  <a:srgbClr val="008000"/>
                </a:solidFill>
              </a:rPr>
              <a:t>) photon?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“Virtual Photon”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98947"/>
              </p:ext>
            </p:extLst>
          </p:nvPr>
        </p:nvGraphicFramePr>
        <p:xfrm>
          <a:off x="379413" y="3514292"/>
          <a:ext cx="48164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6" imgW="3390900" imgH="317500" progId="Equation.DSMT4">
                  <p:embed/>
                </p:oleObj>
              </mc:Choice>
              <mc:Fallback>
                <p:oleObj name="Equation" r:id="rId6" imgW="3390900" imgH="3175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413" y="3514292"/>
                        <a:ext cx="481647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37491"/>
              </p:ext>
            </p:extLst>
          </p:nvPr>
        </p:nvGraphicFramePr>
        <p:xfrm>
          <a:off x="379413" y="4461886"/>
          <a:ext cx="52847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8" imgW="3721100" imgH="254000" progId="Equation.DSMT4">
                  <p:embed/>
                </p:oleObj>
              </mc:Choice>
              <mc:Fallback>
                <p:oleObj name="Equation" r:id="rId8" imgW="3721100" imgH="2540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9413" y="4461886"/>
                        <a:ext cx="5284787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491722"/>
              </p:ext>
            </p:extLst>
          </p:nvPr>
        </p:nvGraphicFramePr>
        <p:xfrm>
          <a:off x="379413" y="3949700"/>
          <a:ext cx="467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10" imgW="3289300" imgH="330200" progId="Equation.DSMT4">
                  <p:embed/>
                </p:oleObj>
              </mc:Choice>
              <mc:Fallback>
                <p:oleObj name="Equation" r:id="rId10" imgW="3289300" imgH="3302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9413" y="3949700"/>
                        <a:ext cx="4673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03644"/>
              </p:ext>
            </p:extLst>
          </p:nvPr>
        </p:nvGraphicFramePr>
        <p:xfrm>
          <a:off x="379413" y="4858328"/>
          <a:ext cx="3787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12" imgW="2667000" imgH="254000" progId="Equation.DSMT4">
                  <p:embed/>
                </p:oleObj>
              </mc:Choice>
              <mc:Fallback>
                <p:oleObj name="Equation" r:id="rId12" imgW="2667000" imgH="2540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9413" y="4858328"/>
                        <a:ext cx="3787775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850999"/>
              </p:ext>
            </p:extLst>
          </p:nvPr>
        </p:nvGraphicFramePr>
        <p:xfrm>
          <a:off x="687387" y="5256898"/>
          <a:ext cx="47990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14" imgW="3378200" imgH="393700" progId="Equation.DSMT4">
                  <p:embed/>
                </p:oleObj>
              </mc:Choice>
              <mc:Fallback>
                <p:oleObj name="Equation" r:id="rId14" imgW="3378200" imgH="3937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7387" y="5256898"/>
                        <a:ext cx="4799013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2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23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Annihilation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Charged leptons and anti-leptons interact with photons</a:t>
            </a:r>
          </a:p>
          <a:p>
            <a:r>
              <a:rPr lang="en-US" sz="2000"/>
              <a:t>Can an electron &amp; a positron annihilate and convert their mass to energy?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1055" y="2371437"/>
            <a:ext cx="2997199" cy="1353051"/>
            <a:chOff x="2489201" y="2082877"/>
            <a:chExt cx="2997199" cy="1353051"/>
          </a:xfrm>
        </p:grpSpPr>
        <p:cxnSp>
          <p:nvCxnSpPr>
            <p:cNvPr id="9" name="Straight Connector 8"/>
            <p:cNvCxnSpPr>
              <a:endCxn id="10" idx="0"/>
            </p:cNvCxnSpPr>
            <p:nvPr/>
          </p:nvCxnSpPr>
          <p:spPr>
            <a:xfrm flipV="1">
              <a:off x="2551546" y="2863273"/>
              <a:ext cx="1039090" cy="5726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3590636" y="2736273"/>
              <a:ext cx="1281546" cy="265546"/>
            </a:xfrm>
            <a:custGeom>
              <a:avLst/>
              <a:gdLst>
                <a:gd name="connsiteX0" fmla="*/ 0 w 1281546"/>
                <a:gd name="connsiteY0" fmla="*/ 127000 h 265546"/>
                <a:gd name="connsiteX1" fmla="*/ 138546 w 1281546"/>
                <a:gd name="connsiteY1" fmla="*/ 57727 h 265546"/>
                <a:gd name="connsiteX2" fmla="*/ 173182 w 1281546"/>
                <a:gd name="connsiteY2" fmla="*/ 46182 h 265546"/>
                <a:gd name="connsiteX3" fmla="*/ 207819 w 1281546"/>
                <a:gd name="connsiteY3" fmla="*/ 57727 h 265546"/>
                <a:gd name="connsiteX4" fmla="*/ 219364 w 1281546"/>
                <a:gd name="connsiteY4" fmla="*/ 92364 h 265546"/>
                <a:gd name="connsiteX5" fmla="*/ 242455 w 1281546"/>
                <a:gd name="connsiteY5" fmla="*/ 127000 h 265546"/>
                <a:gd name="connsiteX6" fmla="*/ 242455 w 1281546"/>
                <a:gd name="connsiteY6" fmla="*/ 254000 h 265546"/>
                <a:gd name="connsiteX7" fmla="*/ 207819 w 1281546"/>
                <a:gd name="connsiteY7" fmla="*/ 265546 h 265546"/>
                <a:gd name="connsiteX8" fmla="*/ 196273 w 1281546"/>
                <a:gd name="connsiteY8" fmla="*/ 230909 h 265546"/>
                <a:gd name="connsiteX9" fmla="*/ 207819 w 1281546"/>
                <a:gd name="connsiteY9" fmla="*/ 184727 h 265546"/>
                <a:gd name="connsiteX10" fmla="*/ 311728 w 1281546"/>
                <a:gd name="connsiteY10" fmla="*/ 127000 h 265546"/>
                <a:gd name="connsiteX11" fmla="*/ 334819 w 1281546"/>
                <a:gd name="connsiteY11" fmla="*/ 92364 h 265546"/>
                <a:gd name="connsiteX12" fmla="*/ 404091 w 1281546"/>
                <a:gd name="connsiteY12" fmla="*/ 69273 h 265546"/>
                <a:gd name="connsiteX13" fmla="*/ 461819 w 1281546"/>
                <a:gd name="connsiteY13" fmla="*/ 80818 h 265546"/>
                <a:gd name="connsiteX14" fmla="*/ 415637 w 1281546"/>
                <a:gd name="connsiteY14" fmla="*/ 242455 h 265546"/>
                <a:gd name="connsiteX15" fmla="*/ 415637 w 1281546"/>
                <a:gd name="connsiteY15" fmla="*/ 173182 h 265546"/>
                <a:gd name="connsiteX16" fmla="*/ 484910 w 1281546"/>
                <a:gd name="connsiteY16" fmla="*/ 150091 h 265546"/>
                <a:gd name="connsiteX17" fmla="*/ 554182 w 1281546"/>
                <a:gd name="connsiteY17" fmla="*/ 92364 h 265546"/>
                <a:gd name="connsiteX18" fmla="*/ 623455 w 1281546"/>
                <a:gd name="connsiteY18" fmla="*/ 69273 h 265546"/>
                <a:gd name="connsiteX19" fmla="*/ 681182 w 1281546"/>
                <a:gd name="connsiteY19" fmla="*/ 80818 h 265546"/>
                <a:gd name="connsiteX20" fmla="*/ 692728 w 1281546"/>
                <a:gd name="connsiteY20" fmla="*/ 127000 h 265546"/>
                <a:gd name="connsiteX21" fmla="*/ 646546 w 1281546"/>
                <a:gd name="connsiteY21" fmla="*/ 230909 h 265546"/>
                <a:gd name="connsiteX22" fmla="*/ 658091 w 1281546"/>
                <a:gd name="connsiteY22" fmla="*/ 184727 h 265546"/>
                <a:gd name="connsiteX23" fmla="*/ 738910 w 1281546"/>
                <a:gd name="connsiteY23" fmla="*/ 127000 h 265546"/>
                <a:gd name="connsiteX24" fmla="*/ 773546 w 1281546"/>
                <a:gd name="connsiteY24" fmla="*/ 80818 h 265546"/>
                <a:gd name="connsiteX25" fmla="*/ 889000 w 1281546"/>
                <a:gd name="connsiteY25" fmla="*/ 80818 h 265546"/>
                <a:gd name="connsiteX26" fmla="*/ 923637 w 1281546"/>
                <a:gd name="connsiteY26" fmla="*/ 115455 h 265546"/>
                <a:gd name="connsiteX27" fmla="*/ 935182 w 1281546"/>
                <a:gd name="connsiteY27" fmla="*/ 150091 h 265546"/>
                <a:gd name="connsiteX28" fmla="*/ 889000 w 1281546"/>
                <a:gd name="connsiteY28" fmla="*/ 219364 h 265546"/>
                <a:gd name="connsiteX29" fmla="*/ 854364 w 1281546"/>
                <a:gd name="connsiteY29" fmla="*/ 242455 h 265546"/>
                <a:gd name="connsiteX30" fmla="*/ 819728 w 1281546"/>
                <a:gd name="connsiteY30" fmla="*/ 254000 h 265546"/>
                <a:gd name="connsiteX31" fmla="*/ 819728 w 1281546"/>
                <a:gd name="connsiteY31" fmla="*/ 161637 h 265546"/>
                <a:gd name="connsiteX32" fmla="*/ 854364 w 1281546"/>
                <a:gd name="connsiteY32" fmla="*/ 138546 h 265546"/>
                <a:gd name="connsiteX33" fmla="*/ 877455 w 1281546"/>
                <a:gd name="connsiteY33" fmla="*/ 103909 h 265546"/>
                <a:gd name="connsiteX34" fmla="*/ 912091 w 1281546"/>
                <a:gd name="connsiteY34" fmla="*/ 92364 h 265546"/>
                <a:gd name="connsiteX35" fmla="*/ 946728 w 1281546"/>
                <a:gd name="connsiteY35" fmla="*/ 69273 h 265546"/>
                <a:gd name="connsiteX36" fmla="*/ 981364 w 1281546"/>
                <a:gd name="connsiteY36" fmla="*/ 34637 h 265546"/>
                <a:gd name="connsiteX37" fmla="*/ 1050637 w 1281546"/>
                <a:gd name="connsiteY37" fmla="*/ 11546 h 265546"/>
                <a:gd name="connsiteX38" fmla="*/ 1085273 w 1281546"/>
                <a:gd name="connsiteY38" fmla="*/ 0 h 265546"/>
                <a:gd name="connsiteX39" fmla="*/ 1131455 w 1281546"/>
                <a:gd name="connsiteY39" fmla="*/ 11546 h 265546"/>
                <a:gd name="connsiteX40" fmla="*/ 1143000 w 1281546"/>
                <a:gd name="connsiteY40" fmla="*/ 46182 h 265546"/>
                <a:gd name="connsiteX41" fmla="*/ 1108364 w 1281546"/>
                <a:gd name="connsiteY41" fmla="*/ 184727 h 265546"/>
                <a:gd name="connsiteX42" fmla="*/ 1062182 w 1281546"/>
                <a:gd name="connsiteY42" fmla="*/ 173182 h 265546"/>
                <a:gd name="connsiteX43" fmla="*/ 1119910 w 1281546"/>
                <a:gd name="connsiteY43" fmla="*/ 115455 h 265546"/>
                <a:gd name="connsiteX44" fmla="*/ 1177637 w 1281546"/>
                <a:gd name="connsiteY44" fmla="*/ 69273 h 265546"/>
                <a:gd name="connsiteX45" fmla="*/ 1281546 w 1281546"/>
                <a:gd name="connsiteY45" fmla="*/ 23091 h 26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81546" h="265546">
                  <a:moveTo>
                    <a:pt x="0" y="127000"/>
                  </a:moveTo>
                  <a:cubicBezTo>
                    <a:pt x="89524" y="67317"/>
                    <a:pt x="42946" y="89593"/>
                    <a:pt x="138546" y="57727"/>
                  </a:cubicBezTo>
                  <a:lnTo>
                    <a:pt x="173182" y="46182"/>
                  </a:lnTo>
                  <a:cubicBezTo>
                    <a:pt x="184728" y="50030"/>
                    <a:pt x="199213" y="49121"/>
                    <a:pt x="207819" y="57727"/>
                  </a:cubicBezTo>
                  <a:cubicBezTo>
                    <a:pt x="216425" y="66333"/>
                    <a:pt x="213921" y="81479"/>
                    <a:pt x="219364" y="92364"/>
                  </a:cubicBezTo>
                  <a:cubicBezTo>
                    <a:pt x="225569" y="104775"/>
                    <a:pt x="234758" y="115455"/>
                    <a:pt x="242455" y="127000"/>
                  </a:cubicBezTo>
                  <a:cubicBezTo>
                    <a:pt x="258203" y="174247"/>
                    <a:pt x="269807" y="192457"/>
                    <a:pt x="242455" y="254000"/>
                  </a:cubicBezTo>
                  <a:cubicBezTo>
                    <a:pt x="237512" y="265121"/>
                    <a:pt x="219364" y="261697"/>
                    <a:pt x="207819" y="265546"/>
                  </a:cubicBezTo>
                  <a:cubicBezTo>
                    <a:pt x="203970" y="254000"/>
                    <a:pt x="196273" y="243079"/>
                    <a:pt x="196273" y="230909"/>
                  </a:cubicBezTo>
                  <a:cubicBezTo>
                    <a:pt x="196273" y="215041"/>
                    <a:pt x="197370" y="196669"/>
                    <a:pt x="207819" y="184727"/>
                  </a:cubicBezTo>
                  <a:cubicBezTo>
                    <a:pt x="240512" y="147364"/>
                    <a:pt x="271246" y="140494"/>
                    <a:pt x="311728" y="127000"/>
                  </a:cubicBezTo>
                  <a:cubicBezTo>
                    <a:pt x="319425" y="115455"/>
                    <a:pt x="323052" y="99718"/>
                    <a:pt x="334819" y="92364"/>
                  </a:cubicBezTo>
                  <a:cubicBezTo>
                    <a:pt x="355459" y="79464"/>
                    <a:pt x="404091" y="69273"/>
                    <a:pt x="404091" y="69273"/>
                  </a:cubicBezTo>
                  <a:cubicBezTo>
                    <a:pt x="423334" y="73121"/>
                    <a:pt x="456048" y="62062"/>
                    <a:pt x="461819" y="80818"/>
                  </a:cubicBezTo>
                  <a:cubicBezTo>
                    <a:pt x="498562" y="200231"/>
                    <a:pt x="474028" y="203527"/>
                    <a:pt x="415637" y="242455"/>
                  </a:cubicBezTo>
                  <a:cubicBezTo>
                    <a:pt x="409716" y="224692"/>
                    <a:pt x="390769" y="190945"/>
                    <a:pt x="415637" y="173182"/>
                  </a:cubicBezTo>
                  <a:cubicBezTo>
                    <a:pt x="435443" y="159035"/>
                    <a:pt x="484910" y="150091"/>
                    <a:pt x="484910" y="150091"/>
                  </a:cubicBezTo>
                  <a:cubicBezTo>
                    <a:pt x="506660" y="128341"/>
                    <a:pt x="525250" y="105223"/>
                    <a:pt x="554182" y="92364"/>
                  </a:cubicBezTo>
                  <a:cubicBezTo>
                    <a:pt x="576424" y="82479"/>
                    <a:pt x="623455" y="69273"/>
                    <a:pt x="623455" y="69273"/>
                  </a:cubicBezTo>
                  <a:cubicBezTo>
                    <a:pt x="642697" y="73121"/>
                    <a:pt x="666107" y="68255"/>
                    <a:pt x="681182" y="80818"/>
                  </a:cubicBezTo>
                  <a:cubicBezTo>
                    <a:pt x="693372" y="90976"/>
                    <a:pt x="692728" y="111132"/>
                    <a:pt x="692728" y="127000"/>
                  </a:cubicBezTo>
                  <a:cubicBezTo>
                    <a:pt x="692728" y="227088"/>
                    <a:pt x="705497" y="211259"/>
                    <a:pt x="646546" y="230909"/>
                  </a:cubicBezTo>
                  <a:cubicBezTo>
                    <a:pt x="650394" y="215515"/>
                    <a:pt x="650218" y="198504"/>
                    <a:pt x="658091" y="184727"/>
                  </a:cubicBezTo>
                  <a:cubicBezTo>
                    <a:pt x="676813" y="151964"/>
                    <a:pt x="707728" y="142591"/>
                    <a:pt x="738910" y="127000"/>
                  </a:cubicBezTo>
                  <a:cubicBezTo>
                    <a:pt x="750455" y="111606"/>
                    <a:pt x="758764" y="93137"/>
                    <a:pt x="773546" y="80818"/>
                  </a:cubicBezTo>
                  <a:cubicBezTo>
                    <a:pt x="803034" y="56244"/>
                    <a:pt x="865374" y="77443"/>
                    <a:pt x="889000" y="80818"/>
                  </a:cubicBezTo>
                  <a:cubicBezTo>
                    <a:pt x="900546" y="92364"/>
                    <a:pt x="914580" y="101869"/>
                    <a:pt x="923637" y="115455"/>
                  </a:cubicBezTo>
                  <a:cubicBezTo>
                    <a:pt x="930388" y="125581"/>
                    <a:pt x="935182" y="137921"/>
                    <a:pt x="935182" y="150091"/>
                  </a:cubicBezTo>
                  <a:cubicBezTo>
                    <a:pt x="935182" y="180922"/>
                    <a:pt x="909825" y="202010"/>
                    <a:pt x="889000" y="219364"/>
                  </a:cubicBezTo>
                  <a:cubicBezTo>
                    <a:pt x="878340" y="228247"/>
                    <a:pt x="866775" y="236250"/>
                    <a:pt x="854364" y="242455"/>
                  </a:cubicBezTo>
                  <a:cubicBezTo>
                    <a:pt x="843479" y="247898"/>
                    <a:pt x="831273" y="250152"/>
                    <a:pt x="819728" y="254000"/>
                  </a:cubicBezTo>
                  <a:cubicBezTo>
                    <a:pt x="813809" y="224409"/>
                    <a:pt x="797006" y="190039"/>
                    <a:pt x="819728" y="161637"/>
                  </a:cubicBezTo>
                  <a:cubicBezTo>
                    <a:pt x="828396" y="150802"/>
                    <a:pt x="842819" y="146243"/>
                    <a:pt x="854364" y="138546"/>
                  </a:cubicBezTo>
                  <a:cubicBezTo>
                    <a:pt x="862061" y="127000"/>
                    <a:pt x="866620" y="112577"/>
                    <a:pt x="877455" y="103909"/>
                  </a:cubicBezTo>
                  <a:cubicBezTo>
                    <a:pt x="886958" y="96307"/>
                    <a:pt x="901206" y="97806"/>
                    <a:pt x="912091" y="92364"/>
                  </a:cubicBezTo>
                  <a:cubicBezTo>
                    <a:pt x="924502" y="86158"/>
                    <a:pt x="936068" y="78156"/>
                    <a:pt x="946728" y="69273"/>
                  </a:cubicBezTo>
                  <a:cubicBezTo>
                    <a:pt x="959271" y="58820"/>
                    <a:pt x="967091" y="42566"/>
                    <a:pt x="981364" y="34637"/>
                  </a:cubicBezTo>
                  <a:cubicBezTo>
                    <a:pt x="1002641" y="22816"/>
                    <a:pt x="1027546" y="19243"/>
                    <a:pt x="1050637" y="11546"/>
                  </a:cubicBezTo>
                  <a:lnTo>
                    <a:pt x="1085273" y="0"/>
                  </a:lnTo>
                  <a:cubicBezTo>
                    <a:pt x="1100667" y="3849"/>
                    <a:pt x="1119064" y="1633"/>
                    <a:pt x="1131455" y="11546"/>
                  </a:cubicBezTo>
                  <a:cubicBezTo>
                    <a:pt x="1140958" y="19148"/>
                    <a:pt x="1143000" y="34012"/>
                    <a:pt x="1143000" y="46182"/>
                  </a:cubicBezTo>
                  <a:cubicBezTo>
                    <a:pt x="1143000" y="144266"/>
                    <a:pt x="1145579" y="128905"/>
                    <a:pt x="1108364" y="184727"/>
                  </a:cubicBezTo>
                  <a:cubicBezTo>
                    <a:pt x="1092970" y="180879"/>
                    <a:pt x="1070346" y="186788"/>
                    <a:pt x="1062182" y="173182"/>
                  </a:cubicBezTo>
                  <a:cubicBezTo>
                    <a:pt x="1032063" y="122984"/>
                    <a:pt x="1103847" y="119471"/>
                    <a:pt x="1119910" y="115455"/>
                  </a:cubicBezTo>
                  <a:cubicBezTo>
                    <a:pt x="1162574" y="51456"/>
                    <a:pt x="1118589" y="102077"/>
                    <a:pt x="1177637" y="69273"/>
                  </a:cubicBezTo>
                  <a:cubicBezTo>
                    <a:pt x="1272293" y="16687"/>
                    <a:pt x="1212594" y="23091"/>
                    <a:pt x="1281546" y="23091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546" y="2895600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/>
                <a:t>e</a:t>
              </a:r>
              <a:r>
                <a:rPr lang="en-US" sz="2400" b="1" i="1" baseline="30000"/>
                <a:t>–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9201" y="2106692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/>
                <a:t>e</a:t>
              </a:r>
              <a:r>
                <a:rPr lang="en-US" sz="2400" b="1" i="1" baseline="30000"/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62055" y="2736273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>
                  <a:latin typeface="Symbol" charset="2"/>
                  <a:cs typeface="Symbol" charset="2"/>
                </a:rPr>
                <a:t>g</a:t>
              </a:r>
              <a:endParaRPr lang="en-US" sz="2400" b="1" i="1" baseline="30000">
                <a:latin typeface="Symbol" charset="2"/>
                <a:cs typeface="Symbol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703946" y="2082877"/>
              <a:ext cx="886690" cy="7387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237106"/>
              </p:ext>
            </p:extLst>
          </p:nvPr>
        </p:nvGraphicFramePr>
        <p:xfrm>
          <a:off x="348167" y="3733800"/>
          <a:ext cx="50117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3" imgW="3187700" imgH="317500" progId="Equation.DSMT4">
                  <p:embed/>
                </p:oleObj>
              </mc:Choice>
              <mc:Fallback>
                <p:oleObj name="Equation" r:id="rId3" imgW="3187700" imgH="3175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167" y="3733800"/>
                        <a:ext cx="5011737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989" y="2097227"/>
            <a:ext cx="3562811" cy="2550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 rot="177783">
            <a:off x="5507542" y="2174431"/>
            <a:ext cx="769625" cy="37960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4491872">
            <a:off x="8106714" y="1876741"/>
            <a:ext cx="984978" cy="950779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4491872">
            <a:off x="6381465" y="2953611"/>
            <a:ext cx="984978" cy="950779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1826"/>
              </p:ext>
            </p:extLst>
          </p:nvPr>
        </p:nvGraphicFramePr>
        <p:xfrm>
          <a:off x="348167" y="4114800"/>
          <a:ext cx="41925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6" imgW="2667000" imgH="330200" progId="Equation.DSMT4">
                  <p:embed/>
                </p:oleObj>
              </mc:Choice>
              <mc:Fallback>
                <p:oleObj name="Equation" r:id="rId6" imgW="2667000" imgH="3302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8167" y="4114800"/>
                        <a:ext cx="4192587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01113"/>
              </p:ext>
            </p:extLst>
          </p:nvPr>
        </p:nvGraphicFramePr>
        <p:xfrm>
          <a:off x="350838" y="4648200"/>
          <a:ext cx="39925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8" imgW="2540000" imgH="254000" progId="Equation.DSMT4">
                  <p:embed/>
                </p:oleObj>
              </mc:Choice>
              <mc:Fallback>
                <p:oleObj name="Equation" r:id="rId8" imgW="2540000" imgH="2540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838" y="4648200"/>
                        <a:ext cx="399256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71119"/>
              </p:ext>
            </p:extLst>
          </p:nvPr>
        </p:nvGraphicFramePr>
        <p:xfrm>
          <a:off x="348167" y="5029200"/>
          <a:ext cx="62690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10" imgW="3987800" imgH="254000" progId="Equation.DSMT4">
                  <p:embed/>
                </p:oleObj>
              </mc:Choice>
              <mc:Fallback>
                <p:oleObj name="Equation" r:id="rId10" imgW="3987800" imgH="2540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8167" y="5029200"/>
                        <a:ext cx="6269038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883097"/>
              </p:ext>
            </p:extLst>
          </p:nvPr>
        </p:nvGraphicFramePr>
        <p:xfrm>
          <a:off x="350838" y="5468938"/>
          <a:ext cx="63103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12" imgW="4013200" imgH="254000" progId="Equation.DSMT4">
                  <p:embed/>
                </p:oleObj>
              </mc:Choice>
              <mc:Fallback>
                <p:oleObj name="Equation" r:id="rId12" imgW="4013200" imgH="2540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838" y="5468938"/>
                        <a:ext cx="6310312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711400"/>
              </p:ext>
            </p:extLst>
          </p:nvPr>
        </p:nvGraphicFramePr>
        <p:xfrm>
          <a:off x="366712" y="5851597"/>
          <a:ext cx="77866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14" imgW="4953000" imgH="431800" progId="Equation.DSMT4">
                  <p:embed/>
                </p:oleObj>
              </mc:Choice>
              <mc:Fallback>
                <p:oleObj name="Equation" r:id="rId14" imgW="4953000" imgH="4318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6712" y="5851597"/>
                        <a:ext cx="778668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9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Relativistic Kinematics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121275"/>
          </a:xfrm>
        </p:spPr>
        <p:txBody>
          <a:bodyPr/>
          <a:lstStyle/>
          <a:p>
            <a:r>
              <a:rPr lang="en-US" sz="2000" dirty="0"/>
              <a:t>Laws of physics should be the same (invariant, retain the same form) in all inertial reference frames (reference frames moving with constant speed with respect to each other)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Newton’s laws are invariant under Galilean transformation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x</a:t>
            </a:r>
            <a:r>
              <a:rPr lang="ja-JP" altLang="en-US" sz="2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sz="2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= x + v</a:t>
            </a:r>
            <a:r>
              <a:rPr lang="en-US" altLang="ja-JP" sz="2000" i="1" baseline="-25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0</a:t>
            </a:r>
            <a:r>
              <a:rPr lang="en-US" altLang="ja-JP" sz="2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(t-t</a:t>
            </a:r>
            <a:r>
              <a:rPr lang="en-US" altLang="ja-JP" sz="2000" i="1" baseline="-25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0</a:t>
            </a:r>
            <a:r>
              <a:rPr lang="en-US" altLang="ja-JP" sz="2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), t</a:t>
            </a:r>
            <a:r>
              <a:rPr lang="ja-JP" altLang="en-US" sz="2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sz="2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= t, v</a:t>
            </a:r>
            <a:r>
              <a:rPr lang="ja-JP" altLang="en-US" sz="2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sz="2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= v + v</a:t>
            </a:r>
            <a:r>
              <a:rPr lang="en-US" altLang="ja-JP" sz="2000" i="1" baseline="-25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0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Lengths and time intervals remain invariant in the two frames</a:t>
            </a:r>
            <a:b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b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endParaRPr lang="en-US" sz="20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marL="857250" lvl="1" indent="-457200">
              <a:buFont typeface="Arial"/>
              <a:buChar char="•"/>
            </a:pPr>
            <a:r>
              <a:rPr lang="en-US" sz="2000" dirty="0">
                <a:latin typeface="Arial" charset="0"/>
                <a:ea typeface="ＭＳ Ｐゴシック" charset="0"/>
              </a:rPr>
              <a:t>However, Maxwell’s equations are </a:t>
            </a:r>
            <a:r>
              <a:rPr lang="en-US" sz="2000" b="1" dirty="0">
                <a:latin typeface="Arial" charset="0"/>
                <a:ea typeface="ＭＳ Ｐゴシック" charset="0"/>
              </a:rPr>
              <a:t>not-invariant </a:t>
            </a:r>
            <a:r>
              <a:rPr lang="en-US" sz="2000" dirty="0">
                <a:latin typeface="Arial" charset="0"/>
                <a:ea typeface="ＭＳ Ｐゴシック" charset="0"/>
              </a:rPr>
              <a:t>under </a:t>
            </a:r>
            <a:br>
              <a:rPr lang="en-US" sz="2000" dirty="0">
                <a:latin typeface="Arial" charset="0"/>
                <a:ea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</a:rPr>
              <a:t>Galilean transformation </a:t>
            </a:r>
          </a:p>
          <a:p>
            <a:pPr marL="1257300" lvl="2" indent="-457200">
              <a:buFont typeface="Arial"/>
              <a:buChar char="•"/>
            </a:pPr>
            <a:r>
              <a:rPr lang="en-US" sz="20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but are invariant under Lorentz’s</a:t>
            </a:r>
          </a:p>
          <a:p>
            <a:pPr marL="857250" lvl="1" indent="-457200">
              <a:buFont typeface="Arial"/>
              <a:buChar char="•"/>
            </a:pPr>
            <a:endParaRPr lang="en-US" sz="2000" dirty="0">
              <a:solidFill>
                <a:srgbClr val="008000"/>
              </a:solidFill>
              <a:latin typeface="Arial" charset="0"/>
              <a:ea typeface="ＭＳ Ｐゴシック" charset="0"/>
            </a:endParaRPr>
          </a:p>
          <a:p>
            <a:pPr marL="857250" lvl="1" indent="-457200">
              <a:buFont typeface="Arial"/>
              <a:buChar char="•"/>
            </a:pPr>
            <a:endParaRPr lang="en-US" sz="2000" dirty="0">
              <a:solidFill>
                <a:srgbClr val="008000"/>
              </a:solidFill>
              <a:latin typeface="Arial" charset="0"/>
              <a:ea typeface="ＭＳ Ｐゴシック" charset="0"/>
            </a:endParaRPr>
          </a:p>
          <a:p>
            <a:pPr marL="0" indent="0"/>
            <a:br>
              <a:rPr lang="en-US" sz="2000" b="1" dirty="0">
                <a:ea typeface="ＭＳ Ｐゴシック" charset="0"/>
              </a:rPr>
            </a:br>
            <a:r>
              <a:rPr lang="en-US" sz="2000" b="1" dirty="0">
                <a:ea typeface="ＭＳ Ｐゴシック" charset="0"/>
              </a:rPr>
              <a:t>Einstein: Speed of light is the maximum (revising Newton)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2F4B-70A7-784F-8FED-26F0CCCE8DBD}" type="datetime5">
              <a:rPr lang="en-US" smtClean="0"/>
              <a:t>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1BD2-58D5-7E45-9FCF-47C84745B91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29062"/>
              </p:ext>
            </p:extLst>
          </p:nvPr>
        </p:nvGraphicFramePr>
        <p:xfrm>
          <a:off x="2819400" y="3505200"/>
          <a:ext cx="3052041" cy="41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1219200" imgH="165100" progId="Equation.DSMT4">
                  <p:embed/>
                </p:oleObj>
              </mc:Choice>
              <mc:Fallback>
                <p:oleObj name="Equation" r:id="rId3" imgW="1219200" imgH="1651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5200"/>
                        <a:ext cx="3052041" cy="41320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39245"/>
              </p:ext>
            </p:extLst>
          </p:nvPr>
        </p:nvGraphicFramePr>
        <p:xfrm>
          <a:off x="457200" y="5029200"/>
          <a:ext cx="8428161" cy="90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4241800" imgH="457200" progId="Equation.DSMT4">
                  <p:embed/>
                </p:oleObj>
              </mc:Choice>
              <mc:Fallback>
                <p:oleObj name="Equation" r:id="rId5" imgW="4241800" imgH="4572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9200"/>
                        <a:ext cx="8428161" cy="90902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3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Z Production – </a:t>
            </a:r>
            <a:r>
              <a:rPr lang="en-US" err="1"/>
              <a:t>e</a:t>
            </a:r>
            <a:r>
              <a:rPr lang="en-US" baseline="30000" err="1"/>
              <a:t>+</a:t>
            </a:r>
            <a:r>
              <a:rPr lang="en-US" err="1"/>
              <a:t>e</a:t>
            </a:r>
            <a:r>
              <a:rPr lang="en-US" baseline="30000"/>
              <a:t>–</a:t>
            </a:r>
            <a:r>
              <a:rPr lang="en-US"/>
              <a:t> collider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Sridhara Dasu (Wisconsin)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C11F0-6B4D-644E-8124-C852C545899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90819F-D0EC-2348-BF14-7578CB99DFDB}" type="datetime5">
              <a:rPr lang="en-US" smtClean="0"/>
              <a:t>1-Feb-22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6709" y="1798782"/>
            <a:ext cx="2997199" cy="1353051"/>
            <a:chOff x="2489201" y="2082877"/>
            <a:chExt cx="2997199" cy="1353051"/>
          </a:xfrm>
        </p:grpSpPr>
        <p:cxnSp>
          <p:nvCxnSpPr>
            <p:cNvPr id="7" name="Straight Connector 6"/>
            <p:cNvCxnSpPr>
              <a:endCxn id="8" idx="0"/>
            </p:cNvCxnSpPr>
            <p:nvPr/>
          </p:nvCxnSpPr>
          <p:spPr>
            <a:xfrm flipV="1">
              <a:off x="2551546" y="2863273"/>
              <a:ext cx="1039090" cy="5726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3590636" y="2736273"/>
              <a:ext cx="1281546" cy="265546"/>
            </a:xfrm>
            <a:custGeom>
              <a:avLst/>
              <a:gdLst>
                <a:gd name="connsiteX0" fmla="*/ 0 w 1281546"/>
                <a:gd name="connsiteY0" fmla="*/ 127000 h 265546"/>
                <a:gd name="connsiteX1" fmla="*/ 138546 w 1281546"/>
                <a:gd name="connsiteY1" fmla="*/ 57727 h 265546"/>
                <a:gd name="connsiteX2" fmla="*/ 173182 w 1281546"/>
                <a:gd name="connsiteY2" fmla="*/ 46182 h 265546"/>
                <a:gd name="connsiteX3" fmla="*/ 207819 w 1281546"/>
                <a:gd name="connsiteY3" fmla="*/ 57727 h 265546"/>
                <a:gd name="connsiteX4" fmla="*/ 219364 w 1281546"/>
                <a:gd name="connsiteY4" fmla="*/ 92364 h 265546"/>
                <a:gd name="connsiteX5" fmla="*/ 242455 w 1281546"/>
                <a:gd name="connsiteY5" fmla="*/ 127000 h 265546"/>
                <a:gd name="connsiteX6" fmla="*/ 242455 w 1281546"/>
                <a:gd name="connsiteY6" fmla="*/ 254000 h 265546"/>
                <a:gd name="connsiteX7" fmla="*/ 207819 w 1281546"/>
                <a:gd name="connsiteY7" fmla="*/ 265546 h 265546"/>
                <a:gd name="connsiteX8" fmla="*/ 196273 w 1281546"/>
                <a:gd name="connsiteY8" fmla="*/ 230909 h 265546"/>
                <a:gd name="connsiteX9" fmla="*/ 207819 w 1281546"/>
                <a:gd name="connsiteY9" fmla="*/ 184727 h 265546"/>
                <a:gd name="connsiteX10" fmla="*/ 311728 w 1281546"/>
                <a:gd name="connsiteY10" fmla="*/ 127000 h 265546"/>
                <a:gd name="connsiteX11" fmla="*/ 334819 w 1281546"/>
                <a:gd name="connsiteY11" fmla="*/ 92364 h 265546"/>
                <a:gd name="connsiteX12" fmla="*/ 404091 w 1281546"/>
                <a:gd name="connsiteY12" fmla="*/ 69273 h 265546"/>
                <a:gd name="connsiteX13" fmla="*/ 461819 w 1281546"/>
                <a:gd name="connsiteY13" fmla="*/ 80818 h 265546"/>
                <a:gd name="connsiteX14" fmla="*/ 415637 w 1281546"/>
                <a:gd name="connsiteY14" fmla="*/ 242455 h 265546"/>
                <a:gd name="connsiteX15" fmla="*/ 415637 w 1281546"/>
                <a:gd name="connsiteY15" fmla="*/ 173182 h 265546"/>
                <a:gd name="connsiteX16" fmla="*/ 484910 w 1281546"/>
                <a:gd name="connsiteY16" fmla="*/ 150091 h 265546"/>
                <a:gd name="connsiteX17" fmla="*/ 554182 w 1281546"/>
                <a:gd name="connsiteY17" fmla="*/ 92364 h 265546"/>
                <a:gd name="connsiteX18" fmla="*/ 623455 w 1281546"/>
                <a:gd name="connsiteY18" fmla="*/ 69273 h 265546"/>
                <a:gd name="connsiteX19" fmla="*/ 681182 w 1281546"/>
                <a:gd name="connsiteY19" fmla="*/ 80818 h 265546"/>
                <a:gd name="connsiteX20" fmla="*/ 692728 w 1281546"/>
                <a:gd name="connsiteY20" fmla="*/ 127000 h 265546"/>
                <a:gd name="connsiteX21" fmla="*/ 646546 w 1281546"/>
                <a:gd name="connsiteY21" fmla="*/ 230909 h 265546"/>
                <a:gd name="connsiteX22" fmla="*/ 658091 w 1281546"/>
                <a:gd name="connsiteY22" fmla="*/ 184727 h 265546"/>
                <a:gd name="connsiteX23" fmla="*/ 738910 w 1281546"/>
                <a:gd name="connsiteY23" fmla="*/ 127000 h 265546"/>
                <a:gd name="connsiteX24" fmla="*/ 773546 w 1281546"/>
                <a:gd name="connsiteY24" fmla="*/ 80818 h 265546"/>
                <a:gd name="connsiteX25" fmla="*/ 889000 w 1281546"/>
                <a:gd name="connsiteY25" fmla="*/ 80818 h 265546"/>
                <a:gd name="connsiteX26" fmla="*/ 923637 w 1281546"/>
                <a:gd name="connsiteY26" fmla="*/ 115455 h 265546"/>
                <a:gd name="connsiteX27" fmla="*/ 935182 w 1281546"/>
                <a:gd name="connsiteY27" fmla="*/ 150091 h 265546"/>
                <a:gd name="connsiteX28" fmla="*/ 889000 w 1281546"/>
                <a:gd name="connsiteY28" fmla="*/ 219364 h 265546"/>
                <a:gd name="connsiteX29" fmla="*/ 854364 w 1281546"/>
                <a:gd name="connsiteY29" fmla="*/ 242455 h 265546"/>
                <a:gd name="connsiteX30" fmla="*/ 819728 w 1281546"/>
                <a:gd name="connsiteY30" fmla="*/ 254000 h 265546"/>
                <a:gd name="connsiteX31" fmla="*/ 819728 w 1281546"/>
                <a:gd name="connsiteY31" fmla="*/ 161637 h 265546"/>
                <a:gd name="connsiteX32" fmla="*/ 854364 w 1281546"/>
                <a:gd name="connsiteY32" fmla="*/ 138546 h 265546"/>
                <a:gd name="connsiteX33" fmla="*/ 877455 w 1281546"/>
                <a:gd name="connsiteY33" fmla="*/ 103909 h 265546"/>
                <a:gd name="connsiteX34" fmla="*/ 912091 w 1281546"/>
                <a:gd name="connsiteY34" fmla="*/ 92364 h 265546"/>
                <a:gd name="connsiteX35" fmla="*/ 946728 w 1281546"/>
                <a:gd name="connsiteY35" fmla="*/ 69273 h 265546"/>
                <a:gd name="connsiteX36" fmla="*/ 981364 w 1281546"/>
                <a:gd name="connsiteY36" fmla="*/ 34637 h 265546"/>
                <a:gd name="connsiteX37" fmla="*/ 1050637 w 1281546"/>
                <a:gd name="connsiteY37" fmla="*/ 11546 h 265546"/>
                <a:gd name="connsiteX38" fmla="*/ 1085273 w 1281546"/>
                <a:gd name="connsiteY38" fmla="*/ 0 h 265546"/>
                <a:gd name="connsiteX39" fmla="*/ 1131455 w 1281546"/>
                <a:gd name="connsiteY39" fmla="*/ 11546 h 265546"/>
                <a:gd name="connsiteX40" fmla="*/ 1143000 w 1281546"/>
                <a:gd name="connsiteY40" fmla="*/ 46182 h 265546"/>
                <a:gd name="connsiteX41" fmla="*/ 1108364 w 1281546"/>
                <a:gd name="connsiteY41" fmla="*/ 184727 h 265546"/>
                <a:gd name="connsiteX42" fmla="*/ 1062182 w 1281546"/>
                <a:gd name="connsiteY42" fmla="*/ 173182 h 265546"/>
                <a:gd name="connsiteX43" fmla="*/ 1119910 w 1281546"/>
                <a:gd name="connsiteY43" fmla="*/ 115455 h 265546"/>
                <a:gd name="connsiteX44" fmla="*/ 1177637 w 1281546"/>
                <a:gd name="connsiteY44" fmla="*/ 69273 h 265546"/>
                <a:gd name="connsiteX45" fmla="*/ 1281546 w 1281546"/>
                <a:gd name="connsiteY45" fmla="*/ 23091 h 26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81546" h="265546">
                  <a:moveTo>
                    <a:pt x="0" y="127000"/>
                  </a:moveTo>
                  <a:cubicBezTo>
                    <a:pt x="89524" y="67317"/>
                    <a:pt x="42946" y="89593"/>
                    <a:pt x="138546" y="57727"/>
                  </a:cubicBezTo>
                  <a:lnTo>
                    <a:pt x="173182" y="46182"/>
                  </a:lnTo>
                  <a:cubicBezTo>
                    <a:pt x="184728" y="50030"/>
                    <a:pt x="199213" y="49121"/>
                    <a:pt x="207819" y="57727"/>
                  </a:cubicBezTo>
                  <a:cubicBezTo>
                    <a:pt x="216425" y="66333"/>
                    <a:pt x="213921" y="81479"/>
                    <a:pt x="219364" y="92364"/>
                  </a:cubicBezTo>
                  <a:cubicBezTo>
                    <a:pt x="225569" y="104775"/>
                    <a:pt x="234758" y="115455"/>
                    <a:pt x="242455" y="127000"/>
                  </a:cubicBezTo>
                  <a:cubicBezTo>
                    <a:pt x="258203" y="174247"/>
                    <a:pt x="269807" y="192457"/>
                    <a:pt x="242455" y="254000"/>
                  </a:cubicBezTo>
                  <a:cubicBezTo>
                    <a:pt x="237512" y="265121"/>
                    <a:pt x="219364" y="261697"/>
                    <a:pt x="207819" y="265546"/>
                  </a:cubicBezTo>
                  <a:cubicBezTo>
                    <a:pt x="203970" y="254000"/>
                    <a:pt x="196273" y="243079"/>
                    <a:pt x="196273" y="230909"/>
                  </a:cubicBezTo>
                  <a:cubicBezTo>
                    <a:pt x="196273" y="215041"/>
                    <a:pt x="197370" y="196669"/>
                    <a:pt x="207819" y="184727"/>
                  </a:cubicBezTo>
                  <a:cubicBezTo>
                    <a:pt x="240512" y="147364"/>
                    <a:pt x="271246" y="140494"/>
                    <a:pt x="311728" y="127000"/>
                  </a:cubicBezTo>
                  <a:cubicBezTo>
                    <a:pt x="319425" y="115455"/>
                    <a:pt x="323052" y="99718"/>
                    <a:pt x="334819" y="92364"/>
                  </a:cubicBezTo>
                  <a:cubicBezTo>
                    <a:pt x="355459" y="79464"/>
                    <a:pt x="404091" y="69273"/>
                    <a:pt x="404091" y="69273"/>
                  </a:cubicBezTo>
                  <a:cubicBezTo>
                    <a:pt x="423334" y="73121"/>
                    <a:pt x="456048" y="62062"/>
                    <a:pt x="461819" y="80818"/>
                  </a:cubicBezTo>
                  <a:cubicBezTo>
                    <a:pt x="498562" y="200231"/>
                    <a:pt x="474028" y="203527"/>
                    <a:pt x="415637" y="242455"/>
                  </a:cubicBezTo>
                  <a:cubicBezTo>
                    <a:pt x="409716" y="224692"/>
                    <a:pt x="390769" y="190945"/>
                    <a:pt x="415637" y="173182"/>
                  </a:cubicBezTo>
                  <a:cubicBezTo>
                    <a:pt x="435443" y="159035"/>
                    <a:pt x="484910" y="150091"/>
                    <a:pt x="484910" y="150091"/>
                  </a:cubicBezTo>
                  <a:cubicBezTo>
                    <a:pt x="506660" y="128341"/>
                    <a:pt x="525250" y="105223"/>
                    <a:pt x="554182" y="92364"/>
                  </a:cubicBezTo>
                  <a:cubicBezTo>
                    <a:pt x="576424" y="82479"/>
                    <a:pt x="623455" y="69273"/>
                    <a:pt x="623455" y="69273"/>
                  </a:cubicBezTo>
                  <a:cubicBezTo>
                    <a:pt x="642697" y="73121"/>
                    <a:pt x="666107" y="68255"/>
                    <a:pt x="681182" y="80818"/>
                  </a:cubicBezTo>
                  <a:cubicBezTo>
                    <a:pt x="693372" y="90976"/>
                    <a:pt x="692728" y="111132"/>
                    <a:pt x="692728" y="127000"/>
                  </a:cubicBezTo>
                  <a:cubicBezTo>
                    <a:pt x="692728" y="227088"/>
                    <a:pt x="705497" y="211259"/>
                    <a:pt x="646546" y="230909"/>
                  </a:cubicBezTo>
                  <a:cubicBezTo>
                    <a:pt x="650394" y="215515"/>
                    <a:pt x="650218" y="198504"/>
                    <a:pt x="658091" y="184727"/>
                  </a:cubicBezTo>
                  <a:cubicBezTo>
                    <a:pt x="676813" y="151964"/>
                    <a:pt x="707728" y="142591"/>
                    <a:pt x="738910" y="127000"/>
                  </a:cubicBezTo>
                  <a:cubicBezTo>
                    <a:pt x="750455" y="111606"/>
                    <a:pt x="758764" y="93137"/>
                    <a:pt x="773546" y="80818"/>
                  </a:cubicBezTo>
                  <a:cubicBezTo>
                    <a:pt x="803034" y="56244"/>
                    <a:pt x="865374" y="77443"/>
                    <a:pt x="889000" y="80818"/>
                  </a:cubicBezTo>
                  <a:cubicBezTo>
                    <a:pt x="900546" y="92364"/>
                    <a:pt x="914580" y="101869"/>
                    <a:pt x="923637" y="115455"/>
                  </a:cubicBezTo>
                  <a:cubicBezTo>
                    <a:pt x="930388" y="125581"/>
                    <a:pt x="935182" y="137921"/>
                    <a:pt x="935182" y="150091"/>
                  </a:cubicBezTo>
                  <a:cubicBezTo>
                    <a:pt x="935182" y="180922"/>
                    <a:pt x="909825" y="202010"/>
                    <a:pt x="889000" y="219364"/>
                  </a:cubicBezTo>
                  <a:cubicBezTo>
                    <a:pt x="878340" y="228247"/>
                    <a:pt x="866775" y="236250"/>
                    <a:pt x="854364" y="242455"/>
                  </a:cubicBezTo>
                  <a:cubicBezTo>
                    <a:pt x="843479" y="247898"/>
                    <a:pt x="831273" y="250152"/>
                    <a:pt x="819728" y="254000"/>
                  </a:cubicBezTo>
                  <a:cubicBezTo>
                    <a:pt x="813809" y="224409"/>
                    <a:pt x="797006" y="190039"/>
                    <a:pt x="819728" y="161637"/>
                  </a:cubicBezTo>
                  <a:cubicBezTo>
                    <a:pt x="828396" y="150802"/>
                    <a:pt x="842819" y="146243"/>
                    <a:pt x="854364" y="138546"/>
                  </a:cubicBezTo>
                  <a:cubicBezTo>
                    <a:pt x="862061" y="127000"/>
                    <a:pt x="866620" y="112577"/>
                    <a:pt x="877455" y="103909"/>
                  </a:cubicBezTo>
                  <a:cubicBezTo>
                    <a:pt x="886958" y="96307"/>
                    <a:pt x="901206" y="97806"/>
                    <a:pt x="912091" y="92364"/>
                  </a:cubicBezTo>
                  <a:cubicBezTo>
                    <a:pt x="924502" y="86158"/>
                    <a:pt x="936068" y="78156"/>
                    <a:pt x="946728" y="69273"/>
                  </a:cubicBezTo>
                  <a:cubicBezTo>
                    <a:pt x="959271" y="58820"/>
                    <a:pt x="967091" y="42566"/>
                    <a:pt x="981364" y="34637"/>
                  </a:cubicBezTo>
                  <a:cubicBezTo>
                    <a:pt x="1002641" y="22816"/>
                    <a:pt x="1027546" y="19243"/>
                    <a:pt x="1050637" y="11546"/>
                  </a:cubicBezTo>
                  <a:lnTo>
                    <a:pt x="1085273" y="0"/>
                  </a:lnTo>
                  <a:cubicBezTo>
                    <a:pt x="1100667" y="3849"/>
                    <a:pt x="1119064" y="1633"/>
                    <a:pt x="1131455" y="11546"/>
                  </a:cubicBezTo>
                  <a:cubicBezTo>
                    <a:pt x="1140958" y="19148"/>
                    <a:pt x="1143000" y="34012"/>
                    <a:pt x="1143000" y="46182"/>
                  </a:cubicBezTo>
                  <a:cubicBezTo>
                    <a:pt x="1143000" y="144266"/>
                    <a:pt x="1145579" y="128905"/>
                    <a:pt x="1108364" y="184727"/>
                  </a:cubicBezTo>
                  <a:cubicBezTo>
                    <a:pt x="1092970" y="180879"/>
                    <a:pt x="1070346" y="186788"/>
                    <a:pt x="1062182" y="173182"/>
                  </a:cubicBezTo>
                  <a:cubicBezTo>
                    <a:pt x="1032063" y="122984"/>
                    <a:pt x="1103847" y="119471"/>
                    <a:pt x="1119910" y="115455"/>
                  </a:cubicBezTo>
                  <a:cubicBezTo>
                    <a:pt x="1162574" y="51456"/>
                    <a:pt x="1118589" y="102077"/>
                    <a:pt x="1177637" y="69273"/>
                  </a:cubicBezTo>
                  <a:cubicBezTo>
                    <a:pt x="1272293" y="16687"/>
                    <a:pt x="1212594" y="23091"/>
                    <a:pt x="1281546" y="23091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1546" y="2895600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/>
                <a:t>e</a:t>
              </a:r>
              <a:r>
                <a:rPr lang="en-US" sz="2400" b="1" i="1" baseline="30000"/>
                <a:t>–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9201" y="2106692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/>
                <a:t>e</a:t>
              </a:r>
              <a:r>
                <a:rPr lang="en-US" sz="2400" b="1" i="1" baseline="30000"/>
                <a:t>+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2055" y="2736273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>
                  <a:latin typeface="Helvetica"/>
                  <a:cs typeface="Helvetica"/>
                </a:rPr>
                <a:t>Z</a:t>
              </a:r>
              <a:endParaRPr lang="en-US" sz="2400" b="1" i="1" baseline="30000">
                <a:latin typeface="Helvetica"/>
                <a:cs typeface="Helvetica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03946" y="2082877"/>
              <a:ext cx="886690" cy="7387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04869"/>
              </p:ext>
            </p:extLst>
          </p:nvPr>
        </p:nvGraphicFramePr>
        <p:xfrm>
          <a:off x="67436" y="3335802"/>
          <a:ext cx="56737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3" imgW="3187700" imgH="317500" progId="Equation.DSMT4">
                  <p:embed/>
                </p:oleObj>
              </mc:Choice>
              <mc:Fallback>
                <p:oleObj name="Equation" r:id="rId3" imgW="3187700" imgH="3175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36" y="3335802"/>
                        <a:ext cx="567372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295400"/>
            <a:ext cx="3562811" cy="2550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rot="18427376" flipH="1">
            <a:off x="6705072" y="1059746"/>
            <a:ext cx="460644" cy="200149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29400" y="3857122"/>
            <a:ext cx="22860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8000"/>
                </a:solidFill>
              </a:rPr>
              <a:t>Neglecting small electron mass </a:t>
            </a:r>
            <a:r>
              <a:rPr lang="en-US" b="1" err="1">
                <a:solidFill>
                  <a:srgbClr val="008000"/>
                </a:solidFill>
              </a:rPr>
              <a:t>E</a:t>
            </a:r>
            <a:r>
              <a:rPr lang="en-US" b="1" baseline="-25000" err="1">
                <a:solidFill>
                  <a:srgbClr val="008000"/>
                </a:solidFill>
              </a:rPr>
              <a:t>e</a:t>
            </a:r>
            <a:r>
              <a:rPr lang="en-US" b="1">
                <a:solidFill>
                  <a:srgbClr val="008000"/>
                </a:solidFill>
              </a:rPr>
              <a:t>=</a:t>
            </a:r>
            <a:r>
              <a:rPr lang="en-US" b="1" err="1">
                <a:solidFill>
                  <a:srgbClr val="008000"/>
                </a:solidFill>
              </a:rPr>
              <a:t>E</a:t>
            </a:r>
            <a:r>
              <a:rPr lang="en-US" b="1" baseline="-25000" err="1">
                <a:solidFill>
                  <a:srgbClr val="008000"/>
                </a:solidFill>
              </a:rPr>
              <a:t>p</a:t>
            </a:r>
            <a:r>
              <a:rPr lang="en-US" b="1">
                <a:solidFill>
                  <a:srgbClr val="008000"/>
                </a:solidFill>
              </a:rPr>
              <a:t>=45.5 </a:t>
            </a:r>
            <a:r>
              <a:rPr lang="en-US" b="1" err="1">
                <a:solidFill>
                  <a:srgbClr val="008000"/>
                </a:solidFill>
              </a:rPr>
              <a:t>GeV</a:t>
            </a:r>
            <a:r>
              <a:rPr lang="en-US" b="1">
                <a:solidFill>
                  <a:srgbClr val="008000"/>
                </a:solidFill>
              </a:rPr>
              <a:t> </a:t>
            </a:r>
            <a:br>
              <a:rPr lang="en-US" b="1">
                <a:solidFill>
                  <a:srgbClr val="008000"/>
                </a:solidFill>
              </a:rPr>
            </a:br>
            <a:r>
              <a:rPr lang="en-US" b="1">
                <a:solidFill>
                  <a:srgbClr val="008000"/>
                </a:solidFill>
              </a:rPr>
              <a:t>to make </a:t>
            </a:r>
            <a:r>
              <a:rPr lang="en-US" b="1" err="1">
                <a:solidFill>
                  <a:srgbClr val="008000"/>
                </a:solidFill>
              </a:rPr>
              <a:t>Zs</a:t>
            </a:r>
            <a:r>
              <a:rPr lang="en-US" b="1">
                <a:solidFill>
                  <a:srgbClr val="008000"/>
                </a:solidFill>
              </a:rPr>
              <a:t> </a:t>
            </a:r>
            <a:br>
              <a:rPr lang="en-US" b="1">
                <a:solidFill>
                  <a:srgbClr val="008000"/>
                </a:solidFill>
              </a:rPr>
            </a:br>
            <a:r>
              <a:rPr lang="en-US" b="1">
                <a:solidFill>
                  <a:srgbClr val="008000"/>
                </a:solidFill>
              </a:rPr>
              <a:t>(M</a:t>
            </a:r>
            <a:r>
              <a:rPr lang="en-US" b="1" baseline="-25000">
                <a:solidFill>
                  <a:srgbClr val="008000"/>
                </a:solidFill>
              </a:rPr>
              <a:t>Z</a:t>
            </a:r>
            <a:r>
              <a:rPr lang="en-US" b="1">
                <a:solidFill>
                  <a:srgbClr val="008000"/>
                </a:solidFill>
              </a:rPr>
              <a:t>=91 </a:t>
            </a:r>
            <a:r>
              <a:rPr lang="en-US" b="1" err="1">
                <a:solidFill>
                  <a:srgbClr val="008000"/>
                </a:solidFill>
              </a:rPr>
              <a:t>GeV</a:t>
            </a:r>
            <a:r>
              <a:rPr lang="en-US" b="1">
                <a:solidFill>
                  <a:srgbClr val="008000"/>
                </a:solidFill>
              </a:rPr>
              <a:t>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486371"/>
              </p:ext>
            </p:extLst>
          </p:nvPr>
        </p:nvGraphicFramePr>
        <p:xfrm>
          <a:off x="67436" y="3913255"/>
          <a:ext cx="47466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6" imgW="2667000" imgH="330200" progId="Equation.DSMT4">
                  <p:embed/>
                </p:oleObj>
              </mc:Choice>
              <mc:Fallback>
                <p:oleObj name="Equation" r:id="rId6" imgW="2667000" imgH="330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36" y="3913255"/>
                        <a:ext cx="47466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26553"/>
              </p:ext>
            </p:extLst>
          </p:nvPr>
        </p:nvGraphicFramePr>
        <p:xfrm>
          <a:off x="76200" y="4557713"/>
          <a:ext cx="45212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8" imgW="2540000" imgH="254000" progId="Equation.DSMT4">
                  <p:embed/>
                </p:oleObj>
              </mc:Choice>
              <mc:Fallback>
                <p:oleObj name="Equation" r:id="rId8" imgW="2540000" imgH="2540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" y="4557713"/>
                        <a:ext cx="452120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05437"/>
              </p:ext>
            </p:extLst>
          </p:nvPr>
        </p:nvGraphicFramePr>
        <p:xfrm>
          <a:off x="76200" y="5010150"/>
          <a:ext cx="67579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10" imgW="3797300" imgH="254000" progId="Equation.DSMT4">
                  <p:embed/>
                </p:oleObj>
              </mc:Choice>
              <mc:Fallback>
                <p:oleObj name="Equation" r:id="rId10" imgW="3797300" imgH="2540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00" y="5010150"/>
                        <a:ext cx="6757988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1693"/>
              </p:ext>
            </p:extLst>
          </p:nvPr>
        </p:nvGraphicFramePr>
        <p:xfrm>
          <a:off x="76200" y="5513388"/>
          <a:ext cx="7458076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12" imgW="4191000" imgH="228600" progId="Equation.DSMT4">
                  <p:embed/>
                </p:oleObj>
              </mc:Choice>
              <mc:Fallback>
                <p:oleObj name="Equation" r:id="rId12" imgW="419100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200" y="5513388"/>
                        <a:ext cx="7458076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Some times calculations are easier considering center of mass frame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/>
              <a:t>Proton-proton collision   p p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p p p p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257800" y="18288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85800" y="3203711"/>
            <a:ext cx="1066800" cy="304800"/>
            <a:chOff x="685800" y="2362200"/>
            <a:chExt cx="1066800" cy="30480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85800" y="2362200"/>
              <a:ext cx="307238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7" idx="6"/>
            </p:cNvCxnSpPr>
            <p:nvPr/>
          </p:nvCxnSpPr>
          <p:spPr>
            <a:xfrm>
              <a:off x="993038" y="2514600"/>
              <a:ext cx="7595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867866" y="2286000"/>
            <a:ext cx="1683674" cy="1953309"/>
            <a:chOff x="2867866" y="2130289"/>
            <a:chExt cx="1683674" cy="1953309"/>
          </a:xfrm>
        </p:grpSpPr>
        <p:grpSp>
          <p:nvGrpSpPr>
            <p:cNvPr id="13" name="Group 12"/>
            <p:cNvGrpSpPr/>
            <p:nvPr/>
          </p:nvGrpSpPr>
          <p:grpSpPr>
            <a:xfrm rot="18900000">
              <a:off x="2867866" y="2130289"/>
              <a:ext cx="1066800" cy="304800"/>
              <a:chOff x="685800" y="2362200"/>
              <a:chExt cx="1066800" cy="304800"/>
            </a:xfrm>
          </p:grpSpPr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85800" y="2362200"/>
                <a:ext cx="307238" cy="304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>
                <a:stCxn id="14" idx="6"/>
              </p:cNvCxnSpPr>
              <p:nvPr/>
            </p:nvCxnSpPr>
            <p:spPr>
              <a:xfrm>
                <a:off x="993038" y="2514600"/>
                <a:ext cx="75956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rot="20837511">
              <a:off x="3484740" y="2705793"/>
              <a:ext cx="1066800" cy="304800"/>
              <a:chOff x="685800" y="2362200"/>
              <a:chExt cx="1066800" cy="304800"/>
            </a:xfrm>
          </p:grpSpPr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85800" y="2362200"/>
                <a:ext cx="307238" cy="304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>
                <a:stCxn id="17" idx="6"/>
              </p:cNvCxnSpPr>
              <p:nvPr/>
            </p:nvCxnSpPr>
            <p:spPr>
              <a:xfrm>
                <a:off x="993038" y="2514600"/>
                <a:ext cx="75956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809049">
              <a:off x="3449460" y="3385024"/>
              <a:ext cx="1066800" cy="304800"/>
              <a:chOff x="685800" y="2362200"/>
              <a:chExt cx="1066800" cy="304800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85800" y="2362200"/>
                <a:ext cx="307238" cy="304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>
                <a:stCxn id="20" idx="6"/>
              </p:cNvCxnSpPr>
              <p:nvPr/>
            </p:nvCxnSpPr>
            <p:spPr>
              <a:xfrm>
                <a:off x="993038" y="2514600"/>
                <a:ext cx="75956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rot="2053304">
              <a:off x="3041361" y="3778798"/>
              <a:ext cx="1066800" cy="304800"/>
              <a:chOff x="685800" y="2362200"/>
              <a:chExt cx="1066800" cy="304800"/>
            </a:xfrm>
            <a:solidFill>
              <a:srgbClr val="CCFFCC"/>
            </a:solidFill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85800" y="2362200"/>
                <a:ext cx="307238" cy="304800"/>
              </a:xfrm>
              <a:prstGeom prst="ellipse">
                <a:avLst/>
              </a:prstGeom>
              <a:grpFill/>
              <a:ln>
                <a:solidFill>
                  <a:srgbClr val="66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>
                <a:stCxn id="23" idx="6"/>
              </p:cNvCxnSpPr>
              <p:nvPr/>
            </p:nvCxnSpPr>
            <p:spPr>
              <a:xfrm>
                <a:off x="993038" y="2514600"/>
                <a:ext cx="759562" cy="0"/>
              </a:xfrm>
              <a:prstGeom prst="straightConnector1">
                <a:avLst/>
              </a:prstGeom>
              <a:grpFill/>
              <a:ln>
                <a:solidFill>
                  <a:srgbClr val="66FF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/>
          <p:cNvSpPr>
            <a:spLocks noChangeAspect="1"/>
          </p:cNvSpPr>
          <p:nvPr/>
        </p:nvSpPr>
        <p:spPr>
          <a:xfrm>
            <a:off x="2382931" y="3173693"/>
            <a:ext cx="307238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562600" y="3203711"/>
            <a:ext cx="1066800" cy="304800"/>
            <a:chOff x="685800" y="2362200"/>
            <a:chExt cx="1066800" cy="304800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85800" y="2362200"/>
              <a:ext cx="307238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9" idx="6"/>
            </p:cNvCxnSpPr>
            <p:nvPr/>
          </p:nvCxnSpPr>
          <p:spPr>
            <a:xfrm>
              <a:off x="993038" y="2514600"/>
              <a:ext cx="7595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7315200" y="3203711"/>
            <a:ext cx="1066800" cy="304800"/>
            <a:chOff x="685800" y="2362200"/>
            <a:chExt cx="1066800" cy="30480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85800" y="2362200"/>
              <a:ext cx="307238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2" idx="6"/>
            </p:cNvCxnSpPr>
            <p:nvPr/>
          </p:nvCxnSpPr>
          <p:spPr>
            <a:xfrm>
              <a:off x="993038" y="2514600"/>
              <a:ext cx="7595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846940" y="2413977"/>
            <a:ext cx="2361827" cy="1672932"/>
            <a:chOff x="5846940" y="2258266"/>
            <a:chExt cx="2361827" cy="1672932"/>
          </a:xfrm>
        </p:grpSpPr>
        <p:grpSp>
          <p:nvGrpSpPr>
            <p:cNvPr id="34" name="Group 33"/>
            <p:cNvGrpSpPr/>
            <p:nvPr/>
          </p:nvGrpSpPr>
          <p:grpSpPr>
            <a:xfrm rot="18900000">
              <a:off x="7038134" y="2258266"/>
              <a:ext cx="1066800" cy="304800"/>
              <a:chOff x="685800" y="2362200"/>
              <a:chExt cx="1066800" cy="304800"/>
            </a:xfrm>
          </p:grpSpPr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685800" y="2362200"/>
                <a:ext cx="307238" cy="304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>
                <a:stCxn id="35" idx="6"/>
              </p:cNvCxnSpPr>
              <p:nvPr/>
            </p:nvCxnSpPr>
            <p:spPr>
              <a:xfrm>
                <a:off x="993038" y="2514600"/>
                <a:ext cx="75956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762489" flipH="1">
              <a:off x="5846940" y="2552007"/>
              <a:ext cx="1066800" cy="304800"/>
              <a:chOff x="685800" y="2362200"/>
              <a:chExt cx="1066800" cy="304800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685800" y="2362200"/>
                <a:ext cx="307238" cy="304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>
                <a:stCxn id="38" idx="6"/>
              </p:cNvCxnSpPr>
              <p:nvPr/>
            </p:nvCxnSpPr>
            <p:spPr>
              <a:xfrm>
                <a:off x="993038" y="2514600"/>
                <a:ext cx="75956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rot="809049">
              <a:off x="7141967" y="3537424"/>
              <a:ext cx="1066800" cy="304800"/>
              <a:chOff x="685800" y="2362200"/>
              <a:chExt cx="1066800" cy="30480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685800" y="2362200"/>
                <a:ext cx="307238" cy="304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>
                <a:stCxn id="41" idx="6"/>
              </p:cNvCxnSpPr>
              <p:nvPr/>
            </p:nvCxnSpPr>
            <p:spPr>
              <a:xfrm>
                <a:off x="993038" y="2514600"/>
                <a:ext cx="75956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rot="19546696" flipH="1">
              <a:off x="5874039" y="3626398"/>
              <a:ext cx="1066800" cy="304800"/>
              <a:chOff x="685800" y="2362200"/>
              <a:chExt cx="1066800" cy="304800"/>
            </a:xfrm>
            <a:solidFill>
              <a:srgbClr val="CCFFCC"/>
            </a:solidFill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685800" y="2362200"/>
                <a:ext cx="307238" cy="304800"/>
              </a:xfrm>
              <a:prstGeom prst="ellipse">
                <a:avLst/>
              </a:prstGeom>
              <a:grpFill/>
              <a:ln>
                <a:solidFill>
                  <a:srgbClr val="66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>
                <a:stCxn id="44" idx="6"/>
              </p:cNvCxnSpPr>
              <p:nvPr/>
            </p:nvCxnSpPr>
            <p:spPr>
              <a:xfrm>
                <a:off x="993038" y="2514600"/>
                <a:ext cx="759562" cy="0"/>
              </a:xfrm>
              <a:prstGeom prst="straightConnector1">
                <a:avLst/>
              </a:prstGeom>
              <a:grpFill/>
              <a:ln>
                <a:solidFill>
                  <a:srgbClr val="66FF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759623"/>
              </p:ext>
            </p:extLst>
          </p:nvPr>
        </p:nvGraphicFramePr>
        <p:xfrm>
          <a:off x="1509713" y="4214813"/>
          <a:ext cx="6057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3" imgW="3606800" imgH="355600" progId="Equation.DSMT4">
                  <p:embed/>
                </p:oleObj>
              </mc:Choice>
              <mc:Fallback>
                <p:oleObj name="Equation" r:id="rId3" imgW="3606800" imgH="355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9713" y="4214813"/>
                        <a:ext cx="60579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08852"/>
              </p:ext>
            </p:extLst>
          </p:nvPr>
        </p:nvGraphicFramePr>
        <p:xfrm>
          <a:off x="1706563" y="4694238"/>
          <a:ext cx="56324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5" imgW="3352800" imgH="279400" progId="Equation.DSMT4">
                  <p:embed/>
                </p:oleObj>
              </mc:Choice>
              <mc:Fallback>
                <p:oleObj name="Equation" r:id="rId5" imgW="3352800" imgH="2794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6563" y="4694238"/>
                        <a:ext cx="563245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86833"/>
              </p:ext>
            </p:extLst>
          </p:nvPr>
        </p:nvGraphicFramePr>
        <p:xfrm>
          <a:off x="295275" y="5082310"/>
          <a:ext cx="862012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7" imgW="5130800" imgH="812800" progId="Equation.DSMT4">
                  <p:embed/>
                </p:oleObj>
              </mc:Choice>
              <mc:Fallback>
                <p:oleObj name="Equation" r:id="rId7" imgW="5130800" imgH="81280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275" y="5082310"/>
                        <a:ext cx="8620125" cy="136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467600" y="4191000"/>
            <a:ext cx="161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How about in head on symmetric </a:t>
            </a:r>
            <a:r>
              <a:rPr lang="en-US" b="1" dirty="0" err="1">
                <a:solidFill>
                  <a:srgbClr val="008000"/>
                </a:solidFill>
              </a:rPr>
              <a:t>pp</a:t>
            </a:r>
            <a:r>
              <a:rPr lang="en-US" b="1" dirty="0">
                <a:solidFill>
                  <a:srgbClr val="008000"/>
                </a:solidFill>
              </a:rPr>
              <a:t> collider?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07038" y="3171680"/>
            <a:ext cx="161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48168" y="3164588"/>
            <a:ext cx="161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5971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 </a:t>
            </a:r>
            <a:r>
              <a:rPr lang="en-US" dirty="0" err="1"/>
              <a:t>vs</a:t>
            </a:r>
            <a:r>
              <a:rPr lang="en-US" dirty="0"/>
              <a:t> “Lab”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21275"/>
          </a:xfrm>
        </p:spPr>
        <p:txBody>
          <a:bodyPr/>
          <a:lstStyle/>
          <a:p>
            <a:pPr marL="0" indent="0"/>
            <a:r>
              <a:rPr lang="en-US" dirty="0"/>
              <a:t>The invariant lengths are same in all reference frames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87921"/>
              </p:ext>
            </p:extLst>
          </p:nvPr>
        </p:nvGraphicFramePr>
        <p:xfrm>
          <a:off x="685800" y="1905000"/>
          <a:ext cx="797966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4" imgW="4749800" imgH="317500" progId="Equation.DSMT4">
                  <p:embed/>
                </p:oleObj>
              </mc:Choice>
              <mc:Fallback>
                <p:oleObj name="Equation" r:id="rId4" imgW="4749800" imgH="3175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905000"/>
                        <a:ext cx="7979664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488580"/>
              </p:ext>
            </p:extLst>
          </p:nvPr>
        </p:nvGraphicFramePr>
        <p:xfrm>
          <a:off x="914400" y="2667000"/>
          <a:ext cx="731700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6" imgW="3746500" imgH="279400" progId="Equation.DSMT4">
                  <p:embed/>
                </p:oleObj>
              </mc:Choice>
              <mc:Fallback>
                <p:oleObj name="Equation" r:id="rId6" imgW="3746500" imgH="279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667000"/>
                        <a:ext cx="7317002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74911"/>
              </p:ext>
            </p:extLst>
          </p:nvPr>
        </p:nvGraphicFramePr>
        <p:xfrm>
          <a:off x="1652588" y="3244850"/>
          <a:ext cx="58785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8" imgW="3009900" imgH="520700" progId="Equation.DSMT4">
                  <p:embed/>
                </p:oleObj>
              </mc:Choice>
              <mc:Fallback>
                <p:oleObj name="Equation" r:id="rId8" imgW="3009900" imgH="5207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2588" y="3244850"/>
                        <a:ext cx="58785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39478"/>
              </p:ext>
            </p:extLst>
          </p:nvPr>
        </p:nvGraphicFramePr>
        <p:xfrm>
          <a:off x="1905000" y="5100638"/>
          <a:ext cx="54324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Equation" r:id="rId10" imgW="2781300" imgH="431800" progId="Equation.DSMT4">
                  <p:embed/>
                </p:oleObj>
              </mc:Choice>
              <mc:Fallback>
                <p:oleObj name="Equation" r:id="rId10" imgW="2781300" imgH="431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5000" y="5100638"/>
                        <a:ext cx="5432425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75368"/>
              </p:ext>
            </p:extLst>
          </p:nvPr>
        </p:nvGraphicFramePr>
        <p:xfrm>
          <a:off x="1631950" y="4343400"/>
          <a:ext cx="62261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quation" r:id="rId12" imgW="3187700" imgH="469900" progId="Equation.DSMT4">
                  <p:embed/>
                </p:oleObj>
              </mc:Choice>
              <mc:Fallback>
                <p:oleObj name="Equation" r:id="rId12" imgW="3187700" imgH="4699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31950" y="4343400"/>
                        <a:ext cx="6226175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93015"/>
              </p:ext>
            </p:extLst>
          </p:nvPr>
        </p:nvGraphicFramePr>
        <p:xfrm>
          <a:off x="2660650" y="6003925"/>
          <a:ext cx="3919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Equation" r:id="rId14" imgW="2006600" imgH="203200" progId="Equation.DSMT4">
                  <p:embed/>
                </p:oleObj>
              </mc:Choice>
              <mc:Fallback>
                <p:oleObj name="Equation" r:id="rId14" imgW="2006600" imgH="203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60650" y="6003925"/>
                        <a:ext cx="391953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6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</a:t>
            </a:r>
            <a:r>
              <a:rPr lang="en-US" dirty="0" err="1"/>
              <a:t>eP</a:t>
            </a:r>
            <a:r>
              <a:rPr lang="en-US" dirty="0"/>
              <a:t> Scattering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Sridhara Dasu (Wisconsin)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C11F0-6B4D-644E-8124-C852C545899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90819F-D0EC-2348-BF14-7578CB99DFDB}" type="datetime5">
              <a:rPr lang="en-US" smtClean="0"/>
              <a:t>1-Feb-22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819476" y="1376065"/>
            <a:ext cx="2843460" cy="2133600"/>
            <a:chOff x="533400" y="1447800"/>
            <a:chExt cx="2843460" cy="21336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33400" y="1673938"/>
              <a:ext cx="2133600" cy="1219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 rot="900000">
              <a:off x="1484230" y="2390122"/>
              <a:ext cx="1281546" cy="265546"/>
            </a:xfrm>
            <a:custGeom>
              <a:avLst/>
              <a:gdLst>
                <a:gd name="connsiteX0" fmla="*/ 0 w 1281546"/>
                <a:gd name="connsiteY0" fmla="*/ 127000 h 265546"/>
                <a:gd name="connsiteX1" fmla="*/ 138546 w 1281546"/>
                <a:gd name="connsiteY1" fmla="*/ 57727 h 265546"/>
                <a:gd name="connsiteX2" fmla="*/ 173182 w 1281546"/>
                <a:gd name="connsiteY2" fmla="*/ 46182 h 265546"/>
                <a:gd name="connsiteX3" fmla="*/ 207819 w 1281546"/>
                <a:gd name="connsiteY3" fmla="*/ 57727 h 265546"/>
                <a:gd name="connsiteX4" fmla="*/ 219364 w 1281546"/>
                <a:gd name="connsiteY4" fmla="*/ 92364 h 265546"/>
                <a:gd name="connsiteX5" fmla="*/ 242455 w 1281546"/>
                <a:gd name="connsiteY5" fmla="*/ 127000 h 265546"/>
                <a:gd name="connsiteX6" fmla="*/ 242455 w 1281546"/>
                <a:gd name="connsiteY6" fmla="*/ 254000 h 265546"/>
                <a:gd name="connsiteX7" fmla="*/ 207819 w 1281546"/>
                <a:gd name="connsiteY7" fmla="*/ 265546 h 265546"/>
                <a:gd name="connsiteX8" fmla="*/ 196273 w 1281546"/>
                <a:gd name="connsiteY8" fmla="*/ 230909 h 265546"/>
                <a:gd name="connsiteX9" fmla="*/ 207819 w 1281546"/>
                <a:gd name="connsiteY9" fmla="*/ 184727 h 265546"/>
                <a:gd name="connsiteX10" fmla="*/ 311728 w 1281546"/>
                <a:gd name="connsiteY10" fmla="*/ 127000 h 265546"/>
                <a:gd name="connsiteX11" fmla="*/ 334819 w 1281546"/>
                <a:gd name="connsiteY11" fmla="*/ 92364 h 265546"/>
                <a:gd name="connsiteX12" fmla="*/ 404091 w 1281546"/>
                <a:gd name="connsiteY12" fmla="*/ 69273 h 265546"/>
                <a:gd name="connsiteX13" fmla="*/ 461819 w 1281546"/>
                <a:gd name="connsiteY13" fmla="*/ 80818 h 265546"/>
                <a:gd name="connsiteX14" fmla="*/ 415637 w 1281546"/>
                <a:gd name="connsiteY14" fmla="*/ 242455 h 265546"/>
                <a:gd name="connsiteX15" fmla="*/ 415637 w 1281546"/>
                <a:gd name="connsiteY15" fmla="*/ 173182 h 265546"/>
                <a:gd name="connsiteX16" fmla="*/ 484910 w 1281546"/>
                <a:gd name="connsiteY16" fmla="*/ 150091 h 265546"/>
                <a:gd name="connsiteX17" fmla="*/ 554182 w 1281546"/>
                <a:gd name="connsiteY17" fmla="*/ 92364 h 265546"/>
                <a:gd name="connsiteX18" fmla="*/ 623455 w 1281546"/>
                <a:gd name="connsiteY18" fmla="*/ 69273 h 265546"/>
                <a:gd name="connsiteX19" fmla="*/ 681182 w 1281546"/>
                <a:gd name="connsiteY19" fmla="*/ 80818 h 265546"/>
                <a:gd name="connsiteX20" fmla="*/ 692728 w 1281546"/>
                <a:gd name="connsiteY20" fmla="*/ 127000 h 265546"/>
                <a:gd name="connsiteX21" fmla="*/ 646546 w 1281546"/>
                <a:gd name="connsiteY21" fmla="*/ 230909 h 265546"/>
                <a:gd name="connsiteX22" fmla="*/ 658091 w 1281546"/>
                <a:gd name="connsiteY22" fmla="*/ 184727 h 265546"/>
                <a:gd name="connsiteX23" fmla="*/ 738910 w 1281546"/>
                <a:gd name="connsiteY23" fmla="*/ 127000 h 265546"/>
                <a:gd name="connsiteX24" fmla="*/ 773546 w 1281546"/>
                <a:gd name="connsiteY24" fmla="*/ 80818 h 265546"/>
                <a:gd name="connsiteX25" fmla="*/ 889000 w 1281546"/>
                <a:gd name="connsiteY25" fmla="*/ 80818 h 265546"/>
                <a:gd name="connsiteX26" fmla="*/ 923637 w 1281546"/>
                <a:gd name="connsiteY26" fmla="*/ 115455 h 265546"/>
                <a:gd name="connsiteX27" fmla="*/ 935182 w 1281546"/>
                <a:gd name="connsiteY27" fmla="*/ 150091 h 265546"/>
                <a:gd name="connsiteX28" fmla="*/ 889000 w 1281546"/>
                <a:gd name="connsiteY28" fmla="*/ 219364 h 265546"/>
                <a:gd name="connsiteX29" fmla="*/ 854364 w 1281546"/>
                <a:gd name="connsiteY29" fmla="*/ 242455 h 265546"/>
                <a:gd name="connsiteX30" fmla="*/ 819728 w 1281546"/>
                <a:gd name="connsiteY30" fmla="*/ 254000 h 265546"/>
                <a:gd name="connsiteX31" fmla="*/ 819728 w 1281546"/>
                <a:gd name="connsiteY31" fmla="*/ 161637 h 265546"/>
                <a:gd name="connsiteX32" fmla="*/ 854364 w 1281546"/>
                <a:gd name="connsiteY32" fmla="*/ 138546 h 265546"/>
                <a:gd name="connsiteX33" fmla="*/ 877455 w 1281546"/>
                <a:gd name="connsiteY33" fmla="*/ 103909 h 265546"/>
                <a:gd name="connsiteX34" fmla="*/ 912091 w 1281546"/>
                <a:gd name="connsiteY34" fmla="*/ 92364 h 265546"/>
                <a:gd name="connsiteX35" fmla="*/ 946728 w 1281546"/>
                <a:gd name="connsiteY35" fmla="*/ 69273 h 265546"/>
                <a:gd name="connsiteX36" fmla="*/ 981364 w 1281546"/>
                <a:gd name="connsiteY36" fmla="*/ 34637 h 265546"/>
                <a:gd name="connsiteX37" fmla="*/ 1050637 w 1281546"/>
                <a:gd name="connsiteY37" fmla="*/ 11546 h 265546"/>
                <a:gd name="connsiteX38" fmla="*/ 1085273 w 1281546"/>
                <a:gd name="connsiteY38" fmla="*/ 0 h 265546"/>
                <a:gd name="connsiteX39" fmla="*/ 1131455 w 1281546"/>
                <a:gd name="connsiteY39" fmla="*/ 11546 h 265546"/>
                <a:gd name="connsiteX40" fmla="*/ 1143000 w 1281546"/>
                <a:gd name="connsiteY40" fmla="*/ 46182 h 265546"/>
                <a:gd name="connsiteX41" fmla="*/ 1108364 w 1281546"/>
                <a:gd name="connsiteY41" fmla="*/ 184727 h 265546"/>
                <a:gd name="connsiteX42" fmla="*/ 1062182 w 1281546"/>
                <a:gd name="connsiteY42" fmla="*/ 173182 h 265546"/>
                <a:gd name="connsiteX43" fmla="*/ 1119910 w 1281546"/>
                <a:gd name="connsiteY43" fmla="*/ 115455 h 265546"/>
                <a:gd name="connsiteX44" fmla="*/ 1177637 w 1281546"/>
                <a:gd name="connsiteY44" fmla="*/ 69273 h 265546"/>
                <a:gd name="connsiteX45" fmla="*/ 1281546 w 1281546"/>
                <a:gd name="connsiteY45" fmla="*/ 23091 h 26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81546" h="265546">
                  <a:moveTo>
                    <a:pt x="0" y="127000"/>
                  </a:moveTo>
                  <a:cubicBezTo>
                    <a:pt x="89524" y="67317"/>
                    <a:pt x="42946" y="89593"/>
                    <a:pt x="138546" y="57727"/>
                  </a:cubicBezTo>
                  <a:lnTo>
                    <a:pt x="173182" y="46182"/>
                  </a:lnTo>
                  <a:cubicBezTo>
                    <a:pt x="184728" y="50030"/>
                    <a:pt x="199213" y="49121"/>
                    <a:pt x="207819" y="57727"/>
                  </a:cubicBezTo>
                  <a:cubicBezTo>
                    <a:pt x="216425" y="66333"/>
                    <a:pt x="213921" y="81479"/>
                    <a:pt x="219364" y="92364"/>
                  </a:cubicBezTo>
                  <a:cubicBezTo>
                    <a:pt x="225569" y="104775"/>
                    <a:pt x="234758" y="115455"/>
                    <a:pt x="242455" y="127000"/>
                  </a:cubicBezTo>
                  <a:cubicBezTo>
                    <a:pt x="258203" y="174247"/>
                    <a:pt x="269807" y="192457"/>
                    <a:pt x="242455" y="254000"/>
                  </a:cubicBezTo>
                  <a:cubicBezTo>
                    <a:pt x="237512" y="265121"/>
                    <a:pt x="219364" y="261697"/>
                    <a:pt x="207819" y="265546"/>
                  </a:cubicBezTo>
                  <a:cubicBezTo>
                    <a:pt x="203970" y="254000"/>
                    <a:pt x="196273" y="243079"/>
                    <a:pt x="196273" y="230909"/>
                  </a:cubicBezTo>
                  <a:cubicBezTo>
                    <a:pt x="196273" y="215041"/>
                    <a:pt x="197370" y="196669"/>
                    <a:pt x="207819" y="184727"/>
                  </a:cubicBezTo>
                  <a:cubicBezTo>
                    <a:pt x="240512" y="147364"/>
                    <a:pt x="271246" y="140494"/>
                    <a:pt x="311728" y="127000"/>
                  </a:cubicBezTo>
                  <a:cubicBezTo>
                    <a:pt x="319425" y="115455"/>
                    <a:pt x="323052" y="99718"/>
                    <a:pt x="334819" y="92364"/>
                  </a:cubicBezTo>
                  <a:cubicBezTo>
                    <a:pt x="355459" y="79464"/>
                    <a:pt x="404091" y="69273"/>
                    <a:pt x="404091" y="69273"/>
                  </a:cubicBezTo>
                  <a:cubicBezTo>
                    <a:pt x="423334" y="73121"/>
                    <a:pt x="456048" y="62062"/>
                    <a:pt x="461819" y="80818"/>
                  </a:cubicBezTo>
                  <a:cubicBezTo>
                    <a:pt x="498562" y="200231"/>
                    <a:pt x="474028" y="203527"/>
                    <a:pt x="415637" y="242455"/>
                  </a:cubicBezTo>
                  <a:cubicBezTo>
                    <a:pt x="409716" y="224692"/>
                    <a:pt x="390769" y="190945"/>
                    <a:pt x="415637" y="173182"/>
                  </a:cubicBezTo>
                  <a:cubicBezTo>
                    <a:pt x="435443" y="159035"/>
                    <a:pt x="484910" y="150091"/>
                    <a:pt x="484910" y="150091"/>
                  </a:cubicBezTo>
                  <a:cubicBezTo>
                    <a:pt x="506660" y="128341"/>
                    <a:pt x="525250" y="105223"/>
                    <a:pt x="554182" y="92364"/>
                  </a:cubicBezTo>
                  <a:cubicBezTo>
                    <a:pt x="576424" y="82479"/>
                    <a:pt x="623455" y="69273"/>
                    <a:pt x="623455" y="69273"/>
                  </a:cubicBezTo>
                  <a:cubicBezTo>
                    <a:pt x="642697" y="73121"/>
                    <a:pt x="666107" y="68255"/>
                    <a:pt x="681182" y="80818"/>
                  </a:cubicBezTo>
                  <a:cubicBezTo>
                    <a:pt x="693372" y="90976"/>
                    <a:pt x="692728" y="111132"/>
                    <a:pt x="692728" y="127000"/>
                  </a:cubicBezTo>
                  <a:cubicBezTo>
                    <a:pt x="692728" y="227088"/>
                    <a:pt x="705497" y="211259"/>
                    <a:pt x="646546" y="230909"/>
                  </a:cubicBezTo>
                  <a:cubicBezTo>
                    <a:pt x="650394" y="215515"/>
                    <a:pt x="650218" y="198504"/>
                    <a:pt x="658091" y="184727"/>
                  </a:cubicBezTo>
                  <a:cubicBezTo>
                    <a:pt x="676813" y="151964"/>
                    <a:pt x="707728" y="142591"/>
                    <a:pt x="738910" y="127000"/>
                  </a:cubicBezTo>
                  <a:cubicBezTo>
                    <a:pt x="750455" y="111606"/>
                    <a:pt x="758764" y="93137"/>
                    <a:pt x="773546" y="80818"/>
                  </a:cubicBezTo>
                  <a:cubicBezTo>
                    <a:pt x="803034" y="56244"/>
                    <a:pt x="865374" y="77443"/>
                    <a:pt x="889000" y="80818"/>
                  </a:cubicBezTo>
                  <a:cubicBezTo>
                    <a:pt x="900546" y="92364"/>
                    <a:pt x="914580" y="101869"/>
                    <a:pt x="923637" y="115455"/>
                  </a:cubicBezTo>
                  <a:cubicBezTo>
                    <a:pt x="930388" y="125581"/>
                    <a:pt x="935182" y="137921"/>
                    <a:pt x="935182" y="150091"/>
                  </a:cubicBezTo>
                  <a:cubicBezTo>
                    <a:pt x="935182" y="180922"/>
                    <a:pt x="909825" y="202010"/>
                    <a:pt x="889000" y="219364"/>
                  </a:cubicBezTo>
                  <a:cubicBezTo>
                    <a:pt x="878340" y="228247"/>
                    <a:pt x="866775" y="236250"/>
                    <a:pt x="854364" y="242455"/>
                  </a:cubicBezTo>
                  <a:cubicBezTo>
                    <a:pt x="843479" y="247898"/>
                    <a:pt x="831273" y="250152"/>
                    <a:pt x="819728" y="254000"/>
                  </a:cubicBezTo>
                  <a:cubicBezTo>
                    <a:pt x="813809" y="224409"/>
                    <a:pt x="797006" y="190039"/>
                    <a:pt x="819728" y="161637"/>
                  </a:cubicBezTo>
                  <a:cubicBezTo>
                    <a:pt x="828396" y="150802"/>
                    <a:pt x="842819" y="146243"/>
                    <a:pt x="854364" y="138546"/>
                  </a:cubicBezTo>
                  <a:cubicBezTo>
                    <a:pt x="862061" y="127000"/>
                    <a:pt x="866620" y="112577"/>
                    <a:pt x="877455" y="103909"/>
                  </a:cubicBezTo>
                  <a:cubicBezTo>
                    <a:pt x="886958" y="96307"/>
                    <a:pt x="901206" y="97806"/>
                    <a:pt x="912091" y="92364"/>
                  </a:cubicBezTo>
                  <a:cubicBezTo>
                    <a:pt x="924502" y="86158"/>
                    <a:pt x="936068" y="78156"/>
                    <a:pt x="946728" y="69273"/>
                  </a:cubicBezTo>
                  <a:cubicBezTo>
                    <a:pt x="959271" y="58820"/>
                    <a:pt x="967091" y="42566"/>
                    <a:pt x="981364" y="34637"/>
                  </a:cubicBezTo>
                  <a:cubicBezTo>
                    <a:pt x="1002641" y="22816"/>
                    <a:pt x="1027546" y="19243"/>
                    <a:pt x="1050637" y="11546"/>
                  </a:cubicBezTo>
                  <a:lnTo>
                    <a:pt x="1085273" y="0"/>
                  </a:lnTo>
                  <a:cubicBezTo>
                    <a:pt x="1100667" y="3849"/>
                    <a:pt x="1119064" y="1633"/>
                    <a:pt x="1131455" y="11546"/>
                  </a:cubicBezTo>
                  <a:cubicBezTo>
                    <a:pt x="1140958" y="19148"/>
                    <a:pt x="1143000" y="34012"/>
                    <a:pt x="1143000" y="46182"/>
                  </a:cubicBezTo>
                  <a:cubicBezTo>
                    <a:pt x="1143000" y="144266"/>
                    <a:pt x="1145579" y="128905"/>
                    <a:pt x="1108364" y="184727"/>
                  </a:cubicBezTo>
                  <a:cubicBezTo>
                    <a:pt x="1092970" y="180879"/>
                    <a:pt x="1070346" y="186788"/>
                    <a:pt x="1062182" y="173182"/>
                  </a:cubicBezTo>
                  <a:cubicBezTo>
                    <a:pt x="1032063" y="122984"/>
                    <a:pt x="1103847" y="119471"/>
                    <a:pt x="1119910" y="115455"/>
                  </a:cubicBezTo>
                  <a:cubicBezTo>
                    <a:pt x="1162574" y="51456"/>
                    <a:pt x="1118589" y="102077"/>
                    <a:pt x="1177637" y="69273"/>
                  </a:cubicBezTo>
                  <a:cubicBezTo>
                    <a:pt x="1272293" y="16687"/>
                    <a:pt x="1212594" y="23091"/>
                    <a:pt x="1281546" y="23091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" y="2352810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e</a:t>
              </a:r>
              <a:r>
                <a:rPr lang="en-US" sz="2400" b="1" i="1" baseline="30000" dirty="0"/>
                <a:t>–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7436" y="1447800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e</a:t>
              </a:r>
              <a:r>
                <a:rPr lang="en-US" sz="2400" b="1" i="1" baseline="30000" dirty="0"/>
                <a:t>–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81446" y="1981200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Symbol" charset="2"/>
                  <a:cs typeface="Symbol" charset="2"/>
                </a:rPr>
                <a:t>g</a:t>
              </a:r>
              <a:r>
                <a:rPr lang="en-US" sz="2400" b="1" i="1" baseline="30000" dirty="0">
                  <a:latin typeface="Symbol" charset="2"/>
                  <a:cs typeface="Symbol" charset="2"/>
                </a:rPr>
                <a:t>*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066800" y="2604481"/>
              <a:ext cx="1723537" cy="9769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778307" y="2057400"/>
              <a:ext cx="498293" cy="5470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790337" y="2193483"/>
              <a:ext cx="562463" cy="4355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802367" y="2405766"/>
              <a:ext cx="562463" cy="249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814397" y="2618049"/>
              <a:ext cx="562463" cy="370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790337" y="1981201"/>
              <a:ext cx="115454" cy="6368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59526" y="2966875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p</a:t>
              </a:r>
              <a:r>
                <a:rPr lang="en-US" sz="2400" b="1" i="1" baseline="30000" dirty="0"/>
                <a:t>+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900838" y="1600200"/>
            <a:ext cx="147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Hadronic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system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311527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collision is inelastic the target breaks up, possibly leading to a number of hadrons in the final state.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" y="14478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electron with energy </a:t>
            </a:r>
            <a:r>
              <a:rPr lang="en-US" i="1" dirty="0"/>
              <a:t>E</a:t>
            </a:r>
            <a:r>
              <a:rPr lang="en-US" dirty="0"/>
              <a:t> scatters of a stationary liquid hydrogen nuclear target of mass </a:t>
            </a:r>
            <a:r>
              <a:rPr lang="en-US" i="1" dirty="0"/>
              <a:t>M</a:t>
            </a:r>
            <a:r>
              <a:rPr lang="en-US" dirty="0"/>
              <a:t> at an angle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, with respect to its original direction, transferring it, momentum </a:t>
            </a:r>
            <a:r>
              <a:rPr lang="en-US" i="1" dirty="0"/>
              <a:t>p</a:t>
            </a:r>
            <a:r>
              <a:rPr lang="en-US" dirty="0"/>
              <a:t> and energy </a:t>
            </a:r>
            <a:r>
              <a:rPr lang="en-US" i="1" dirty="0">
                <a:latin typeface="Symbol" charset="2"/>
                <a:cs typeface="Symbol" charset="2"/>
              </a:rPr>
              <a:t>n</a:t>
            </a:r>
            <a:r>
              <a:rPr lang="en-US" i="1" dirty="0"/>
              <a:t>=E-E’</a:t>
            </a:r>
            <a:r>
              <a:rPr lang="en-US" dirty="0"/>
              <a:t>, where </a:t>
            </a:r>
            <a:r>
              <a:rPr lang="en-US" i="1" dirty="0"/>
              <a:t>E’</a:t>
            </a:r>
            <a:r>
              <a:rPr lang="en-US" dirty="0"/>
              <a:t> is the electron’s final energy.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61724"/>
              </p:ext>
            </p:extLst>
          </p:nvPr>
        </p:nvGraphicFramePr>
        <p:xfrm>
          <a:off x="339120" y="4387850"/>
          <a:ext cx="850008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3" imgW="5308600" imgH="1066800" progId="Equation.DSMT4">
                  <p:embed/>
                </p:oleObj>
              </mc:Choice>
              <mc:Fallback>
                <p:oleObj name="Equation" r:id="rId3" imgW="5308600" imgH="10668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120" y="4387850"/>
                        <a:ext cx="8500080" cy="170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3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</a:t>
            </a:r>
            <a:r>
              <a:rPr lang="en-US" dirty="0"/>
              <a:t> - scattering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Sridhara Dasu (Wisconsin)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C11F0-6B4D-644E-8124-C852C545899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90819F-D0EC-2348-BF14-7578CB99DFDB}" type="datetime5">
              <a:rPr lang="en-US" smtClean="0"/>
              <a:t>1-Feb-22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13430"/>
              </p:ext>
            </p:extLst>
          </p:nvPr>
        </p:nvGraphicFramePr>
        <p:xfrm>
          <a:off x="590550" y="1209675"/>
          <a:ext cx="81724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3" imgW="5105400" imgH="863600" progId="Equation.DSMT4">
                  <p:embed/>
                </p:oleObj>
              </mc:Choice>
              <mc:Fallback>
                <p:oleObj name="Equation" r:id="rId3" imgW="5105400" imgH="863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1209675"/>
                        <a:ext cx="817245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527063"/>
              </p:ext>
            </p:extLst>
          </p:nvPr>
        </p:nvGraphicFramePr>
        <p:xfrm>
          <a:off x="549275" y="2570163"/>
          <a:ext cx="729932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5" imgW="4559300" imgH="1549400" progId="Equation.DSMT4">
                  <p:embed/>
                </p:oleObj>
              </mc:Choice>
              <mc:Fallback>
                <p:oleObj name="Equation" r:id="rId5" imgW="4559300" imgH="1549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275" y="2570163"/>
                        <a:ext cx="7299325" cy="247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3075" y="5105400"/>
            <a:ext cx="798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Perhaps, create higher mass </a:t>
            </a:r>
            <a:r>
              <a:rPr lang="en-US" dirty="0" err="1"/>
              <a:t>hadronic</a:t>
            </a:r>
            <a:r>
              <a:rPr lang="en-US" dirty="0"/>
              <a:t> resonances, that eventually decay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498068"/>
            <a:ext cx="798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Substructure of protons can be studied in terms of variables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075" y="5879068"/>
            <a:ext cx="828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Detailed study of deep-inelastic scattering led to </a:t>
            </a:r>
            <a:r>
              <a:rPr lang="en-US" dirty="0" err="1"/>
              <a:t>partons</a:t>
            </a:r>
            <a:r>
              <a:rPr lang="en-US" dirty="0"/>
              <a:t> (quarks and gluons), with x being fraction of proton momentum carried by the “struck” </a:t>
            </a:r>
            <a:r>
              <a:rPr lang="en-US" dirty="0" err="1"/>
              <a:t>parton</a:t>
            </a:r>
            <a:r>
              <a:rPr lang="en-US" dirty="0"/>
              <a:t>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0" y="2438400"/>
            <a:ext cx="2895600" cy="2438400"/>
            <a:chOff x="481260" y="1143000"/>
            <a:chExt cx="2895600" cy="24384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33400" y="1673938"/>
              <a:ext cx="2133600" cy="1219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 rot="900000">
              <a:off x="1484230" y="2390122"/>
              <a:ext cx="1281546" cy="265546"/>
            </a:xfrm>
            <a:custGeom>
              <a:avLst/>
              <a:gdLst>
                <a:gd name="connsiteX0" fmla="*/ 0 w 1281546"/>
                <a:gd name="connsiteY0" fmla="*/ 127000 h 265546"/>
                <a:gd name="connsiteX1" fmla="*/ 138546 w 1281546"/>
                <a:gd name="connsiteY1" fmla="*/ 57727 h 265546"/>
                <a:gd name="connsiteX2" fmla="*/ 173182 w 1281546"/>
                <a:gd name="connsiteY2" fmla="*/ 46182 h 265546"/>
                <a:gd name="connsiteX3" fmla="*/ 207819 w 1281546"/>
                <a:gd name="connsiteY3" fmla="*/ 57727 h 265546"/>
                <a:gd name="connsiteX4" fmla="*/ 219364 w 1281546"/>
                <a:gd name="connsiteY4" fmla="*/ 92364 h 265546"/>
                <a:gd name="connsiteX5" fmla="*/ 242455 w 1281546"/>
                <a:gd name="connsiteY5" fmla="*/ 127000 h 265546"/>
                <a:gd name="connsiteX6" fmla="*/ 242455 w 1281546"/>
                <a:gd name="connsiteY6" fmla="*/ 254000 h 265546"/>
                <a:gd name="connsiteX7" fmla="*/ 207819 w 1281546"/>
                <a:gd name="connsiteY7" fmla="*/ 265546 h 265546"/>
                <a:gd name="connsiteX8" fmla="*/ 196273 w 1281546"/>
                <a:gd name="connsiteY8" fmla="*/ 230909 h 265546"/>
                <a:gd name="connsiteX9" fmla="*/ 207819 w 1281546"/>
                <a:gd name="connsiteY9" fmla="*/ 184727 h 265546"/>
                <a:gd name="connsiteX10" fmla="*/ 311728 w 1281546"/>
                <a:gd name="connsiteY10" fmla="*/ 127000 h 265546"/>
                <a:gd name="connsiteX11" fmla="*/ 334819 w 1281546"/>
                <a:gd name="connsiteY11" fmla="*/ 92364 h 265546"/>
                <a:gd name="connsiteX12" fmla="*/ 404091 w 1281546"/>
                <a:gd name="connsiteY12" fmla="*/ 69273 h 265546"/>
                <a:gd name="connsiteX13" fmla="*/ 461819 w 1281546"/>
                <a:gd name="connsiteY13" fmla="*/ 80818 h 265546"/>
                <a:gd name="connsiteX14" fmla="*/ 415637 w 1281546"/>
                <a:gd name="connsiteY14" fmla="*/ 242455 h 265546"/>
                <a:gd name="connsiteX15" fmla="*/ 415637 w 1281546"/>
                <a:gd name="connsiteY15" fmla="*/ 173182 h 265546"/>
                <a:gd name="connsiteX16" fmla="*/ 484910 w 1281546"/>
                <a:gd name="connsiteY16" fmla="*/ 150091 h 265546"/>
                <a:gd name="connsiteX17" fmla="*/ 554182 w 1281546"/>
                <a:gd name="connsiteY17" fmla="*/ 92364 h 265546"/>
                <a:gd name="connsiteX18" fmla="*/ 623455 w 1281546"/>
                <a:gd name="connsiteY18" fmla="*/ 69273 h 265546"/>
                <a:gd name="connsiteX19" fmla="*/ 681182 w 1281546"/>
                <a:gd name="connsiteY19" fmla="*/ 80818 h 265546"/>
                <a:gd name="connsiteX20" fmla="*/ 692728 w 1281546"/>
                <a:gd name="connsiteY20" fmla="*/ 127000 h 265546"/>
                <a:gd name="connsiteX21" fmla="*/ 646546 w 1281546"/>
                <a:gd name="connsiteY21" fmla="*/ 230909 h 265546"/>
                <a:gd name="connsiteX22" fmla="*/ 658091 w 1281546"/>
                <a:gd name="connsiteY22" fmla="*/ 184727 h 265546"/>
                <a:gd name="connsiteX23" fmla="*/ 738910 w 1281546"/>
                <a:gd name="connsiteY23" fmla="*/ 127000 h 265546"/>
                <a:gd name="connsiteX24" fmla="*/ 773546 w 1281546"/>
                <a:gd name="connsiteY24" fmla="*/ 80818 h 265546"/>
                <a:gd name="connsiteX25" fmla="*/ 889000 w 1281546"/>
                <a:gd name="connsiteY25" fmla="*/ 80818 h 265546"/>
                <a:gd name="connsiteX26" fmla="*/ 923637 w 1281546"/>
                <a:gd name="connsiteY26" fmla="*/ 115455 h 265546"/>
                <a:gd name="connsiteX27" fmla="*/ 935182 w 1281546"/>
                <a:gd name="connsiteY27" fmla="*/ 150091 h 265546"/>
                <a:gd name="connsiteX28" fmla="*/ 889000 w 1281546"/>
                <a:gd name="connsiteY28" fmla="*/ 219364 h 265546"/>
                <a:gd name="connsiteX29" fmla="*/ 854364 w 1281546"/>
                <a:gd name="connsiteY29" fmla="*/ 242455 h 265546"/>
                <a:gd name="connsiteX30" fmla="*/ 819728 w 1281546"/>
                <a:gd name="connsiteY30" fmla="*/ 254000 h 265546"/>
                <a:gd name="connsiteX31" fmla="*/ 819728 w 1281546"/>
                <a:gd name="connsiteY31" fmla="*/ 161637 h 265546"/>
                <a:gd name="connsiteX32" fmla="*/ 854364 w 1281546"/>
                <a:gd name="connsiteY32" fmla="*/ 138546 h 265546"/>
                <a:gd name="connsiteX33" fmla="*/ 877455 w 1281546"/>
                <a:gd name="connsiteY33" fmla="*/ 103909 h 265546"/>
                <a:gd name="connsiteX34" fmla="*/ 912091 w 1281546"/>
                <a:gd name="connsiteY34" fmla="*/ 92364 h 265546"/>
                <a:gd name="connsiteX35" fmla="*/ 946728 w 1281546"/>
                <a:gd name="connsiteY35" fmla="*/ 69273 h 265546"/>
                <a:gd name="connsiteX36" fmla="*/ 981364 w 1281546"/>
                <a:gd name="connsiteY36" fmla="*/ 34637 h 265546"/>
                <a:gd name="connsiteX37" fmla="*/ 1050637 w 1281546"/>
                <a:gd name="connsiteY37" fmla="*/ 11546 h 265546"/>
                <a:gd name="connsiteX38" fmla="*/ 1085273 w 1281546"/>
                <a:gd name="connsiteY38" fmla="*/ 0 h 265546"/>
                <a:gd name="connsiteX39" fmla="*/ 1131455 w 1281546"/>
                <a:gd name="connsiteY39" fmla="*/ 11546 h 265546"/>
                <a:gd name="connsiteX40" fmla="*/ 1143000 w 1281546"/>
                <a:gd name="connsiteY40" fmla="*/ 46182 h 265546"/>
                <a:gd name="connsiteX41" fmla="*/ 1108364 w 1281546"/>
                <a:gd name="connsiteY41" fmla="*/ 184727 h 265546"/>
                <a:gd name="connsiteX42" fmla="*/ 1062182 w 1281546"/>
                <a:gd name="connsiteY42" fmla="*/ 173182 h 265546"/>
                <a:gd name="connsiteX43" fmla="*/ 1119910 w 1281546"/>
                <a:gd name="connsiteY43" fmla="*/ 115455 h 265546"/>
                <a:gd name="connsiteX44" fmla="*/ 1177637 w 1281546"/>
                <a:gd name="connsiteY44" fmla="*/ 69273 h 265546"/>
                <a:gd name="connsiteX45" fmla="*/ 1281546 w 1281546"/>
                <a:gd name="connsiteY45" fmla="*/ 23091 h 26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81546" h="265546">
                  <a:moveTo>
                    <a:pt x="0" y="127000"/>
                  </a:moveTo>
                  <a:cubicBezTo>
                    <a:pt x="89524" y="67317"/>
                    <a:pt x="42946" y="89593"/>
                    <a:pt x="138546" y="57727"/>
                  </a:cubicBezTo>
                  <a:lnTo>
                    <a:pt x="173182" y="46182"/>
                  </a:lnTo>
                  <a:cubicBezTo>
                    <a:pt x="184728" y="50030"/>
                    <a:pt x="199213" y="49121"/>
                    <a:pt x="207819" y="57727"/>
                  </a:cubicBezTo>
                  <a:cubicBezTo>
                    <a:pt x="216425" y="66333"/>
                    <a:pt x="213921" y="81479"/>
                    <a:pt x="219364" y="92364"/>
                  </a:cubicBezTo>
                  <a:cubicBezTo>
                    <a:pt x="225569" y="104775"/>
                    <a:pt x="234758" y="115455"/>
                    <a:pt x="242455" y="127000"/>
                  </a:cubicBezTo>
                  <a:cubicBezTo>
                    <a:pt x="258203" y="174247"/>
                    <a:pt x="269807" y="192457"/>
                    <a:pt x="242455" y="254000"/>
                  </a:cubicBezTo>
                  <a:cubicBezTo>
                    <a:pt x="237512" y="265121"/>
                    <a:pt x="219364" y="261697"/>
                    <a:pt x="207819" y="265546"/>
                  </a:cubicBezTo>
                  <a:cubicBezTo>
                    <a:pt x="203970" y="254000"/>
                    <a:pt x="196273" y="243079"/>
                    <a:pt x="196273" y="230909"/>
                  </a:cubicBezTo>
                  <a:cubicBezTo>
                    <a:pt x="196273" y="215041"/>
                    <a:pt x="197370" y="196669"/>
                    <a:pt x="207819" y="184727"/>
                  </a:cubicBezTo>
                  <a:cubicBezTo>
                    <a:pt x="240512" y="147364"/>
                    <a:pt x="271246" y="140494"/>
                    <a:pt x="311728" y="127000"/>
                  </a:cubicBezTo>
                  <a:cubicBezTo>
                    <a:pt x="319425" y="115455"/>
                    <a:pt x="323052" y="99718"/>
                    <a:pt x="334819" y="92364"/>
                  </a:cubicBezTo>
                  <a:cubicBezTo>
                    <a:pt x="355459" y="79464"/>
                    <a:pt x="404091" y="69273"/>
                    <a:pt x="404091" y="69273"/>
                  </a:cubicBezTo>
                  <a:cubicBezTo>
                    <a:pt x="423334" y="73121"/>
                    <a:pt x="456048" y="62062"/>
                    <a:pt x="461819" y="80818"/>
                  </a:cubicBezTo>
                  <a:cubicBezTo>
                    <a:pt x="498562" y="200231"/>
                    <a:pt x="474028" y="203527"/>
                    <a:pt x="415637" y="242455"/>
                  </a:cubicBezTo>
                  <a:cubicBezTo>
                    <a:pt x="409716" y="224692"/>
                    <a:pt x="390769" y="190945"/>
                    <a:pt x="415637" y="173182"/>
                  </a:cubicBezTo>
                  <a:cubicBezTo>
                    <a:pt x="435443" y="159035"/>
                    <a:pt x="484910" y="150091"/>
                    <a:pt x="484910" y="150091"/>
                  </a:cubicBezTo>
                  <a:cubicBezTo>
                    <a:pt x="506660" y="128341"/>
                    <a:pt x="525250" y="105223"/>
                    <a:pt x="554182" y="92364"/>
                  </a:cubicBezTo>
                  <a:cubicBezTo>
                    <a:pt x="576424" y="82479"/>
                    <a:pt x="623455" y="69273"/>
                    <a:pt x="623455" y="69273"/>
                  </a:cubicBezTo>
                  <a:cubicBezTo>
                    <a:pt x="642697" y="73121"/>
                    <a:pt x="666107" y="68255"/>
                    <a:pt x="681182" y="80818"/>
                  </a:cubicBezTo>
                  <a:cubicBezTo>
                    <a:pt x="693372" y="90976"/>
                    <a:pt x="692728" y="111132"/>
                    <a:pt x="692728" y="127000"/>
                  </a:cubicBezTo>
                  <a:cubicBezTo>
                    <a:pt x="692728" y="227088"/>
                    <a:pt x="705497" y="211259"/>
                    <a:pt x="646546" y="230909"/>
                  </a:cubicBezTo>
                  <a:cubicBezTo>
                    <a:pt x="650394" y="215515"/>
                    <a:pt x="650218" y="198504"/>
                    <a:pt x="658091" y="184727"/>
                  </a:cubicBezTo>
                  <a:cubicBezTo>
                    <a:pt x="676813" y="151964"/>
                    <a:pt x="707728" y="142591"/>
                    <a:pt x="738910" y="127000"/>
                  </a:cubicBezTo>
                  <a:cubicBezTo>
                    <a:pt x="750455" y="111606"/>
                    <a:pt x="758764" y="93137"/>
                    <a:pt x="773546" y="80818"/>
                  </a:cubicBezTo>
                  <a:cubicBezTo>
                    <a:pt x="803034" y="56244"/>
                    <a:pt x="865374" y="77443"/>
                    <a:pt x="889000" y="80818"/>
                  </a:cubicBezTo>
                  <a:cubicBezTo>
                    <a:pt x="900546" y="92364"/>
                    <a:pt x="914580" y="101869"/>
                    <a:pt x="923637" y="115455"/>
                  </a:cubicBezTo>
                  <a:cubicBezTo>
                    <a:pt x="930388" y="125581"/>
                    <a:pt x="935182" y="137921"/>
                    <a:pt x="935182" y="150091"/>
                  </a:cubicBezTo>
                  <a:cubicBezTo>
                    <a:pt x="935182" y="180922"/>
                    <a:pt x="909825" y="202010"/>
                    <a:pt x="889000" y="219364"/>
                  </a:cubicBezTo>
                  <a:cubicBezTo>
                    <a:pt x="878340" y="228247"/>
                    <a:pt x="866775" y="236250"/>
                    <a:pt x="854364" y="242455"/>
                  </a:cubicBezTo>
                  <a:cubicBezTo>
                    <a:pt x="843479" y="247898"/>
                    <a:pt x="831273" y="250152"/>
                    <a:pt x="819728" y="254000"/>
                  </a:cubicBezTo>
                  <a:cubicBezTo>
                    <a:pt x="813809" y="224409"/>
                    <a:pt x="797006" y="190039"/>
                    <a:pt x="819728" y="161637"/>
                  </a:cubicBezTo>
                  <a:cubicBezTo>
                    <a:pt x="828396" y="150802"/>
                    <a:pt x="842819" y="146243"/>
                    <a:pt x="854364" y="138546"/>
                  </a:cubicBezTo>
                  <a:cubicBezTo>
                    <a:pt x="862061" y="127000"/>
                    <a:pt x="866620" y="112577"/>
                    <a:pt x="877455" y="103909"/>
                  </a:cubicBezTo>
                  <a:cubicBezTo>
                    <a:pt x="886958" y="96307"/>
                    <a:pt x="901206" y="97806"/>
                    <a:pt x="912091" y="92364"/>
                  </a:cubicBezTo>
                  <a:cubicBezTo>
                    <a:pt x="924502" y="86158"/>
                    <a:pt x="936068" y="78156"/>
                    <a:pt x="946728" y="69273"/>
                  </a:cubicBezTo>
                  <a:cubicBezTo>
                    <a:pt x="959271" y="58820"/>
                    <a:pt x="967091" y="42566"/>
                    <a:pt x="981364" y="34637"/>
                  </a:cubicBezTo>
                  <a:cubicBezTo>
                    <a:pt x="1002641" y="22816"/>
                    <a:pt x="1027546" y="19243"/>
                    <a:pt x="1050637" y="11546"/>
                  </a:cubicBezTo>
                  <a:lnTo>
                    <a:pt x="1085273" y="0"/>
                  </a:lnTo>
                  <a:cubicBezTo>
                    <a:pt x="1100667" y="3849"/>
                    <a:pt x="1119064" y="1633"/>
                    <a:pt x="1131455" y="11546"/>
                  </a:cubicBezTo>
                  <a:cubicBezTo>
                    <a:pt x="1140958" y="19148"/>
                    <a:pt x="1143000" y="34012"/>
                    <a:pt x="1143000" y="46182"/>
                  </a:cubicBezTo>
                  <a:cubicBezTo>
                    <a:pt x="1143000" y="144266"/>
                    <a:pt x="1145579" y="128905"/>
                    <a:pt x="1108364" y="184727"/>
                  </a:cubicBezTo>
                  <a:cubicBezTo>
                    <a:pt x="1092970" y="180879"/>
                    <a:pt x="1070346" y="186788"/>
                    <a:pt x="1062182" y="173182"/>
                  </a:cubicBezTo>
                  <a:cubicBezTo>
                    <a:pt x="1032063" y="122984"/>
                    <a:pt x="1103847" y="119471"/>
                    <a:pt x="1119910" y="115455"/>
                  </a:cubicBezTo>
                  <a:cubicBezTo>
                    <a:pt x="1162574" y="51456"/>
                    <a:pt x="1118589" y="102077"/>
                    <a:pt x="1177637" y="69273"/>
                  </a:cubicBezTo>
                  <a:cubicBezTo>
                    <a:pt x="1272293" y="16687"/>
                    <a:pt x="1212594" y="23091"/>
                    <a:pt x="1281546" y="23091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260" y="2057400"/>
              <a:ext cx="1167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e</a:t>
              </a:r>
              <a:r>
                <a:rPr lang="en-US" sz="2400" b="1" i="1" baseline="30000" dirty="0"/>
                <a:t>–</a:t>
              </a:r>
              <a:r>
                <a:rPr lang="en-US" sz="2400" b="1" i="1" dirty="0"/>
                <a:t>(p)</a:t>
              </a:r>
              <a:endParaRPr lang="en-US" sz="2400" b="1" i="1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17696" y="1143000"/>
              <a:ext cx="1159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e</a:t>
              </a:r>
              <a:r>
                <a:rPr lang="en-US" sz="2400" b="1" i="1" baseline="30000" dirty="0"/>
                <a:t>–</a:t>
              </a:r>
              <a:r>
                <a:rPr lang="en-US" sz="2400" b="1" i="1" dirty="0"/>
                <a:t>(p’)</a:t>
              </a:r>
              <a:endParaRPr lang="en-US" sz="2400" b="1" i="1" baseline="30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81446" y="1981200"/>
              <a:ext cx="824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Symbol" charset="2"/>
                  <a:cs typeface="Symbol" charset="2"/>
                </a:rPr>
                <a:t>g</a:t>
              </a:r>
              <a:r>
                <a:rPr lang="en-US" sz="2400" b="1" i="1" baseline="30000" dirty="0">
                  <a:latin typeface="Symbol" charset="2"/>
                  <a:cs typeface="Symbol" charset="2"/>
                </a:rPr>
                <a:t>*</a:t>
              </a:r>
              <a:r>
                <a:rPr lang="en-US" sz="2400" b="1" i="1" dirty="0">
                  <a:latin typeface="Arial"/>
                  <a:cs typeface="Arial"/>
                </a:rPr>
                <a:t>(q)</a:t>
              </a:r>
              <a:endParaRPr lang="en-US" sz="2400" b="1" i="1" baseline="30000" dirty="0">
                <a:latin typeface="Symbol" charset="2"/>
                <a:cs typeface="Symbol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066800" y="2604481"/>
              <a:ext cx="1723537" cy="9769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78307" y="2057400"/>
              <a:ext cx="498293" cy="5470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790337" y="2193483"/>
              <a:ext cx="562463" cy="4355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02367" y="2405766"/>
              <a:ext cx="562463" cy="249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814397" y="2618049"/>
              <a:ext cx="562463" cy="370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790337" y="1981201"/>
              <a:ext cx="115454" cy="6368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6060" y="2895600"/>
              <a:ext cx="1158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p</a:t>
              </a:r>
              <a:r>
                <a:rPr lang="en-US" sz="2400" b="1" i="1" baseline="30000" dirty="0"/>
                <a:t>+</a:t>
              </a:r>
              <a:r>
                <a:rPr lang="en-US" sz="2400" b="1" i="1" dirty="0"/>
                <a:t>(P)</a:t>
              </a:r>
              <a:endParaRPr lang="en-US" sz="2400" b="1" i="1" baseline="30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686800" y="29693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035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Compact notation – simplifies computations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5197"/>
              </p:ext>
            </p:extLst>
          </p:nvPr>
        </p:nvGraphicFramePr>
        <p:xfrm>
          <a:off x="1232477" y="1905000"/>
          <a:ext cx="5638800" cy="12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3" imgW="3238500" imgH="711200" progId="Equation.DSMT4">
                  <p:embed/>
                </p:oleObj>
              </mc:Choice>
              <mc:Fallback>
                <p:oleObj name="Equation" r:id="rId3" imgW="3238500" imgH="71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2477" y="1905000"/>
                        <a:ext cx="5638800" cy="12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80927"/>
              </p:ext>
            </p:extLst>
          </p:nvPr>
        </p:nvGraphicFramePr>
        <p:xfrm>
          <a:off x="581025" y="3117850"/>
          <a:ext cx="3228975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5" imgW="1854200" imgH="1092200" progId="Equation.DSMT4">
                  <p:embed/>
                </p:oleObj>
              </mc:Choice>
              <mc:Fallback>
                <p:oleObj name="Equation" r:id="rId5" imgW="1854200" imgH="1092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025" y="3117850"/>
                        <a:ext cx="3228975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800003"/>
              </p:ext>
            </p:extLst>
          </p:nvPr>
        </p:nvGraphicFramePr>
        <p:xfrm>
          <a:off x="4419600" y="2889250"/>
          <a:ext cx="2741612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7" imgW="1574800" imgH="1447800" progId="Equation.DSMT4">
                  <p:embed/>
                </p:oleObj>
              </mc:Choice>
              <mc:Fallback>
                <p:oleObj name="Equation" r:id="rId7" imgW="1574800" imgH="1447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9600" y="2889250"/>
                        <a:ext cx="2741612" cy="252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92421"/>
              </p:ext>
            </p:extLst>
          </p:nvPr>
        </p:nvGraphicFramePr>
        <p:xfrm>
          <a:off x="554038" y="5375275"/>
          <a:ext cx="78279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9" imgW="4495800" imgH="457200" progId="Equation.DSMT4">
                  <p:embed/>
                </p:oleObj>
              </mc:Choice>
              <mc:Fallback>
                <p:oleObj name="Equation" r:id="rId9" imgW="4495800" imgH="457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4038" y="5375275"/>
                        <a:ext cx="7827962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61212" y="3886200"/>
            <a:ext cx="1982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One can represent arbitrary motion filling in other elements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87564" y="5715000"/>
            <a:ext cx="5486400" cy="717289"/>
            <a:chOff x="3187564" y="5715000"/>
            <a:chExt cx="5486400" cy="717289"/>
          </a:xfrm>
        </p:grpSpPr>
        <p:pic>
          <p:nvPicPr>
            <p:cNvPr id="12" name="Picture 11" descr="feb8c90327fd0249966eec4aa841c653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564" y="6060330"/>
              <a:ext cx="5486400" cy="37195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87564" y="57150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Tensor transformation: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8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Invariants and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of a four-vector is invariant in Lorentz Trans.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keep track of negative signs we use a “metric”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63186"/>
              </p:ext>
            </p:extLst>
          </p:nvPr>
        </p:nvGraphicFramePr>
        <p:xfrm>
          <a:off x="414338" y="2133600"/>
          <a:ext cx="79359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3" imgW="2590800" imgH="203200" progId="Equation.DSMT4">
                  <p:embed/>
                </p:oleObj>
              </mc:Choice>
              <mc:Fallback>
                <p:oleObj name="Equation" r:id="rId3" imgW="2590800" imgH="203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2133600"/>
                        <a:ext cx="7935912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802417"/>
              </p:ext>
            </p:extLst>
          </p:nvPr>
        </p:nvGraphicFramePr>
        <p:xfrm>
          <a:off x="685800" y="3778250"/>
          <a:ext cx="373062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5" imgW="1587500" imgH="889000" progId="Equation.DSMT4">
                  <p:embed/>
                </p:oleObj>
              </mc:Choice>
              <mc:Fallback>
                <p:oleObj name="Equation" r:id="rId5" imgW="1587500" imgH="889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778250"/>
                        <a:ext cx="3730625" cy="208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6292"/>
              </p:ext>
            </p:extLst>
          </p:nvPr>
        </p:nvGraphicFramePr>
        <p:xfrm>
          <a:off x="4876800" y="3733800"/>
          <a:ext cx="390292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7" imgW="1905000" imgH="1041400" progId="Equation.DSMT4">
                  <p:embed/>
                </p:oleObj>
              </mc:Choice>
              <mc:Fallback>
                <p:oleObj name="Equation" r:id="rId7" imgW="1905000" imgH="1041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3902927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26535"/>
              </p:ext>
            </p:extLst>
          </p:nvPr>
        </p:nvGraphicFramePr>
        <p:xfrm>
          <a:off x="251691" y="6003925"/>
          <a:ext cx="6220936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9" imgW="3340100" imgH="254000" progId="Equation.DSMT4">
                  <p:embed/>
                </p:oleObj>
              </mc:Choice>
              <mc:Fallback>
                <p:oleObj name="Equation" r:id="rId9" imgW="3340100" imgH="2540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691" y="6003925"/>
                        <a:ext cx="6220936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0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product of 4-vectors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two four-vectors a and b: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12240"/>
              </p:ext>
            </p:extLst>
          </p:nvPr>
        </p:nvGraphicFramePr>
        <p:xfrm>
          <a:off x="998220" y="2057399"/>
          <a:ext cx="6697980" cy="57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3" imgW="2971800" imgH="254000" progId="Equation.DSMT4">
                  <p:embed/>
                </p:oleObj>
              </mc:Choice>
              <mc:Fallback>
                <p:oleObj name="Equation" r:id="rId3" imgW="2971800" imgH="254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8220" y="2057399"/>
                        <a:ext cx="6697980" cy="572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2743200"/>
            <a:ext cx="379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Length of a four-vector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843267"/>
              </p:ext>
            </p:extLst>
          </p:nvPr>
        </p:nvGraphicFramePr>
        <p:xfrm>
          <a:off x="808038" y="3505200"/>
          <a:ext cx="73850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5" imgW="3276600" imgH="254000" progId="Equation.DSMT4">
                  <p:embed/>
                </p:oleObj>
              </mc:Choice>
              <mc:Fallback>
                <p:oleObj name="Equation" r:id="rId5" imgW="3276600" imgH="2540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8038" y="3505200"/>
                        <a:ext cx="738505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90666" y="4191000"/>
            <a:ext cx="5940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Interestingly,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need not be positive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3259" y="4866620"/>
            <a:ext cx="4997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If,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&gt; 0, a is </a:t>
            </a:r>
            <a:r>
              <a:rPr lang="en-US" sz="2800" dirty="0" err="1">
                <a:solidFill>
                  <a:srgbClr val="FF0000"/>
                </a:solidFill>
              </a:rPr>
              <a:t>timelike</a:t>
            </a:r>
            <a:r>
              <a:rPr lang="en-US" sz="2800" dirty="0">
                <a:solidFill>
                  <a:srgbClr val="FF0000"/>
                </a:solidFill>
              </a:rPr>
              <a:t> 4-vector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0910" y="5410200"/>
            <a:ext cx="5277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If,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&lt; 0, a is </a:t>
            </a:r>
            <a:r>
              <a:rPr lang="en-US" sz="2800" dirty="0" err="1">
                <a:solidFill>
                  <a:srgbClr val="FF0000"/>
                </a:solidFill>
              </a:rPr>
              <a:t>spacelike</a:t>
            </a:r>
            <a:r>
              <a:rPr lang="en-US" sz="2800" dirty="0">
                <a:solidFill>
                  <a:srgbClr val="FF0000"/>
                </a:solidFill>
              </a:rPr>
              <a:t> 4-vector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48561" y="5953780"/>
            <a:ext cx="497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If,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= 0, a is </a:t>
            </a:r>
            <a:r>
              <a:rPr lang="en-US" sz="2800" dirty="0" err="1">
                <a:solidFill>
                  <a:srgbClr val="FF0000"/>
                </a:solidFill>
              </a:rPr>
              <a:t>lightlike</a:t>
            </a:r>
            <a:r>
              <a:rPr lang="en-US" sz="2800" dirty="0">
                <a:solidFill>
                  <a:srgbClr val="FF0000"/>
                </a:solidFill>
              </a:rPr>
              <a:t> 4-vector</a:t>
            </a:r>
          </a:p>
        </p:txBody>
      </p:sp>
    </p:spTree>
    <p:extLst>
      <p:ext uri="{BB962C8B-B14F-4D97-AF65-F5344CB8AC3E}">
        <p14:creationId xmlns:p14="http://schemas.microsoft.com/office/powerpoint/2010/main" val="23571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Energy-Momentum 4-Vector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364068"/>
              </p:ext>
            </p:extLst>
          </p:nvPr>
        </p:nvGraphicFramePr>
        <p:xfrm>
          <a:off x="2787650" y="1295400"/>
          <a:ext cx="36925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3" imgW="1638300" imgH="508000" progId="Equation.DSMT4">
                  <p:embed/>
                </p:oleObj>
              </mc:Choice>
              <mc:Fallback>
                <p:oleObj name="Equation" r:id="rId3" imgW="1638300" imgH="508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650" y="1295400"/>
                        <a:ext cx="3692525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95146"/>
              </p:ext>
            </p:extLst>
          </p:nvPr>
        </p:nvGraphicFramePr>
        <p:xfrm>
          <a:off x="7315200" y="1277123"/>
          <a:ext cx="1295400" cy="108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5" imgW="762000" imgH="635000" progId="Equation.DSMT4">
                  <p:embed/>
                </p:oleObj>
              </mc:Choice>
              <mc:Fallback>
                <p:oleObj name="Equation" r:id="rId5" imgW="762000" imgH="6350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277123"/>
                        <a:ext cx="1295400" cy="108507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582254"/>
              </p:ext>
            </p:extLst>
          </p:nvPr>
        </p:nvGraphicFramePr>
        <p:xfrm>
          <a:off x="7315200" y="2514600"/>
          <a:ext cx="1185790" cy="97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7" imgW="1676400" imgH="1384300" progId="Equation.DSMT4">
                  <p:embed/>
                </p:oleObj>
              </mc:Choice>
              <mc:Fallback>
                <p:oleObj name="Equation" r:id="rId7" imgW="1676400" imgH="13843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514600"/>
                        <a:ext cx="1185790" cy="979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A1CDB-127A-1E43-9297-7B41783968AA}"/>
              </a:ext>
            </a:extLst>
          </p:cNvPr>
          <p:cNvGrpSpPr/>
          <p:nvPr/>
        </p:nvGrpSpPr>
        <p:grpSpPr>
          <a:xfrm>
            <a:off x="101672" y="4181475"/>
            <a:ext cx="8737528" cy="2063750"/>
            <a:chOff x="101672" y="4181475"/>
            <a:chExt cx="8737528" cy="206375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3348476"/>
                </p:ext>
              </p:extLst>
            </p:nvPr>
          </p:nvGraphicFramePr>
          <p:xfrm>
            <a:off x="465138" y="4181475"/>
            <a:ext cx="8072437" cy="206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9" name="Equation" r:id="rId9" imgW="3581400" imgH="914400" progId="Equation.DSMT4">
                    <p:embed/>
                  </p:oleObj>
                </mc:Choice>
                <mc:Fallback>
                  <p:oleObj name="Equation" r:id="rId9" imgW="3581400" imgH="9144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5138" y="4181475"/>
                          <a:ext cx="8072437" cy="2063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4233E5-DCFB-B849-94FD-D553BF17A8FB}"/>
                </a:ext>
              </a:extLst>
            </p:cNvPr>
            <p:cNvSpPr txBox="1"/>
            <p:nvPr/>
          </p:nvSpPr>
          <p:spPr>
            <a:xfrm>
              <a:off x="101672" y="5257800"/>
              <a:ext cx="873752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/>
                <a:t>Photon travels at same speed </a:t>
              </a:r>
              <a:r>
                <a:rPr lang="en-US" i="1" dirty="0"/>
                <a:t>c</a:t>
              </a:r>
              <a:r>
                <a:rPr lang="en-US" dirty="0"/>
                <a:t> in all inertial reference frames</a:t>
              </a:r>
            </a:p>
            <a:p>
              <a:pPr algn="ctr"/>
              <a:r>
                <a:rPr lang="en-US" dirty="0"/>
                <a:t>Photon energy-momentum remains the same in all reference frames</a:t>
              </a:r>
            </a:p>
            <a:p>
              <a:pPr algn="ctr"/>
              <a:r>
                <a:rPr lang="en-US" dirty="0"/>
                <a:t>Natural choice of units: set </a:t>
              </a:r>
              <a:r>
                <a:rPr lang="en-US" i="1" dirty="0"/>
                <a:t>c = 1 </a:t>
              </a:r>
              <a:r>
                <a:rPr lang="en-US" dirty="0"/>
                <a:t>and measure energy, momentum and mass in GeV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FA9DEF-E35A-7844-843F-EFFF2D898757}"/>
                  </a:ext>
                </a:extLst>
              </p:cNvPr>
              <p:cNvSpPr txBox="1"/>
              <p:nvPr/>
            </p:nvSpPr>
            <p:spPr>
              <a:xfrm>
                <a:off x="439270" y="2924680"/>
                <a:ext cx="7790329" cy="103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– an invariant (constant in all inertial reference frames)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FA9DEF-E35A-7844-843F-EFFF2D898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70" y="2924680"/>
                <a:ext cx="7790329" cy="1037720"/>
              </a:xfrm>
              <a:prstGeom prst="rect">
                <a:avLst/>
              </a:prstGeom>
              <a:blipFill>
                <a:blip r:embed="rId11"/>
                <a:stretch>
                  <a:fillRect l="-130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4-Vector Examples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8287" y="3498850"/>
          <a:ext cx="48598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3" imgW="2082800" imgH="228600" progId="Equation.DSMT4">
                  <p:embed/>
                </p:oleObj>
              </mc:Choice>
              <mc:Fallback>
                <p:oleObj name="Equation" r:id="rId3" imgW="20828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87" y="3498850"/>
                        <a:ext cx="48598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8287" y="4177671"/>
          <a:ext cx="6756401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5" imgW="2895600" imgH="254000" progId="Equation.DSMT4">
                  <p:embed/>
                </p:oleObj>
              </mc:Choice>
              <mc:Fallback>
                <p:oleObj name="Equation" r:id="rId5" imgW="2895600" imgH="254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287" y="4177671"/>
                        <a:ext cx="6756401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8287" y="4787900"/>
          <a:ext cx="82661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7" imgW="3543300" imgH="393700" progId="Equation.DSMT4">
                  <p:embed/>
                </p:oleObj>
              </mc:Choice>
              <mc:Fallback>
                <p:oleObj name="Equation" r:id="rId7" imgW="3543300" imgH="3937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287" y="4787900"/>
                        <a:ext cx="8266113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95600" y="5562600"/>
          <a:ext cx="53625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9" imgW="2298700" imgH="393700" progId="Equation.DSMT4">
                  <p:embed/>
                </p:oleObj>
              </mc:Choice>
              <mc:Fallback>
                <p:oleObj name="Equation" r:id="rId9" imgW="2298700" imgH="3937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95600" y="5562600"/>
                        <a:ext cx="5362575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85800" y="1339850"/>
          <a:ext cx="373062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11" imgW="1587500" imgH="889000" progId="Equation.DSMT4">
                  <p:embed/>
                </p:oleObj>
              </mc:Choice>
              <mc:Fallback>
                <p:oleObj name="Equation" r:id="rId11" imgW="1587500" imgH="8890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5800" y="1339850"/>
                        <a:ext cx="3730625" cy="208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76800" y="1295400"/>
          <a:ext cx="390292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tion" r:id="rId13" imgW="1905000" imgH="1041400" progId="Equation.DSMT4">
                  <p:embed/>
                </p:oleObj>
              </mc:Choice>
              <mc:Fallback>
                <p:oleObj name="Equation" r:id="rId13" imgW="1905000" imgH="1041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76800" y="1295400"/>
                        <a:ext cx="3902927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89550" y="5880847"/>
            <a:ext cx="3488324" cy="304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84390" y="5597235"/>
            <a:ext cx="1193484" cy="304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055" y="5597235"/>
            <a:ext cx="1644650" cy="304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4724400"/>
            <a:ext cx="13716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2438400"/>
            <a:ext cx="6781800" cy="838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Relativistic Kinematics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PDG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990" y="5880847"/>
            <a:ext cx="1447800" cy="304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rentz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" y="1219200"/>
            <a:ext cx="9026719" cy="52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Equations in </a:t>
            </a:r>
            <a:br>
              <a:rPr lang="en-US" dirty="0"/>
            </a:br>
            <a:r>
              <a:rPr lang="en-US" dirty="0"/>
              <a:t>Manifestly Covariant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371601"/>
            <a:ext cx="8839200" cy="4953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FF"/>
                </a:solidFill>
                <a:latin typeface="Helvetica"/>
                <a:ea typeface="ＭＳ Ｐゴシック" charset="-128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Classical Electrodynamics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1981200"/>
          <a:ext cx="4424363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3" imgW="2273300" imgH="838200" progId="Equation.DSMT4">
                  <p:embed/>
                </p:oleObj>
              </mc:Choice>
              <mc:Fallback>
                <p:oleObj name="Equation" r:id="rId3" imgW="2273300" imgH="838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981200"/>
                        <a:ext cx="4424363" cy="163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9400" y="1828800"/>
            <a:ext cx="2133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Using Heaviside-Lorentz system of units, which avoids 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factor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And, c=1!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26443" y="3657600"/>
          <a:ext cx="494030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5" imgW="2667000" imgH="1333500" progId="Equation.DSMT4">
                  <p:embed/>
                </p:oleObj>
              </mc:Choice>
              <mc:Fallback>
                <p:oleObj name="Equation" r:id="rId5" imgW="2667000" imgH="13335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443" y="3657600"/>
                        <a:ext cx="4940300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586412" y="3686175"/>
          <a:ext cx="31765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7" imgW="1714500" imgH="495300" progId="Equation.DSMT4">
                  <p:embed/>
                </p:oleObj>
              </mc:Choice>
              <mc:Fallback>
                <p:oleObj name="Equation" r:id="rId7" imgW="1714500" imgH="4953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6412" y="3686175"/>
                        <a:ext cx="317658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0" y="4600575"/>
          <a:ext cx="43275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9" imgW="2336800" imgH="469900" progId="Equation.DSMT4">
                  <p:embed/>
                </p:oleObj>
              </mc:Choice>
              <mc:Fallback>
                <p:oleObj name="Equation" r:id="rId9" imgW="2336800" imgH="4699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4600575"/>
                        <a:ext cx="4327525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67274" y="6009783"/>
          <a:ext cx="35290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11" imgW="1905000" imgH="254000" progId="Equation.DSMT4">
                  <p:embed/>
                </p:oleObj>
              </mc:Choice>
              <mc:Fallback>
                <p:oleObj name="Equation" r:id="rId11" imgW="1905000" imgH="2540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67274" y="6009783"/>
                        <a:ext cx="35290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72000" y="5472113"/>
          <a:ext cx="34813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13" imgW="1879600" imgH="254000" progId="Equation.DSMT4">
                  <p:embed/>
                </p:oleObj>
              </mc:Choice>
              <mc:Fallback>
                <p:oleObj name="Equation" r:id="rId13" imgW="1879600" imgH="2540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00" y="5472113"/>
                        <a:ext cx="3481387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42491</TotalTime>
  <Words>1366</Words>
  <Application>Microsoft Macintosh PowerPoint</Application>
  <PresentationFormat>On-screen Show (4:3)</PresentationFormat>
  <Paragraphs>255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Helvetica</vt:lpstr>
      <vt:lpstr>Symbol</vt:lpstr>
      <vt:lpstr>Trebuchet MS</vt:lpstr>
      <vt:lpstr>Wingdings</vt:lpstr>
      <vt:lpstr>Office Theme</vt:lpstr>
      <vt:lpstr>Equation</vt:lpstr>
      <vt:lpstr>Relativistic Kinematics</vt:lpstr>
      <vt:lpstr>Relativistic Kinematics</vt:lpstr>
      <vt:lpstr>Four-vectors</vt:lpstr>
      <vt:lpstr>Invariants and Metric</vt:lpstr>
      <vt:lpstr>Scalar product of 4-vectors</vt:lpstr>
      <vt:lpstr>Energy-Momentum 4-Vector</vt:lpstr>
      <vt:lpstr>Some 4-Vector Examples</vt:lpstr>
      <vt:lpstr>Relativistic Kinematics Summary</vt:lpstr>
      <vt:lpstr>Maxwell’s Equations in  Manifestly Covariant Form</vt:lpstr>
      <vt:lpstr>Scalar &amp; Vector Potentials</vt:lpstr>
      <vt:lpstr>Gauge Invariance</vt:lpstr>
      <vt:lpstr>The EM Wave Equation</vt:lpstr>
      <vt:lpstr>Collisions / Scattering</vt:lpstr>
      <vt:lpstr>Invariants &amp; Conserved Quantities</vt:lpstr>
      <vt:lpstr>Interactions in The Standard Model</vt:lpstr>
      <vt:lpstr>Particle Interaction Types</vt:lpstr>
      <vt:lpstr>Particle Interactions</vt:lpstr>
      <vt:lpstr>Example 1 : Radiation</vt:lpstr>
      <vt:lpstr>Example 2: Annihilation</vt:lpstr>
      <vt:lpstr>Real Z Production – e+e– collider</vt:lpstr>
      <vt:lpstr>Center of Mass Frame</vt:lpstr>
      <vt:lpstr>CM vs “Lab” Variables</vt:lpstr>
      <vt:lpstr>Example 3: eP Scattering</vt:lpstr>
      <vt:lpstr>eP - scattering</vt:lpstr>
    </vt:vector>
  </TitlesOfParts>
  <Manager/>
  <Company>University of Wisconsin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535 - Introduction</dc:title>
  <dc:subject/>
  <dc:creator>Sridhara Dasu</dc:creator>
  <cp:keywords/>
  <dc:description/>
  <cp:lastModifiedBy>Sridhara Dasu</cp:lastModifiedBy>
  <cp:revision>224</cp:revision>
  <dcterms:created xsi:type="dcterms:W3CDTF">2012-01-24T18:30:37Z</dcterms:created>
  <dcterms:modified xsi:type="dcterms:W3CDTF">2022-02-01T15:40:10Z</dcterms:modified>
  <cp:category/>
</cp:coreProperties>
</file>