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540" r:id="rId2"/>
    <p:sldId id="575" r:id="rId3"/>
    <p:sldId id="576" r:id="rId4"/>
    <p:sldId id="592" r:id="rId5"/>
    <p:sldId id="591" r:id="rId6"/>
    <p:sldId id="577" r:id="rId7"/>
    <p:sldId id="578" r:id="rId8"/>
    <p:sldId id="563" r:id="rId9"/>
    <p:sldId id="565" r:id="rId10"/>
    <p:sldId id="566" r:id="rId11"/>
    <p:sldId id="568" r:id="rId12"/>
    <p:sldId id="567" r:id="rId13"/>
    <p:sldId id="569" r:id="rId14"/>
    <p:sldId id="574" r:id="rId15"/>
    <p:sldId id="579" r:id="rId16"/>
    <p:sldId id="580" r:id="rId17"/>
    <p:sldId id="581" r:id="rId18"/>
    <p:sldId id="582" r:id="rId19"/>
    <p:sldId id="583" r:id="rId20"/>
    <p:sldId id="584" r:id="rId21"/>
    <p:sldId id="585" r:id="rId22"/>
    <p:sldId id="586" r:id="rId23"/>
    <p:sldId id="587" r:id="rId24"/>
    <p:sldId id="588" r:id="rId25"/>
    <p:sldId id="589" r:id="rId26"/>
    <p:sldId id="590" r:id="rId27"/>
    <p:sldId id="541" r:id="rId28"/>
    <p:sldId id="542" r:id="rId29"/>
    <p:sldId id="543" r:id="rId30"/>
    <p:sldId id="544" r:id="rId31"/>
    <p:sldId id="545" r:id="rId32"/>
    <p:sldId id="547" r:id="rId33"/>
    <p:sldId id="548" r:id="rId34"/>
    <p:sldId id="549" r:id="rId35"/>
    <p:sldId id="551" r:id="rId36"/>
    <p:sldId id="552" r:id="rId37"/>
    <p:sldId id="553" r:id="rId38"/>
    <p:sldId id="554" r:id="rId39"/>
    <p:sldId id="555" r:id="rId40"/>
    <p:sldId id="556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  <a:srgbClr val="0000FF"/>
    <a:srgbClr val="FFFFFF"/>
    <a:srgbClr val="66FF66"/>
    <a:srgbClr val="E59F57"/>
    <a:srgbClr val="008000"/>
    <a:srgbClr val="FF42F7"/>
    <a:srgbClr val="E6F9F9"/>
    <a:srgbClr val="413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4" autoAdjust="0"/>
    <p:restoredTop sz="99388" autoAdjust="0"/>
  </p:normalViewPr>
  <p:slideViewPr>
    <p:cSldViewPr snapToObjects="1">
      <p:cViewPr varScale="1">
        <p:scale>
          <a:sx n="128" d="100"/>
          <a:sy n="128" d="100"/>
        </p:scale>
        <p:origin x="14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81ACEE-B434-9E48-AAF8-DB61287634E0}" type="datetime1">
              <a:rPr lang="en-US"/>
              <a:pPr>
                <a:defRPr/>
              </a:pPr>
              <a:t>2/13/22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56E42C-FEC2-C646-807C-432E62854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0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19E572-6A22-FC49-A9CC-E8678561ED67}" type="datetime1">
              <a:rPr lang="en-US"/>
              <a:pPr>
                <a:defRPr/>
              </a:pPr>
              <a:t>2/13/22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D05AA0-C0FC-7744-84CF-5AA3DD237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6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52E67-340F-4943-AA14-6EF8F00078DA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36418-46AA-9543-8507-2D10FDE64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21584-363B-4446-8A4D-506CDBA4ED03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28697-3411-C84D-AEB2-CCF92ECBBC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68E74-57C4-3348-999C-C18FC38B3B90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D4C3-EF96-664E-8E47-04A53936BA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8" y="381000"/>
            <a:ext cx="6756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81263" y="6553200"/>
            <a:ext cx="4186237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5532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fld id="{0B47337D-BB91-8E46-816C-F487034902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EE524466-A337-0346-8795-58F1FBA149E7}" type="datetime5">
              <a:rPr lang="en-US" smtClean="0"/>
              <a:t>13-Feb-22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39356-365C-4545-A286-1563346C0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67FA9A-2427-BC4B-A524-89A7CFA36F11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66846-63DB-F049-99DE-99260DADE7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D965E-DB3A-5B46-BC7F-89DECB829B25}" type="datetime5">
              <a:rPr lang="en-US" smtClean="0"/>
              <a:t>13-Feb-22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51BD2-58D5-7E45-9FCF-47C84745B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673D3-9971-B44D-B489-74776F3BF3C7}" type="datetime5">
              <a:rPr lang="en-US" smtClean="0"/>
              <a:t>13-Feb-22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FEB78-787E-F241-B614-6B7F13E11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2400" y="1371601"/>
            <a:ext cx="88392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7362F8A-4D58-6A48-A925-8DE063978680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23EC512-DE41-8D4F-9FC7-449F6E7E2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99EDAD-26C3-454D-9823-93D4A7BC0136}" type="datetime5">
              <a:rPr lang="en-US" smtClean="0"/>
              <a:t>13-Feb-22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00E5D-682D-9043-B9E9-7C255E815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4CC0DC-A0B4-DF44-ADA4-753F2A592B42}" type="datetime5">
              <a:rPr lang="en-US" smtClean="0"/>
              <a:t>13-Feb-22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F89EC-AA6B-CE4E-BF8A-1EC986637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E171C4-3231-B64D-935C-992D96D63A73}" type="datetime5">
              <a:rPr lang="en-US" smtClean="0"/>
              <a:t>13-Feb-22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8F3B2-A42B-874A-B5ED-113F62862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6868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2509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86999F80-3AC4-1442-B348-9D331FA45059}" type="datetime5">
              <a:rPr lang="en-US" smtClean="0"/>
              <a:t>13-Feb-22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0950" y="6492875"/>
            <a:ext cx="682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6841388-C7E8-FC4A-B9C2-851FB28000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UWCrest_4c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" y="7178"/>
            <a:ext cx="749235" cy="1188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3600" b="1" kern="1200">
          <a:solidFill>
            <a:srgbClr val="FFFF00"/>
          </a:solidFill>
          <a:latin typeface="Helvetica"/>
          <a:ea typeface="ＭＳ Ｐゴシック" charset="-128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0000"/>
          </a:solidFill>
          <a:latin typeface="Helvetica"/>
          <a:ea typeface="ＭＳ Ｐゴシック" charset="-128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00FF"/>
          </a:solidFill>
          <a:latin typeface="Helvetica"/>
          <a:ea typeface="ＭＳ Ｐゴシック" charset="-128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nature.com/physics/looking-back/lattes/latte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2.emf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4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3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50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2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p.org/history/acap/topics/part2.j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535 : Symmetries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839200" cy="4953000"/>
          </a:xfrm>
        </p:spPr>
        <p:txBody>
          <a:bodyPr/>
          <a:lstStyle/>
          <a:p>
            <a:pPr algn="ctr"/>
            <a:r>
              <a:rPr lang="en-US" dirty="0">
                <a:sym typeface="Wingdings" pitchFamily="2" charset="2"/>
              </a:rPr>
              <a:t>Groups  Particle Quantum Numbers </a:t>
            </a:r>
            <a:r>
              <a:rPr lang="en-US" dirty="0"/>
              <a:t> Particle Zoo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AFF3FE-8142-1E48-8168-C3522D640855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symmetryMF-SJ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81" y="1981200"/>
            <a:ext cx="274871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64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of Charged </a:t>
            </a:r>
            <a:r>
              <a:rPr lang="en-US" dirty="0" err="1"/>
              <a:t>Pions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1"/>
            <a:ext cx="7315200" cy="4952999"/>
          </a:xfrm>
        </p:spPr>
        <p:txBody>
          <a:bodyPr/>
          <a:lstStyle/>
          <a:p>
            <a:r>
              <a:rPr lang="en-US" sz="2000" dirty="0"/>
              <a:t>Further search by Powell et al (1946), by exposing</a:t>
            </a:r>
            <a:br>
              <a:rPr lang="en-US" sz="2000" dirty="0"/>
            </a:br>
            <a:r>
              <a:rPr lang="en-US" sz="2000" dirty="0"/>
              <a:t>photographic plates at high-altitude, led to the </a:t>
            </a:r>
            <a:br>
              <a:rPr lang="en-US" sz="2000" dirty="0"/>
            </a:br>
            <a:r>
              <a:rPr lang="en-US" sz="2000" dirty="0"/>
              <a:t>discovery of charged </a:t>
            </a:r>
            <a:r>
              <a:rPr lang="en-US" sz="2000" dirty="0" err="1"/>
              <a:t>pions</a:t>
            </a:r>
            <a:r>
              <a:rPr lang="en-US" sz="2000" dirty="0"/>
              <a:t> in cosmic rays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In fact, 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/>
              <a:t>-mesons decay to </a:t>
            </a:r>
            <a:r>
              <a:rPr lang="en-US" sz="2000" dirty="0">
                <a:latin typeface="Symbol" charset="2"/>
                <a:cs typeface="Symbol" charset="2"/>
              </a:rPr>
              <a:t>m n</a:t>
            </a:r>
            <a:endParaRPr lang="en-US" sz="2000" dirty="0"/>
          </a:p>
          <a:p>
            <a:pPr lvl="1">
              <a:buFont typeface="Arial"/>
              <a:buChar char="•"/>
            </a:pPr>
            <a:r>
              <a:rPr lang="en-US" sz="2000" dirty="0"/>
              <a:t>Unlike </a:t>
            </a:r>
            <a:r>
              <a:rPr lang="en-US" sz="2000" dirty="0">
                <a:latin typeface="Symbol" charset="2"/>
                <a:cs typeface="Symbol" charset="2"/>
              </a:rPr>
              <a:t>m</a:t>
            </a:r>
            <a:r>
              <a:rPr lang="en-US" sz="2000" dirty="0"/>
              <a:t>, 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/>
              <a:t>-mesons easily </a:t>
            </a:r>
            <a:br>
              <a:rPr lang="en-US" sz="2000" dirty="0"/>
            </a:br>
            <a:r>
              <a:rPr lang="en-US" sz="2000" dirty="0"/>
              <a:t>disintegrate nuclei</a:t>
            </a:r>
          </a:p>
          <a:p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2"/>
              </a:rPr>
              <a:t>http://www.nature.com/physics/looking-back/lattes/lattes.pdf</a:t>
            </a:r>
            <a:r>
              <a:rPr lang="en-US" sz="200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pio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24" y="1371600"/>
            <a:ext cx="3249676" cy="4572000"/>
          </a:xfrm>
          <a:prstGeom prst="rect">
            <a:avLst/>
          </a:prstGeom>
        </p:spPr>
      </p:pic>
      <p:pic>
        <p:nvPicPr>
          <p:cNvPr id="8" name="Picture 7" descr="muon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2321" y="709722"/>
            <a:ext cx="2847757" cy="5333999"/>
          </a:xfrm>
          <a:prstGeom prst="rect">
            <a:avLst/>
          </a:prstGeom>
        </p:spPr>
      </p:pic>
      <p:pic>
        <p:nvPicPr>
          <p:cNvPr id="9" name="Picture 8" descr="pionNucleusDisintegrat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97400"/>
            <a:ext cx="254435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of Strange Mesons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Rochester and Butler (1947)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/>
              <a:t>Rare picture with two tracks making a V-fork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ka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5410200" cy="4057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25146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</a:rPr>
              <a:t>Invention of cyclotrons allowed making </a:t>
            </a:r>
            <a:r>
              <a:rPr lang="en-US" sz="2400" b="1" dirty="0">
                <a:solidFill>
                  <a:srgbClr val="008000"/>
                </a:solidFill>
                <a:latin typeface="Symbol" charset="2"/>
                <a:cs typeface="Symbol" charset="2"/>
              </a:rPr>
              <a:t>p</a:t>
            </a:r>
            <a:r>
              <a:rPr lang="en-US" sz="2400" b="1" baseline="30000" dirty="0">
                <a:solidFill>
                  <a:srgbClr val="008000"/>
                </a:solidFill>
                <a:latin typeface="Symbol" charset="2"/>
                <a:cs typeface="Symbol" charset="2"/>
              </a:rPr>
              <a:t>±,0</a:t>
            </a:r>
            <a:r>
              <a:rPr lang="en-US" sz="2400" b="1" dirty="0">
                <a:solidFill>
                  <a:srgbClr val="008000"/>
                </a:solidFill>
              </a:rPr>
              <a:t>, K</a:t>
            </a:r>
            <a:r>
              <a:rPr lang="en-US" sz="2400" b="1" baseline="30000" dirty="0">
                <a:solidFill>
                  <a:srgbClr val="008000"/>
                </a:solidFill>
                <a:latin typeface="Symbol" charset="2"/>
                <a:cs typeface="Symbol" charset="2"/>
              </a:rPr>
              <a:t>±,0</a:t>
            </a:r>
            <a:r>
              <a:rPr lang="en-US" sz="2400" b="1" dirty="0">
                <a:solidFill>
                  <a:srgbClr val="008000"/>
                </a:solidFill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Symbol" charset="2"/>
                <a:cs typeface="Symbol" charset="2"/>
              </a:rPr>
              <a:t>h, </a:t>
            </a:r>
            <a:br>
              <a:rPr lang="en-US" sz="2400" b="1" dirty="0">
                <a:solidFill>
                  <a:srgbClr val="008000"/>
                </a:solidFill>
                <a:latin typeface="Symbol" charset="2"/>
                <a:cs typeface="Symbol" charset="2"/>
              </a:rPr>
            </a:br>
            <a:r>
              <a:rPr lang="en-US" sz="2400" b="1" dirty="0">
                <a:solidFill>
                  <a:srgbClr val="008000"/>
                </a:solidFill>
                <a:latin typeface="Symbol" charset="2"/>
                <a:cs typeface="Symbol" charset="2"/>
              </a:rPr>
              <a:t>r</a:t>
            </a:r>
            <a:r>
              <a:rPr lang="en-US" sz="2400" b="1" baseline="30000" dirty="0">
                <a:solidFill>
                  <a:srgbClr val="008000"/>
                </a:solidFill>
                <a:latin typeface="Symbol" charset="2"/>
                <a:cs typeface="Symbol" charset="2"/>
              </a:rPr>
              <a:t>±,0</a:t>
            </a:r>
            <a:r>
              <a:rPr lang="en-US" sz="2400" b="1" dirty="0">
                <a:solidFill>
                  <a:srgbClr val="008000"/>
                </a:solidFill>
                <a:latin typeface="Symbol" charset="2"/>
                <a:cs typeface="Symbol" charset="2"/>
              </a:rPr>
              <a:t>, w</a:t>
            </a:r>
            <a:r>
              <a:rPr lang="en-US" sz="2400" b="1" dirty="0">
                <a:solidFill>
                  <a:srgbClr val="008000"/>
                </a:solidFill>
              </a:rPr>
              <a:t>, …  and a plethora of other mesons and heavier cousins of protons, n, p, </a:t>
            </a:r>
            <a:r>
              <a:rPr lang="en-US" sz="2400" b="1" dirty="0">
                <a:solidFill>
                  <a:srgbClr val="008000"/>
                </a:solidFill>
                <a:latin typeface="Symbol" charset="2"/>
                <a:cs typeface="Symbol" charset="2"/>
              </a:rPr>
              <a:t>S</a:t>
            </a:r>
            <a:r>
              <a:rPr lang="en-US" sz="2400" b="1" baseline="30000" dirty="0">
                <a:solidFill>
                  <a:srgbClr val="008000"/>
                </a:solidFill>
                <a:latin typeface="Symbol" charset="2"/>
                <a:cs typeface="Symbol" charset="2"/>
              </a:rPr>
              <a:t>±,0</a:t>
            </a:r>
            <a:r>
              <a:rPr lang="en-US" sz="2400" b="1" dirty="0">
                <a:solidFill>
                  <a:srgbClr val="008000"/>
                </a:solidFill>
                <a:latin typeface="Symbol" charset="2"/>
                <a:cs typeface="Symbol" charset="2"/>
              </a:rPr>
              <a:t>, L, X</a:t>
            </a:r>
            <a:r>
              <a:rPr lang="en-US" sz="2400" b="1" baseline="30000" dirty="0">
                <a:solidFill>
                  <a:srgbClr val="008000"/>
                </a:solidFill>
                <a:latin typeface="Symbol" charset="2"/>
                <a:cs typeface="Symbol" charset="2"/>
              </a:rPr>
              <a:t>–,0</a:t>
            </a:r>
            <a:endParaRPr lang="en-US" sz="2400" b="1" dirty="0">
              <a:solidFill>
                <a:srgbClr val="008000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206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Pion – Nucleon Scattering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Pion sources allowed study of pion-nucleon scattering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/>
              <a:t>Symmetry in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baseline="30000" dirty="0"/>
              <a:t>+</a:t>
            </a:r>
            <a:r>
              <a:rPr lang="en-US" dirty="0"/>
              <a:t> and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-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/>
              <a:t>Proton </a:t>
            </a:r>
            <a:r>
              <a:rPr lang="en-US" dirty="0" err="1"/>
              <a:t>vs</a:t>
            </a:r>
            <a:r>
              <a:rPr lang="en-US" dirty="0"/>
              <a:t> neutron rates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/>
              <a:t>Strong interaction are symmetric </a:t>
            </a:r>
            <a:br>
              <a:rPr lang="en-US" dirty="0"/>
            </a:br>
            <a:r>
              <a:rPr lang="en-US" dirty="0"/>
              <a:t>	      Proton </a:t>
            </a:r>
            <a:r>
              <a:rPr lang="en-US" dirty="0" err="1"/>
              <a:t>vs</a:t>
            </a:r>
            <a:r>
              <a:rPr lang="en-US" dirty="0"/>
              <a:t> neutron!</a:t>
            </a:r>
            <a:br>
              <a:rPr lang="en-US" dirty="0"/>
            </a:br>
            <a:r>
              <a:rPr lang="en-US" dirty="0"/>
              <a:t>       Charged pion cross sections related 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5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Isospin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Proton – Neutron make a pair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I</a:t>
            </a:r>
            <a:r>
              <a:rPr lang="en-US" sz="2400" baseline="-25000" dirty="0"/>
              <a:t>Z</a:t>
            </a:r>
            <a:r>
              <a:rPr lang="en-US" sz="2400" dirty="0"/>
              <a:t> = +1/2 or -1/2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2-component system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Transform into one another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Much like spin</a:t>
            </a:r>
          </a:p>
          <a:p>
            <a:pPr marL="0" indent="0"/>
            <a:r>
              <a:rPr lang="en-US" sz="2400" dirty="0" err="1"/>
              <a:t>Pions</a:t>
            </a:r>
            <a:r>
              <a:rPr lang="en-US" sz="2400" dirty="0"/>
              <a:t> are </a:t>
            </a:r>
            <a:r>
              <a:rPr lang="en-US" sz="2400" dirty="0" err="1"/>
              <a:t>Isospin</a:t>
            </a:r>
            <a:r>
              <a:rPr lang="en-US" sz="2400" dirty="0"/>
              <a:t> 1 states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I</a:t>
            </a:r>
            <a:r>
              <a:rPr lang="en-US" sz="2400" baseline="-25000" dirty="0"/>
              <a:t>Z</a:t>
            </a:r>
            <a:r>
              <a:rPr lang="en-US" sz="2400" dirty="0"/>
              <a:t> = +1, 0, –1</a:t>
            </a:r>
          </a:p>
          <a:p>
            <a:pPr marL="0" indent="0"/>
            <a:r>
              <a:rPr lang="en-US" sz="2400" dirty="0"/>
              <a:t>Strong interactions between </a:t>
            </a:r>
            <a:r>
              <a:rPr lang="en-US" sz="2400" dirty="0" err="1"/>
              <a:t>pions</a:t>
            </a:r>
            <a:r>
              <a:rPr lang="en-US" sz="2400" dirty="0"/>
              <a:t> and nucleons indicate </a:t>
            </a:r>
            <a:r>
              <a:rPr lang="en-US" sz="2400" dirty="0" err="1"/>
              <a:t>isospin</a:t>
            </a:r>
            <a:r>
              <a:rPr lang="en-US" sz="2400" dirty="0"/>
              <a:t> invariance</a:t>
            </a:r>
          </a:p>
          <a:p>
            <a:pPr marL="0" indent="0"/>
            <a:r>
              <a:rPr lang="en-US" sz="2400" dirty="0"/>
              <a:t>Proton and neutron are clearly NOT building blocks</a:t>
            </a:r>
          </a:p>
          <a:p>
            <a:pPr marL="0" indent="0"/>
            <a:r>
              <a:rPr lang="en-US" sz="2400" dirty="0"/>
              <a:t>In any case, strange particles don’t fit in the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 Symmetries are Not Exact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symmetries were exact masses should be the same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6096000" cy="4572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03444" y="3276600"/>
            <a:ext cx="2711956" cy="609600"/>
            <a:chOff x="6203444" y="3276600"/>
            <a:chExt cx="2711956" cy="609600"/>
          </a:xfrm>
        </p:grpSpPr>
        <p:sp>
          <p:nvSpPr>
            <p:cNvPr id="8" name="TextBox 7"/>
            <p:cNvSpPr txBox="1"/>
            <p:nvPr/>
          </p:nvSpPr>
          <p:spPr>
            <a:xfrm>
              <a:off x="6400800" y="3301424"/>
              <a:ext cx="2514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Close – </a:t>
              </a:r>
              <a:r>
                <a:rPr lang="en-US" sz="1600" dirty="0" err="1"/>
                <a:t>Isospin</a:t>
              </a:r>
              <a:r>
                <a:rPr lang="en-US" sz="1600" dirty="0"/>
                <a:t> symmetry is very good!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03444" y="3276600"/>
              <a:ext cx="457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}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86400" y="3200400"/>
            <a:ext cx="3505200" cy="2400658"/>
            <a:chOff x="5486400" y="3200400"/>
            <a:chExt cx="3505200" cy="2400658"/>
          </a:xfrm>
        </p:grpSpPr>
        <p:sp>
          <p:nvSpPr>
            <p:cNvPr id="10" name="TextBox 9"/>
            <p:cNvSpPr txBox="1"/>
            <p:nvPr/>
          </p:nvSpPr>
          <p:spPr>
            <a:xfrm>
              <a:off x="5486400" y="3200400"/>
              <a:ext cx="457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0000FF"/>
                  </a:solidFill>
                </a:rPr>
                <a:t>{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4600" y="4123730"/>
              <a:ext cx="2667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FF"/>
                  </a:solidFill>
                </a:rPr>
                <a:t>uds</a:t>
              </a:r>
              <a:r>
                <a:rPr lang="en-US" dirty="0">
                  <a:solidFill>
                    <a:srgbClr val="0000FF"/>
                  </a:solidFill>
                </a:rPr>
                <a:t> – symmetry is worse, but is adequate to make the meson/baryon groupings as in quark model.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213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u-d Flavor Symmetry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light u and d quarks have about same mass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Historically applied for proton-neutron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In analogy with spin – we define and use </a:t>
            </a:r>
            <a:r>
              <a:rPr lang="en-US" sz="2000" dirty="0" err="1"/>
              <a:t>isospin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589049"/>
              </p:ext>
            </p:extLst>
          </p:nvPr>
        </p:nvGraphicFramePr>
        <p:xfrm>
          <a:off x="990600" y="2514600"/>
          <a:ext cx="325462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90" name="Equation" r:id="rId3" imgW="1854200" imgH="520700" progId="Equation.DSMT4">
                  <p:embed/>
                </p:oleObj>
              </mc:Choice>
              <mc:Fallback>
                <p:oleObj name="Equation" r:id="rId3" imgW="18542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2514600"/>
                        <a:ext cx="325462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488931"/>
              </p:ext>
            </p:extLst>
          </p:nvPr>
        </p:nvGraphicFramePr>
        <p:xfrm>
          <a:off x="990600" y="3657600"/>
          <a:ext cx="264694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91" name="Equation" r:id="rId5" imgW="1524000" imgH="482600" progId="Equation.DSMT4">
                  <p:embed/>
                </p:oleObj>
              </mc:Choice>
              <mc:Fallback>
                <p:oleObj name="Equation" r:id="rId5" imgW="15240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3657600"/>
                        <a:ext cx="2646947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857145"/>
              </p:ext>
            </p:extLst>
          </p:nvPr>
        </p:nvGraphicFramePr>
        <p:xfrm>
          <a:off x="4386263" y="3657600"/>
          <a:ext cx="35417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92" name="Equation" r:id="rId7" imgW="2146300" imgH="508000" progId="Equation.DSMT4">
                  <p:embed/>
                </p:oleObj>
              </mc:Choice>
              <mc:Fallback>
                <p:oleObj name="Equation" r:id="rId7" imgW="21463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86263" y="3657600"/>
                        <a:ext cx="3541712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80528"/>
              </p:ext>
            </p:extLst>
          </p:nvPr>
        </p:nvGraphicFramePr>
        <p:xfrm>
          <a:off x="4876800" y="2667000"/>
          <a:ext cx="13684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93" name="Equation" r:id="rId9" imgW="787400" imgH="279400" progId="Equation.DSMT4">
                  <p:embed/>
                </p:oleObj>
              </mc:Choice>
              <mc:Fallback>
                <p:oleObj name="Equation" r:id="rId9" imgW="7874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6800" y="2667000"/>
                        <a:ext cx="136842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898854"/>
              </p:ext>
            </p:extLst>
          </p:nvPr>
        </p:nvGraphicFramePr>
        <p:xfrm>
          <a:off x="1023941" y="4783931"/>
          <a:ext cx="3046413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94" name="Equation" r:id="rId11" imgW="1752600" imgH="457200" progId="Equation.DSMT4">
                  <p:embed/>
                </p:oleObj>
              </mc:Choice>
              <mc:Fallback>
                <p:oleObj name="Equation" r:id="rId11" imgW="1752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23941" y="4783931"/>
                        <a:ext cx="3046413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073155"/>
              </p:ext>
            </p:extLst>
          </p:nvPr>
        </p:nvGraphicFramePr>
        <p:xfrm>
          <a:off x="4191355" y="4783931"/>
          <a:ext cx="4724045" cy="761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95" name="Equation" r:id="rId13" imgW="2997200" imgH="482600" progId="Equation.DSMT4">
                  <p:embed/>
                </p:oleObj>
              </mc:Choice>
              <mc:Fallback>
                <p:oleObj name="Equation" r:id="rId13" imgW="29972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91355" y="4783931"/>
                        <a:ext cx="4724045" cy="761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011505"/>
              </p:ext>
            </p:extLst>
          </p:nvPr>
        </p:nvGraphicFramePr>
        <p:xfrm>
          <a:off x="990599" y="5617814"/>
          <a:ext cx="3696559" cy="782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96" name="Equation" r:id="rId15" imgW="2159000" imgH="457200" progId="Equation.DSMT4">
                  <p:embed/>
                </p:oleObj>
              </mc:Choice>
              <mc:Fallback>
                <p:oleObj name="Equation" r:id="rId15" imgW="2159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90599" y="5617814"/>
                        <a:ext cx="3696559" cy="782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05400" y="5867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 matrices form Lie Group SU(2)</a:t>
            </a:r>
          </a:p>
        </p:txBody>
      </p:sp>
    </p:spTree>
    <p:extLst>
      <p:ext uri="{BB962C8B-B14F-4D97-AF65-F5344CB8AC3E}">
        <p14:creationId xmlns:p14="http://schemas.microsoft.com/office/powerpoint/2010/main" val="206040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SU(2)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Fundamental representation of SU(2), doublet, labeled </a:t>
            </a:r>
            <a:r>
              <a:rPr lang="en-US" sz="2400" b="1" dirty="0"/>
              <a:t>2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Contains u and d quarks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Another doublet, </a:t>
            </a:r>
            <a:r>
              <a:rPr lang="en-US" sz="2400" b="1" dirty="0"/>
              <a:t>2</a:t>
            </a:r>
            <a:r>
              <a:rPr lang="en-US" sz="2400" dirty="0"/>
              <a:t>, contains their anti-quarks</a:t>
            </a:r>
          </a:p>
          <a:p>
            <a:pPr marL="0" indent="0"/>
            <a:r>
              <a:rPr lang="en-US" sz="2400" dirty="0"/>
              <a:t>Mesons are </a:t>
            </a:r>
            <a:r>
              <a:rPr lang="en-US" sz="2400" dirty="0" err="1"/>
              <a:t>qq</a:t>
            </a:r>
            <a:r>
              <a:rPr lang="en-US" sz="2400" dirty="0"/>
              <a:t> states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Build the </a:t>
            </a:r>
            <a:r>
              <a:rPr lang="en-US" sz="2400" dirty="0" err="1"/>
              <a:t>multiplet</a:t>
            </a:r>
            <a:endParaRPr lang="en-US" sz="2400" dirty="0"/>
          </a:p>
          <a:p>
            <a:pPr lvl="1">
              <a:buFont typeface="Arial"/>
              <a:buChar char="•"/>
            </a:pPr>
            <a:r>
              <a:rPr lang="en-US" sz="2400" b="1" dirty="0"/>
              <a:t>2 + 2 = 3 + 1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Identify 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dirty="0"/>
              <a:t> mesons form the triplet and </a:t>
            </a:r>
            <a:r>
              <a:rPr lang="en-US" sz="2400" dirty="0">
                <a:latin typeface="Symbol" charset="2"/>
                <a:cs typeface="Symbol" charset="2"/>
              </a:rPr>
              <a:t>h</a:t>
            </a:r>
            <a:r>
              <a:rPr lang="en-US" sz="2400" dirty="0"/>
              <a:t> meson the singlet</a:t>
            </a:r>
          </a:p>
          <a:p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352800" y="2328486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33600" y="2819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57717" y="3635124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643899"/>
              </p:ext>
            </p:extLst>
          </p:nvPr>
        </p:nvGraphicFramePr>
        <p:xfrm>
          <a:off x="4837818" y="4518020"/>
          <a:ext cx="3848982" cy="18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84" name="Equation" r:id="rId3" imgW="3111500" imgH="1473200" progId="Equation.DSMT4">
                  <p:embed/>
                </p:oleObj>
              </mc:Choice>
              <mc:Fallback>
                <p:oleObj name="Equation" r:id="rId3" imgW="3111500" imgH="147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7818" y="4518020"/>
                        <a:ext cx="3848982" cy="18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554979"/>
              </p:ext>
            </p:extLst>
          </p:nvPr>
        </p:nvGraphicFramePr>
        <p:xfrm>
          <a:off x="990600" y="4610100"/>
          <a:ext cx="32766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85" name="Equation" r:id="rId5" imgW="3276600" imgH="1663700" progId="Equation.DSMT4">
                  <p:embed/>
                </p:oleObj>
              </mc:Choice>
              <mc:Fallback>
                <p:oleObj name="Equation" r:id="rId5" imgW="3276600" imgH="166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4610100"/>
                        <a:ext cx="3276600" cy="166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501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Gellman’s Eight-fold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Organized then known particles in interesting patterns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54610" y="1981200"/>
            <a:ext cx="3845990" cy="3590330"/>
            <a:chOff x="685800" y="1976735"/>
            <a:chExt cx="3845990" cy="3590330"/>
          </a:xfrm>
        </p:grpSpPr>
        <p:sp>
          <p:nvSpPr>
            <p:cNvPr id="7" name="Hexagon 6"/>
            <p:cNvSpPr/>
            <p:nvPr/>
          </p:nvSpPr>
          <p:spPr>
            <a:xfrm>
              <a:off x="1066800" y="2438400"/>
              <a:ext cx="2895600" cy="2667000"/>
            </a:xfrm>
            <a:prstGeom prst="hexagon">
              <a:avLst/>
            </a:prstGeom>
            <a:noFill/>
            <a:ln w="381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" y="3429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charset="2"/>
                  <a:cs typeface="Symbol" charset="2"/>
                </a:rPr>
                <a:t>p</a:t>
              </a:r>
              <a:r>
                <a:rPr lang="en-US" sz="2400" baseline="30000" dirty="0"/>
                <a:t>–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98390" y="351958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charset="2"/>
                  <a:cs typeface="Symbol" charset="2"/>
                </a:rPr>
                <a:t>p</a:t>
              </a:r>
              <a:r>
                <a:rPr lang="en-US" sz="2400" baseline="30000" dirty="0"/>
                <a:t>+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68348" y="34290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charset="2"/>
                  <a:cs typeface="Symbol" charset="2"/>
                </a:rPr>
                <a:t>p</a:t>
              </a:r>
              <a:r>
                <a:rPr lang="en-US" sz="2400" baseline="30000" dirty="0"/>
                <a:t>0</a:t>
              </a:r>
              <a:r>
                <a:rPr lang="en-US" sz="2400" dirty="0">
                  <a:latin typeface="Symbol" charset="2"/>
                  <a:cs typeface="Symbol" charset="2"/>
                </a:rPr>
                <a:t>, h</a:t>
              </a:r>
              <a:r>
                <a:rPr lang="en-US" sz="2400" baseline="30000" dirty="0"/>
                <a:t>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19812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/>
                  <a:cs typeface="Arial"/>
                </a:rPr>
                <a:t>K</a:t>
              </a:r>
              <a:r>
                <a:rPr lang="en-US" sz="2400" baseline="30000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1600" y="197673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/>
                  <a:cs typeface="Arial"/>
                </a:rPr>
                <a:t>K</a:t>
              </a:r>
              <a:r>
                <a:rPr lang="en-US" sz="2400" baseline="30000" dirty="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01547" y="51054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/>
                  <a:cs typeface="Arial"/>
                </a:rPr>
                <a:t>K</a:t>
              </a:r>
              <a:r>
                <a:rPr lang="en-US" sz="2400" baseline="30000" dirty="0">
                  <a:latin typeface="Arial"/>
                  <a:cs typeface="Arial"/>
                </a:rPr>
                <a:t>0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386517" y="51816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295400" y="50292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/>
                  <a:cs typeface="Arial"/>
                </a:rPr>
                <a:t>K</a:t>
              </a:r>
              <a:r>
                <a:rPr lang="en-US" sz="2400" baseline="30000" dirty="0">
                  <a:latin typeface="Arial"/>
                  <a:cs typeface="Arial"/>
                </a:rPr>
                <a:t>–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53000" y="2095500"/>
            <a:ext cx="3845990" cy="3520824"/>
            <a:chOff x="685800" y="1976735"/>
            <a:chExt cx="3845990" cy="3520824"/>
          </a:xfrm>
        </p:grpSpPr>
        <p:sp>
          <p:nvSpPr>
            <p:cNvPr id="19" name="Hexagon 18"/>
            <p:cNvSpPr/>
            <p:nvPr/>
          </p:nvSpPr>
          <p:spPr>
            <a:xfrm>
              <a:off x="1066800" y="2438400"/>
              <a:ext cx="2895600" cy="2667000"/>
            </a:xfrm>
            <a:prstGeom prst="hexagon">
              <a:avLst/>
            </a:prstGeom>
            <a:noFill/>
            <a:ln w="381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5800" y="3429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charset="2"/>
                  <a:cs typeface="Symbol" charset="2"/>
                </a:rPr>
                <a:t>S</a:t>
              </a:r>
              <a:r>
                <a:rPr lang="en-US" sz="2400" baseline="30000" dirty="0"/>
                <a:t>–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98390" y="351958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charset="2"/>
                  <a:cs typeface="Symbol" charset="2"/>
                </a:rPr>
                <a:t>S</a:t>
              </a:r>
              <a:r>
                <a:rPr lang="en-US" sz="2400" baseline="30000" dirty="0"/>
                <a:t>+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68348" y="34290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charset="2"/>
                  <a:cs typeface="Symbol" charset="2"/>
                </a:rPr>
                <a:t>S</a:t>
              </a:r>
              <a:r>
                <a:rPr lang="en-US" sz="2400" baseline="30000" dirty="0"/>
                <a:t>0</a:t>
              </a:r>
              <a:r>
                <a:rPr lang="en-US" sz="2400" dirty="0">
                  <a:latin typeface="Symbol" charset="2"/>
                  <a:cs typeface="Symbol" charset="2"/>
                </a:rPr>
                <a:t>, L</a:t>
              </a:r>
              <a:r>
                <a:rPr lang="en-US" sz="2400" baseline="30000" dirty="0"/>
                <a:t>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76600" y="19812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/>
                  <a:cs typeface="Arial"/>
                </a:rPr>
                <a:t>p</a:t>
              </a:r>
              <a:r>
                <a:rPr lang="en-US" sz="2400" baseline="30000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71600" y="197673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/>
                  <a:cs typeface="Arial"/>
                </a:rPr>
                <a:t>n</a:t>
              </a:r>
              <a:endParaRPr lang="en-US" sz="2400" baseline="30000" dirty="0">
                <a:latin typeface="Arial"/>
                <a:cs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01547" y="5035894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charset="2"/>
                  <a:cs typeface="Symbol" charset="2"/>
                </a:rPr>
                <a:t>X</a:t>
              </a:r>
              <a:r>
                <a:rPr lang="en-US" sz="2400" baseline="30000" dirty="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95400" y="50292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charset="2"/>
                  <a:cs typeface="Symbol" charset="2"/>
                </a:rPr>
                <a:t>X</a:t>
              </a:r>
              <a:r>
                <a:rPr lang="en-US" sz="2400" baseline="30000" dirty="0">
                  <a:latin typeface="Symbol" charset="2"/>
                  <a:cs typeface="Symbol" charset="2"/>
                </a:rPr>
                <a:t>–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6200" y="2253153"/>
            <a:ext cx="1905000" cy="2911116"/>
            <a:chOff x="76200" y="2253153"/>
            <a:chExt cx="1905000" cy="2911116"/>
          </a:xfrm>
        </p:grpSpPr>
        <p:sp>
          <p:nvSpPr>
            <p:cNvPr id="28" name="TextBox 27"/>
            <p:cNvSpPr txBox="1"/>
            <p:nvPr/>
          </p:nvSpPr>
          <p:spPr>
            <a:xfrm>
              <a:off x="76200" y="2253153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Strangeness = 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200" y="3524045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 = 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200" y="4794937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 = –1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97939" y="2286000"/>
            <a:ext cx="1284161" cy="3046631"/>
            <a:chOff x="7897939" y="2286000"/>
            <a:chExt cx="1284161" cy="3046631"/>
          </a:xfrm>
        </p:grpSpPr>
        <p:sp>
          <p:nvSpPr>
            <p:cNvPr id="31" name="TextBox 30"/>
            <p:cNvSpPr txBox="1"/>
            <p:nvPr/>
          </p:nvSpPr>
          <p:spPr>
            <a:xfrm>
              <a:off x="7897939" y="2286000"/>
              <a:ext cx="9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 = 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229600" y="3429000"/>
              <a:ext cx="9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 = –1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97939" y="4963299"/>
              <a:ext cx="9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 = –2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146095" y="5495330"/>
            <a:ext cx="1091842" cy="848850"/>
            <a:chOff x="2146095" y="5495330"/>
            <a:chExt cx="1091842" cy="84885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173810" y="5495330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46095" y="5974848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–1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61158" y="5550209"/>
            <a:ext cx="1091842" cy="848850"/>
            <a:chOff x="2146095" y="5495330"/>
            <a:chExt cx="1091842" cy="848850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2173810" y="5495330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146095" y="5974848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67200" y="3946087"/>
            <a:ext cx="1091842" cy="848850"/>
            <a:chOff x="2146095" y="5495330"/>
            <a:chExt cx="1091842" cy="84885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2173810" y="5495330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146095" y="5974848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+1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82876" y="5607845"/>
            <a:ext cx="1091842" cy="848850"/>
            <a:chOff x="2146095" y="5495330"/>
            <a:chExt cx="1091842" cy="848850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2173810" y="5495330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146095" y="5974848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–1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897939" y="5662724"/>
            <a:ext cx="1091842" cy="848850"/>
            <a:chOff x="2146095" y="5495330"/>
            <a:chExt cx="1091842" cy="848850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2173810" y="5495330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146095" y="5974848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0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303981" y="4058602"/>
            <a:ext cx="1091842" cy="848850"/>
            <a:chOff x="2146095" y="5495330"/>
            <a:chExt cx="1091842" cy="848850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2173810" y="5495330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146095" y="5974848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+1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76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Masses are not identical, but are close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Is there an underlying symmetry that is partly broken?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Is there a substructure?</a:t>
            </a:r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Three quarks for muster mark!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33400" y="3086916"/>
            <a:ext cx="4576040" cy="3432570"/>
            <a:chOff x="533400" y="3225086"/>
            <a:chExt cx="4576040" cy="3432570"/>
          </a:xfrm>
        </p:grpSpPr>
        <p:sp>
          <p:nvSpPr>
            <p:cNvPr id="8" name="Isosceles Triangle 7"/>
            <p:cNvSpPr/>
            <p:nvPr/>
          </p:nvSpPr>
          <p:spPr>
            <a:xfrm flipV="1">
              <a:off x="1447800" y="3606086"/>
              <a:ext cx="2438400" cy="1828800"/>
            </a:xfrm>
            <a:prstGeom prst="triangle">
              <a:avLst/>
            </a:prstGeom>
            <a:noFill/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0" y="3225086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0000" y="3236754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04088" y="539109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" y="3377486"/>
              <a:ext cx="838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 = 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" y="5130086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 = –1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794358" y="5808806"/>
              <a:ext cx="1091842" cy="848850"/>
              <a:chOff x="2146095" y="5495330"/>
              <a:chExt cx="1091842" cy="848850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2173810" y="5495330"/>
                <a:ext cx="340790" cy="52447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2146095" y="5974848"/>
                <a:ext cx="1091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Q = –1/3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017598" y="3758486"/>
              <a:ext cx="1091842" cy="848850"/>
              <a:chOff x="2146095" y="5495330"/>
              <a:chExt cx="1091842" cy="84885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2173810" y="5495330"/>
                <a:ext cx="340790" cy="52447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146095" y="5974848"/>
                <a:ext cx="1091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Q = +2/3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5219700" y="3166193"/>
            <a:ext cx="3847027" cy="3364435"/>
            <a:chOff x="5219700" y="3166193"/>
            <a:chExt cx="3847027" cy="3364435"/>
          </a:xfrm>
        </p:grpSpPr>
        <p:sp>
          <p:nvSpPr>
            <p:cNvPr id="9" name="Isosceles Triangle 8"/>
            <p:cNvSpPr/>
            <p:nvPr/>
          </p:nvSpPr>
          <p:spPr>
            <a:xfrm>
              <a:off x="5410200" y="3603729"/>
              <a:ext cx="2438400" cy="1828800"/>
            </a:xfrm>
            <a:prstGeom prst="triangle">
              <a:avLst/>
            </a:prstGeom>
            <a:noFill/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465761" y="3166193"/>
              <a:ext cx="381000" cy="400110"/>
              <a:chOff x="6465761" y="3166193"/>
              <a:chExt cx="381000" cy="40011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465761" y="3166193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s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6488239" y="3276600"/>
                <a:ext cx="23983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5219700" y="5511086"/>
              <a:ext cx="381000" cy="400110"/>
              <a:chOff x="6465761" y="3166193"/>
              <a:chExt cx="381000" cy="40011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465761" y="3166193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u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6535105" y="3265362"/>
                <a:ext cx="23983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7702487" y="5486400"/>
              <a:ext cx="381000" cy="400110"/>
              <a:chOff x="6465761" y="3166193"/>
              <a:chExt cx="381000" cy="400110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6465761" y="3166193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d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6521956" y="3208860"/>
                <a:ext cx="23983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Arrow Connector 32"/>
            <p:cNvCxnSpPr/>
            <p:nvPr/>
          </p:nvCxnSpPr>
          <p:spPr>
            <a:xfrm>
              <a:off x="5576722" y="5669092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549007" y="6148610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–2/3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8002600" y="5681778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974885" y="6161296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+1/3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57800" y="2286000"/>
            <a:ext cx="3656527" cy="609398"/>
            <a:chOff x="5410200" y="2612460"/>
            <a:chExt cx="3656527" cy="609398"/>
          </a:xfrm>
        </p:grpSpPr>
        <p:sp>
          <p:nvSpPr>
            <p:cNvPr id="39" name="TextBox 38"/>
            <p:cNvSpPr txBox="1"/>
            <p:nvPr/>
          </p:nvSpPr>
          <p:spPr>
            <a:xfrm>
              <a:off x="5410200" y="2612460"/>
              <a:ext cx="3656527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dirty="0"/>
                <a:t>Mesons: quark-anti-quark states</a:t>
              </a:r>
            </a:p>
            <a:p>
              <a:pPr>
                <a:lnSpc>
                  <a:spcPct val="60000"/>
                </a:lnSpc>
              </a:pPr>
              <a:endParaRPr lang="en-US" dirty="0"/>
            </a:p>
            <a:p>
              <a:pPr>
                <a:lnSpc>
                  <a:spcPct val="60000"/>
                </a:lnSpc>
              </a:pPr>
              <a:r>
                <a:rPr lang="en-US" dirty="0"/>
                <a:t>3 x 3 = 8 + 1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836156" y="2918076"/>
              <a:ext cx="17848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010400" y="3429000"/>
            <a:ext cx="1905000" cy="2116914"/>
            <a:chOff x="7010400" y="3429000"/>
            <a:chExt cx="1905000" cy="2116914"/>
          </a:xfrm>
        </p:grpSpPr>
        <p:sp>
          <p:nvSpPr>
            <p:cNvPr id="45" name="TextBox 44"/>
            <p:cNvSpPr txBox="1"/>
            <p:nvPr/>
          </p:nvSpPr>
          <p:spPr>
            <a:xfrm>
              <a:off x="7010400" y="3429000"/>
              <a:ext cx="1332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 = +1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990233" y="5176582"/>
              <a:ext cx="925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 = 0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748A70B-D08B-754F-87A6-2393740B01BD}"/>
              </a:ext>
            </a:extLst>
          </p:cNvPr>
          <p:cNvSpPr txBox="1"/>
          <p:nvPr/>
        </p:nvSpPr>
        <p:spPr>
          <a:xfrm>
            <a:off x="5576722" y="1193803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dirty="0">
                <a:solidFill>
                  <a:srgbClr val="0000FF"/>
                </a:solidFill>
              </a:rPr>
              <a:t>For SU(3) try Young’s tableau (see PDG tables for SU(n))</a:t>
            </a:r>
          </a:p>
        </p:txBody>
      </p:sp>
    </p:spTree>
    <p:extLst>
      <p:ext uri="{BB962C8B-B14F-4D97-AF65-F5344CB8AC3E}">
        <p14:creationId xmlns:p14="http://schemas.microsoft.com/office/powerpoint/2010/main" val="170051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0" y="2253153"/>
            <a:ext cx="1905000" cy="2911116"/>
            <a:chOff x="76200" y="2253153"/>
            <a:chExt cx="1905000" cy="2911116"/>
          </a:xfrm>
        </p:grpSpPr>
        <p:sp>
          <p:nvSpPr>
            <p:cNvPr id="19" name="TextBox 18"/>
            <p:cNvSpPr txBox="1"/>
            <p:nvPr/>
          </p:nvSpPr>
          <p:spPr>
            <a:xfrm>
              <a:off x="76200" y="2253153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Strangeness = 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200" y="3524045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 = 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200" y="4794937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 = –1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46095" y="5495330"/>
            <a:ext cx="1091842" cy="848850"/>
            <a:chOff x="2146095" y="5495330"/>
            <a:chExt cx="1091842" cy="84885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2173810" y="5495330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146095" y="5974848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–1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61158" y="5550209"/>
            <a:ext cx="1091842" cy="848850"/>
            <a:chOff x="2146095" y="5495330"/>
            <a:chExt cx="1091842" cy="84885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2173810" y="5495330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146095" y="5974848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0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67200" y="3946087"/>
            <a:ext cx="1091842" cy="848850"/>
            <a:chOff x="2146095" y="5495330"/>
            <a:chExt cx="1091842" cy="84885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2173810" y="5495330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146095" y="5974848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+1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1B7AB2E-D9B7-A04A-BA92-634EC3FAFAFE}"/>
              </a:ext>
            </a:extLst>
          </p:cNvPr>
          <p:cNvGrpSpPr/>
          <p:nvPr/>
        </p:nvGrpSpPr>
        <p:grpSpPr>
          <a:xfrm>
            <a:off x="838200" y="1981200"/>
            <a:ext cx="3962400" cy="3590330"/>
            <a:chOff x="838200" y="1981200"/>
            <a:chExt cx="3962400" cy="3590330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1981200"/>
              <a:ext cx="3962400" cy="3590330"/>
              <a:chOff x="569390" y="1976735"/>
              <a:chExt cx="3962400" cy="3590330"/>
            </a:xfrm>
          </p:grpSpPr>
          <p:sp>
            <p:nvSpPr>
              <p:cNvPr id="9" name="Hexagon 8"/>
              <p:cNvSpPr/>
              <p:nvPr/>
            </p:nvSpPr>
            <p:spPr>
              <a:xfrm>
                <a:off x="1066800" y="2438400"/>
                <a:ext cx="2895600" cy="2667000"/>
              </a:xfrm>
              <a:prstGeom prst="hexagon">
                <a:avLst/>
              </a:prstGeom>
              <a:noFill/>
              <a:ln w="38100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69390" y="34290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/>
                    <a:cs typeface="Arial"/>
                  </a:rPr>
                  <a:t>du</a:t>
                </a:r>
                <a:endParaRPr lang="en-US" sz="2400" baseline="30000" dirty="0">
                  <a:latin typeface="Arial"/>
                  <a:cs typeface="Arial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998390" y="3500735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Arial"/>
                    <a:cs typeface="Arial"/>
                  </a:rPr>
                  <a:t>ud</a:t>
                </a:r>
                <a:endParaRPr lang="en-US" sz="2400" baseline="30000" dirty="0">
                  <a:latin typeface="Arial"/>
                  <a:cs typeface="Arial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57346" y="3485032"/>
                <a:ext cx="15872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Arial"/>
                    <a:cs typeface="Arial"/>
                  </a:rPr>
                  <a:t>uu</a:t>
                </a:r>
                <a:r>
                  <a:rPr lang="en-US" sz="2400" dirty="0">
                    <a:latin typeface="Arial"/>
                    <a:cs typeface="Arial"/>
                  </a:rPr>
                  <a:t>, </a:t>
                </a:r>
                <a:r>
                  <a:rPr lang="en-US" sz="2400" dirty="0" err="1">
                    <a:latin typeface="Arial"/>
                    <a:cs typeface="Arial"/>
                  </a:rPr>
                  <a:t>dd</a:t>
                </a:r>
                <a:r>
                  <a:rPr lang="en-US" sz="2400" dirty="0">
                    <a:latin typeface="Arial"/>
                    <a:cs typeface="Arial"/>
                  </a:rPr>
                  <a:t>, </a:t>
                </a:r>
                <a:r>
                  <a:rPr lang="en-US" sz="2400" dirty="0" err="1">
                    <a:latin typeface="Arial"/>
                    <a:cs typeface="Arial"/>
                  </a:rPr>
                  <a:t>ss</a:t>
                </a:r>
                <a:endParaRPr lang="en-US" sz="2400" dirty="0">
                  <a:latin typeface="Arial"/>
                  <a:cs typeface="Arial"/>
                </a:endParaRPr>
              </a:p>
              <a:p>
                <a:pPr algn="ctr"/>
                <a:r>
                  <a:rPr lang="en-US" sz="2400" dirty="0">
                    <a:latin typeface="Symbol" charset="2"/>
                    <a:cs typeface="Symbol" charset="2"/>
                  </a:rPr>
                  <a:t>p</a:t>
                </a:r>
                <a:r>
                  <a:rPr lang="en-US" sz="2400" baseline="30000" dirty="0">
                    <a:latin typeface="Symbol" charset="2"/>
                    <a:cs typeface="Symbol" charset="2"/>
                  </a:rPr>
                  <a:t>0</a:t>
                </a:r>
                <a:r>
                  <a:rPr lang="en-US" sz="2400" dirty="0">
                    <a:latin typeface="Symbol" charset="2"/>
                    <a:cs typeface="Symbol" charset="2"/>
                  </a:rPr>
                  <a:t>, h</a:t>
                </a:r>
                <a:r>
                  <a:rPr lang="en-US" sz="2400" baseline="30000" dirty="0">
                    <a:latin typeface="Symbol" charset="2"/>
                    <a:cs typeface="Symbol" charset="2"/>
                  </a:rPr>
                  <a:t>0</a:t>
                </a:r>
                <a:r>
                  <a:rPr lang="en-US" sz="2400" dirty="0">
                    <a:latin typeface="Symbol" charset="2"/>
                    <a:cs typeface="Symbol" charset="2"/>
                  </a:rPr>
                  <a:t>, </a:t>
                </a:r>
                <a:r>
                  <a:rPr lang="en-US" sz="2400" dirty="0">
                    <a:solidFill>
                      <a:srgbClr val="FF0000"/>
                    </a:solidFill>
                    <a:latin typeface="Symbol" charset="2"/>
                    <a:cs typeface="Symbol" charset="2"/>
                  </a:rPr>
                  <a:t>?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76600" y="19812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/>
                    <a:cs typeface="Arial"/>
                  </a:rPr>
                  <a:t>us</a:t>
                </a:r>
                <a:endParaRPr lang="en-US" sz="2400" baseline="30000" dirty="0">
                  <a:latin typeface="Arial"/>
                  <a:cs typeface="Arial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371600" y="1976735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Arial"/>
                    <a:cs typeface="Arial"/>
                  </a:rPr>
                  <a:t>sd</a:t>
                </a:r>
                <a:endParaRPr lang="en-US" sz="2400" baseline="30000" dirty="0">
                  <a:latin typeface="Arial"/>
                  <a:cs typeface="Arial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301547" y="51054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/>
                    <a:cs typeface="Arial"/>
                  </a:rPr>
                  <a:t>ds</a:t>
                </a:r>
                <a:endParaRPr lang="en-US" sz="2400" baseline="30000" dirty="0">
                  <a:latin typeface="Arial"/>
                  <a:cs typeface="Arial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528241" y="5177135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295400" y="50292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Arial"/>
                    <a:cs typeface="Arial"/>
                  </a:rPr>
                  <a:t>su</a:t>
                </a:r>
                <a:endParaRPr lang="en-US" sz="2400" baseline="30000" dirty="0">
                  <a:latin typeface="Arial"/>
                  <a:cs typeface="Arial"/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>
              <a:off x="1907110" y="2052935"/>
              <a:ext cx="190500" cy="44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793623" y="2091114"/>
              <a:ext cx="190500" cy="44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093367" y="3542432"/>
              <a:ext cx="190500" cy="44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540455" y="3608183"/>
              <a:ext cx="190500" cy="44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11860" y="5183832"/>
              <a:ext cx="190500" cy="44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324100" y="3581400"/>
              <a:ext cx="190500" cy="44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841878" y="3572628"/>
              <a:ext cx="190500" cy="44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310317" y="3597570"/>
              <a:ext cx="190500" cy="44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2629463" y="4191000"/>
            <a:ext cx="57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h’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63610" y="1315410"/>
            <a:ext cx="3656527" cy="609398"/>
            <a:chOff x="5410200" y="2638701"/>
            <a:chExt cx="3656527" cy="609398"/>
          </a:xfrm>
        </p:grpSpPr>
        <p:sp>
          <p:nvSpPr>
            <p:cNvPr id="43" name="TextBox 42"/>
            <p:cNvSpPr txBox="1"/>
            <p:nvPr/>
          </p:nvSpPr>
          <p:spPr>
            <a:xfrm>
              <a:off x="5410200" y="2638701"/>
              <a:ext cx="3656527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dirty="0">
                  <a:solidFill>
                    <a:srgbClr val="0000FF"/>
                  </a:solidFill>
                </a:rPr>
                <a:t>Mesons: quark-anti-quark states</a:t>
              </a:r>
            </a:p>
            <a:p>
              <a:pPr>
                <a:lnSpc>
                  <a:spcPct val="60000"/>
                </a:lnSpc>
              </a:pPr>
              <a:endParaRPr lang="en-US" dirty="0">
                <a:solidFill>
                  <a:srgbClr val="0000FF"/>
                </a:solidFill>
              </a:endParaRPr>
            </a:p>
            <a:p>
              <a:pPr>
                <a:lnSpc>
                  <a:spcPct val="60000"/>
                </a:lnSpc>
              </a:pPr>
              <a:r>
                <a:rPr lang="en-US" dirty="0">
                  <a:solidFill>
                    <a:srgbClr val="0000FF"/>
                  </a:solidFill>
                </a:rPr>
                <a:t>3 x 3 = 8 + 1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872556" y="2918076"/>
              <a:ext cx="178488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824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Symmetries play an important role in particle physics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 err="1"/>
              <a:t>Noether</a:t>
            </a:r>
            <a:r>
              <a:rPr lang="en-US" sz="2000" dirty="0"/>
              <a:t>: Symmetries 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</a:t>
            </a:r>
            <a:r>
              <a:rPr lang="en-US" sz="2000" dirty="0">
                <a:sym typeface="Wingdings"/>
              </a:rPr>
              <a:t> Conservation Laws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>
                <a:sym typeface="Wingdings"/>
              </a:rPr>
              <a:t>Make progress when complete dynamics unknown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>
                <a:sym typeface="Wingdings"/>
              </a:rPr>
              <a:t>Simplifies calculations</a:t>
            </a:r>
          </a:p>
          <a:p>
            <a:pPr marL="0" indent="0"/>
            <a:r>
              <a:rPr lang="en-US" sz="2000" dirty="0">
                <a:sym typeface="Wingdings"/>
              </a:rPr>
              <a:t>Group theory – mathematical description of symmetries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sym typeface="Wingdings"/>
              </a:rPr>
              <a:t>Cursory look here; Formal course recommended !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phot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10294"/>
          <a:stretch/>
        </p:blipFill>
        <p:spPr>
          <a:xfrm>
            <a:off x="1659196" y="3657600"/>
            <a:ext cx="5732204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47078" y="56504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 Internal Symmetry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200" y="4572000"/>
            <a:ext cx="1905000" cy="1107996"/>
            <a:chOff x="76200" y="4572000"/>
            <a:chExt cx="1905000" cy="1107996"/>
          </a:xfrm>
        </p:grpSpPr>
        <p:sp>
          <p:nvSpPr>
            <p:cNvPr id="8" name="TextBox 7"/>
            <p:cNvSpPr txBox="1"/>
            <p:nvPr/>
          </p:nvSpPr>
          <p:spPr>
            <a:xfrm>
              <a:off x="76200" y="48768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00FF"/>
                  </a:solidFill>
                </a:rPr>
                <a:t>Space-Time Symmetries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52600" y="4572000"/>
              <a:ext cx="228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solidFill>
                    <a:srgbClr val="0000FF"/>
                  </a:solidFill>
                </a:rPr>
                <a:t>{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Baryons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250950" cy="365125"/>
          </a:xfrm>
        </p:spPr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219200"/>
            <a:ext cx="8686800" cy="5121275"/>
          </a:xfrm>
        </p:spPr>
        <p:txBody>
          <a:bodyPr/>
          <a:lstStyle/>
          <a:p>
            <a:r>
              <a:rPr lang="en-US" sz="1800" dirty="0"/>
              <a:t>Three quark combinations  3 x 3 x 3 = 10 + 8 + 1</a:t>
            </a:r>
          </a:p>
          <a:p>
            <a:pPr marL="857250" lvl="1" indent="-457200">
              <a:buFont typeface="Arial"/>
              <a:buChar char="•"/>
            </a:pPr>
            <a:r>
              <a:rPr lang="en-US" sz="1800" dirty="0"/>
              <a:t>Missing </a:t>
            </a:r>
            <a:r>
              <a:rPr lang="en-US" sz="1800" b="1" dirty="0">
                <a:latin typeface="Symbol" charset="2"/>
                <a:cs typeface="Symbol" charset="2"/>
              </a:rPr>
              <a:t>W</a:t>
            </a:r>
            <a:r>
              <a:rPr lang="en-US" sz="1800" b="1" baseline="30000" dirty="0"/>
              <a:t>–1 </a:t>
            </a:r>
            <a:r>
              <a:rPr lang="en-US" sz="1800" dirty="0"/>
              <a:t>in</a:t>
            </a:r>
            <a:r>
              <a:rPr lang="en-US" sz="1800" b="1" dirty="0"/>
              <a:t> </a:t>
            </a:r>
            <a:r>
              <a:rPr lang="en-US" sz="1800" dirty="0" err="1"/>
              <a:t>decuplet</a:t>
            </a:r>
            <a:r>
              <a:rPr lang="en-US" sz="1800" dirty="0"/>
              <a:t> discovered as predicted!</a:t>
            </a:r>
          </a:p>
          <a:p>
            <a:pPr marL="857250" lvl="1" indent="-457200">
              <a:buFont typeface="Arial"/>
              <a:buChar char="•"/>
            </a:pPr>
            <a:r>
              <a:rPr lang="en-US" sz="1800" dirty="0"/>
              <a:t>Bolstering the quark model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4722" y="2436168"/>
            <a:ext cx="4184928" cy="3507432"/>
            <a:chOff x="587122" y="1976735"/>
            <a:chExt cx="4184928" cy="3507432"/>
          </a:xfrm>
        </p:grpSpPr>
        <p:sp>
          <p:nvSpPr>
            <p:cNvPr id="11" name="Hexagon 10"/>
            <p:cNvSpPr/>
            <p:nvPr/>
          </p:nvSpPr>
          <p:spPr>
            <a:xfrm>
              <a:off x="1066800" y="2438400"/>
              <a:ext cx="2895600" cy="2667000"/>
            </a:xfrm>
            <a:prstGeom prst="hexagon">
              <a:avLst/>
            </a:prstGeom>
            <a:noFill/>
            <a:ln w="381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7122" y="3498502"/>
              <a:ext cx="1145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charset="2"/>
                  <a:cs typeface="Symbol" charset="2"/>
                </a:rPr>
                <a:t>S</a:t>
              </a:r>
              <a:r>
                <a:rPr lang="en-US" sz="2400" baseline="30000" dirty="0"/>
                <a:t>–</a:t>
              </a:r>
              <a:r>
                <a:rPr lang="en-US" sz="2400" dirty="0"/>
                <a:t>, </a:t>
              </a:r>
              <a:r>
                <a:rPr lang="en-US" sz="2400" dirty="0" err="1"/>
                <a:t>dds</a:t>
              </a:r>
              <a:r>
                <a:rPr lang="en-US" sz="2400" dirty="0"/>
                <a:t>   </a:t>
              </a:r>
              <a:endParaRPr lang="en-US" sz="2400" baseline="30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36440" y="3485866"/>
              <a:ext cx="13356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charset="2"/>
                  <a:cs typeface="Symbol" charset="2"/>
                </a:rPr>
                <a:t>S</a:t>
              </a:r>
              <a:r>
                <a:rPr lang="en-US" sz="2400" baseline="30000" dirty="0"/>
                <a:t>+</a:t>
              </a:r>
              <a:r>
                <a:rPr lang="en-US" sz="2400" dirty="0"/>
                <a:t>, </a:t>
              </a:r>
              <a:r>
                <a:rPr lang="en-US" sz="2400" dirty="0" err="1"/>
                <a:t>uus</a:t>
              </a:r>
              <a:endParaRPr lang="en-US" sz="2400" baseline="30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17561" y="3462714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ymbol" charset="2"/>
                  <a:cs typeface="Symbol" charset="2"/>
                </a:rPr>
                <a:t>S</a:t>
              </a:r>
              <a:r>
                <a:rPr lang="en-US" sz="2400" baseline="30000" dirty="0"/>
                <a:t>0</a:t>
              </a:r>
              <a:r>
                <a:rPr lang="en-US" sz="2400" dirty="0">
                  <a:latin typeface="Symbol" charset="2"/>
                  <a:cs typeface="Symbol" charset="2"/>
                </a:rPr>
                <a:t>, L</a:t>
              </a:r>
              <a:r>
                <a:rPr lang="en-US" sz="2400" baseline="30000" dirty="0"/>
                <a:t>0</a:t>
              </a:r>
              <a:br>
                <a:rPr lang="en-US" sz="2400" dirty="0"/>
              </a:br>
              <a:r>
                <a:rPr lang="en-US" sz="2400" dirty="0" err="1"/>
                <a:t>uds</a:t>
              </a:r>
              <a:endParaRPr lang="en-US" sz="2400" baseline="30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41104" y="1981200"/>
              <a:ext cx="1321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/>
                  <a:cs typeface="Arial"/>
                </a:rPr>
                <a:t>p</a:t>
              </a:r>
              <a:r>
                <a:rPr lang="en-US" sz="2400" baseline="30000" dirty="0">
                  <a:latin typeface="Arial"/>
                  <a:cs typeface="Arial"/>
                </a:rPr>
                <a:t>+</a:t>
              </a:r>
              <a:r>
                <a:rPr lang="en-US" sz="2400" dirty="0">
                  <a:latin typeface="Arial"/>
                  <a:cs typeface="Arial"/>
                </a:rPr>
                <a:t>, </a:t>
              </a:r>
              <a:r>
                <a:rPr lang="en-US" sz="2400" dirty="0" err="1">
                  <a:latin typeface="Arial"/>
                  <a:cs typeface="Arial"/>
                </a:rPr>
                <a:t>uud</a:t>
              </a:r>
              <a:endParaRPr lang="en-US" sz="2400" baseline="30000" dirty="0">
                <a:latin typeface="Arial"/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3000" y="1976735"/>
              <a:ext cx="1219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/>
                  <a:cs typeface="Arial"/>
                </a:rPr>
                <a:t>n, </a:t>
              </a:r>
              <a:r>
                <a:rPr lang="en-US" sz="2400" dirty="0" err="1">
                  <a:latin typeface="Arial"/>
                  <a:cs typeface="Arial"/>
                </a:rPr>
                <a:t>udd</a:t>
              </a:r>
              <a:endParaRPr lang="en-US" sz="2400" baseline="30000" dirty="0"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52800" y="4966953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charset="2"/>
                  <a:cs typeface="Symbol" charset="2"/>
                </a:rPr>
                <a:t>X</a:t>
              </a:r>
              <a:r>
                <a:rPr lang="en-US" sz="2400" baseline="30000" dirty="0">
                  <a:latin typeface="Arial"/>
                  <a:cs typeface="Arial"/>
                </a:rPr>
                <a:t>0</a:t>
              </a:r>
              <a:r>
                <a:rPr lang="en-US" sz="2400" dirty="0">
                  <a:latin typeface="Symbol" charset="2"/>
                  <a:cs typeface="Symbol" charset="2"/>
                </a:rPr>
                <a:t>, </a:t>
              </a:r>
              <a:r>
                <a:rPr lang="en-US" sz="2400" dirty="0" err="1">
                  <a:latin typeface="Arial"/>
                  <a:cs typeface="Arial"/>
                </a:rPr>
                <a:t>uss</a:t>
              </a:r>
              <a:endParaRPr lang="en-US" sz="2400" baseline="30000" dirty="0">
                <a:latin typeface="Symbol" charset="2"/>
                <a:cs typeface="Symbol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2000" y="5022502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charset="2"/>
                  <a:cs typeface="Symbol" charset="2"/>
                </a:rPr>
                <a:t>X</a:t>
              </a:r>
              <a:r>
                <a:rPr lang="en-US" sz="2400" baseline="30000" dirty="0">
                  <a:latin typeface="Symbol" charset="2"/>
                  <a:cs typeface="Symbol" charset="2"/>
                </a:rPr>
                <a:t>–</a:t>
              </a:r>
              <a:r>
                <a:rPr lang="en-US" sz="2400" dirty="0">
                  <a:latin typeface="Symbol" charset="2"/>
                  <a:cs typeface="Symbol" charset="2"/>
                </a:rPr>
                <a:t>, </a:t>
              </a:r>
              <a:r>
                <a:rPr lang="en-US" sz="2400" dirty="0" err="1">
                  <a:latin typeface="Arial"/>
                  <a:cs typeface="Arial"/>
                </a:rPr>
                <a:t>dss</a:t>
              </a:r>
              <a:endParaRPr lang="en-US" sz="2400" baseline="30000" dirty="0">
                <a:latin typeface="Symbol" charset="2"/>
                <a:cs typeface="Symbol" charset="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" y="2780982"/>
            <a:ext cx="1152921" cy="2857818"/>
            <a:chOff x="7838679" y="2400300"/>
            <a:chExt cx="1152921" cy="2857818"/>
          </a:xfrm>
        </p:grpSpPr>
        <p:sp>
          <p:nvSpPr>
            <p:cNvPr id="20" name="TextBox 19"/>
            <p:cNvSpPr txBox="1"/>
            <p:nvPr/>
          </p:nvSpPr>
          <p:spPr>
            <a:xfrm>
              <a:off x="7897939" y="2400300"/>
              <a:ext cx="952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 = 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38679" y="3338474"/>
              <a:ext cx="952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 = –1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9100" y="4919564"/>
              <a:ext cx="952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 = –2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51358" y="5638800"/>
            <a:ext cx="1091842" cy="848850"/>
            <a:chOff x="2146095" y="5495330"/>
            <a:chExt cx="1091842" cy="84885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173810" y="5495330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146095" y="5974848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–1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00400" y="5638800"/>
            <a:ext cx="1091842" cy="848850"/>
            <a:chOff x="2146095" y="5495330"/>
            <a:chExt cx="1091842" cy="848850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2173810" y="5495330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146095" y="5974848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0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84381" y="4325302"/>
            <a:ext cx="1091842" cy="848850"/>
            <a:chOff x="2146095" y="5495330"/>
            <a:chExt cx="1091842" cy="848850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2173810" y="5495330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146095" y="5974848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+1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28918" y="5287035"/>
            <a:ext cx="1091842" cy="848850"/>
            <a:chOff x="2146095" y="5495330"/>
            <a:chExt cx="1091842" cy="848850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2173810" y="5495330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146095" y="5974848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–1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052158" y="3236715"/>
            <a:ext cx="1091842" cy="848850"/>
            <a:chOff x="2146095" y="5495330"/>
            <a:chExt cx="1091842" cy="848850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2173810" y="5495330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146095" y="5974848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+2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724400" y="2938046"/>
            <a:ext cx="1066800" cy="2091154"/>
            <a:chOff x="4724400" y="2938046"/>
            <a:chExt cx="1066800" cy="2091154"/>
          </a:xfrm>
        </p:grpSpPr>
        <p:sp>
          <p:nvSpPr>
            <p:cNvPr id="37" name="TextBox 36"/>
            <p:cNvSpPr txBox="1"/>
            <p:nvPr/>
          </p:nvSpPr>
          <p:spPr>
            <a:xfrm>
              <a:off x="4724400" y="2938046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S = 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24400" y="4690646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S = –3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728440" y="3435131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S = -1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732480" y="4044731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S = -2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467600" y="4713750"/>
            <a:ext cx="1091842" cy="848850"/>
            <a:chOff x="2146095" y="5495330"/>
            <a:chExt cx="1091842" cy="848850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173810" y="5495330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146095" y="5974848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0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912302" y="3962400"/>
            <a:ext cx="1091842" cy="848850"/>
            <a:chOff x="2146095" y="5495330"/>
            <a:chExt cx="1091842" cy="848850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2173810" y="5495330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146095" y="5974848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+1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81600" y="2514600"/>
            <a:ext cx="2971800" cy="2971800"/>
            <a:chOff x="5181600" y="2514600"/>
            <a:chExt cx="2971800" cy="2971800"/>
          </a:xfrm>
        </p:grpSpPr>
        <p:sp>
          <p:nvSpPr>
            <p:cNvPr id="33" name="Isosceles Triangle 32"/>
            <p:cNvSpPr/>
            <p:nvPr/>
          </p:nvSpPr>
          <p:spPr>
            <a:xfrm flipV="1">
              <a:off x="5482360" y="3084315"/>
              <a:ext cx="2438400" cy="1828800"/>
            </a:xfrm>
            <a:prstGeom prst="triangle">
              <a:avLst/>
            </a:prstGeom>
            <a:noFill/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81600" y="2514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ymbol" charset="2"/>
                  <a:cs typeface="Symbol" charset="2"/>
                </a:rPr>
                <a:t>D</a:t>
              </a:r>
              <a:r>
                <a:rPr lang="en-US" sz="2000" b="1" baseline="30000" dirty="0"/>
                <a:t>–</a:t>
              </a:r>
              <a:r>
                <a:rPr lang="en-US" sz="2000" b="1" dirty="0"/>
                <a:t> </a:t>
              </a:r>
              <a:r>
                <a:rPr lang="en-US" sz="1200" b="1" dirty="0" err="1"/>
                <a:t>ddd</a:t>
              </a:r>
              <a:endParaRPr lang="en-US" sz="12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43600" y="2514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ymbol" charset="2"/>
                  <a:cs typeface="Symbol" charset="2"/>
                </a:rPr>
                <a:t>D</a:t>
              </a:r>
              <a:r>
                <a:rPr lang="en-US" sz="2000" b="1" baseline="30000" dirty="0"/>
                <a:t>0</a:t>
              </a:r>
              <a:r>
                <a:rPr lang="en-US" sz="2000" b="1" dirty="0"/>
                <a:t> </a:t>
              </a:r>
              <a:r>
                <a:rPr lang="en-US" sz="1200" b="1" dirty="0" err="1"/>
                <a:t>ddu</a:t>
              </a:r>
              <a:endParaRPr lang="en-US" sz="12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05600" y="2514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ymbol" charset="2"/>
                  <a:cs typeface="Symbol" charset="2"/>
                </a:rPr>
                <a:t>D</a:t>
              </a:r>
              <a:r>
                <a:rPr lang="en-US" sz="2000" b="1" baseline="30000" dirty="0"/>
                <a:t>+</a:t>
              </a:r>
              <a:r>
                <a:rPr lang="en-US" sz="2000" b="1" dirty="0"/>
                <a:t> </a:t>
              </a:r>
              <a:r>
                <a:rPr lang="en-US" sz="1200" b="1" dirty="0" err="1"/>
                <a:t>duu</a:t>
              </a:r>
              <a:endParaRPr lang="en-US" sz="12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543800" y="2514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ymbol" charset="2"/>
                  <a:cs typeface="Symbol" charset="2"/>
                </a:rPr>
                <a:t>D</a:t>
              </a:r>
              <a:r>
                <a:rPr lang="en-US" sz="2000" b="1" baseline="30000" dirty="0"/>
                <a:t>++</a:t>
              </a:r>
              <a:r>
                <a:rPr lang="en-US" sz="2000" b="1" dirty="0"/>
                <a:t> </a:t>
              </a:r>
              <a:r>
                <a:rPr lang="en-US" sz="1200" b="1" dirty="0" err="1"/>
                <a:t>uuu</a:t>
              </a:r>
              <a:endParaRPr lang="en-US" sz="12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57800" y="3530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ymbol" charset="2"/>
                  <a:cs typeface="Symbol" charset="2"/>
                </a:rPr>
                <a:t>S</a:t>
              </a:r>
              <a:r>
                <a:rPr lang="en-US" sz="2000" b="1" baseline="30000" dirty="0" err="1"/>
                <a:t>h</a:t>
              </a:r>
              <a:r>
                <a:rPr lang="en-US" sz="2000" b="1" baseline="30000" dirty="0"/>
                <a:t>–</a:t>
              </a:r>
              <a:r>
                <a:rPr lang="en-US" sz="2000" b="1" dirty="0"/>
                <a:t> </a:t>
              </a:r>
              <a:r>
                <a:rPr lang="en-US" sz="1200" b="1" dirty="0" err="1"/>
                <a:t>sdd</a:t>
              </a:r>
              <a:endParaRPr lang="en-US" sz="12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383268" y="3530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ymbol" charset="2"/>
                  <a:cs typeface="Symbol" charset="2"/>
                </a:rPr>
                <a:t>S</a:t>
              </a:r>
              <a:r>
                <a:rPr lang="en-US" sz="2000" b="1" baseline="30000" dirty="0"/>
                <a:t>h0</a:t>
              </a:r>
              <a:r>
                <a:rPr lang="en-US" sz="2000" b="1" dirty="0"/>
                <a:t> </a:t>
              </a:r>
              <a:r>
                <a:rPr lang="en-US" sz="1200" b="1" dirty="0" err="1"/>
                <a:t>sdu</a:t>
              </a:r>
              <a:endParaRPr lang="en-US" sz="12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467600" y="3530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ymbol" charset="2"/>
                  <a:cs typeface="Symbol" charset="2"/>
                </a:rPr>
                <a:t>S</a:t>
              </a:r>
              <a:r>
                <a:rPr lang="en-US" sz="2000" b="1" baseline="30000" dirty="0" err="1"/>
                <a:t>h</a:t>
              </a:r>
              <a:r>
                <a:rPr lang="en-US" sz="2000" b="1" baseline="30000" dirty="0"/>
                <a:t>+</a:t>
              </a:r>
              <a:r>
                <a:rPr lang="en-US" sz="2000" b="1" dirty="0"/>
                <a:t> </a:t>
              </a:r>
              <a:r>
                <a:rPr lang="en-US" sz="1200" b="1" dirty="0" err="1"/>
                <a:t>suu</a:t>
              </a:r>
              <a:endParaRPr lang="en-US" sz="12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15000" y="41396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Symbol" charset="2"/>
                  <a:cs typeface="Symbol" charset="2"/>
                </a:rPr>
                <a:t>X</a:t>
              </a:r>
              <a:r>
                <a:rPr lang="en-US" sz="2000" b="1" baseline="30000" dirty="0" err="1"/>
                <a:t>h</a:t>
              </a:r>
              <a:r>
                <a:rPr lang="en-US" sz="2000" b="1" baseline="30000" dirty="0"/>
                <a:t>–</a:t>
              </a:r>
              <a:r>
                <a:rPr lang="en-US" sz="2000" b="1" dirty="0"/>
                <a:t> </a:t>
              </a:r>
              <a:r>
                <a:rPr lang="en-US" sz="1200" b="1" dirty="0" err="1"/>
                <a:t>ssd</a:t>
              </a:r>
              <a:endParaRPr lang="en-US" sz="12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086600" y="41396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ymbol" charset="2"/>
                  <a:cs typeface="Symbol" charset="2"/>
                </a:rPr>
                <a:t>X</a:t>
              </a:r>
              <a:r>
                <a:rPr lang="en-US" sz="2000" b="1" baseline="30000" dirty="0"/>
                <a:t>h0</a:t>
              </a:r>
              <a:r>
                <a:rPr lang="en-US" sz="2000" b="1" dirty="0"/>
                <a:t> </a:t>
              </a:r>
              <a:r>
                <a:rPr lang="en-US" sz="1200" b="1" dirty="0" err="1"/>
                <a:t>ssu</a:t>
              </a:r>
              <a:endParaRPr lang="en-US" sz="12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324600" y="4901624"/>
              <a:ext cx="79662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 W</a:t>
              </a:r>
              <a:r>
                <a:rPr lang="en-US" sz="2000" b="1" baseline="30000" dirty="0">
                  <a:solidFill>
                    <a:srgbClr val="FF0000"/>
                  </a:solidFill>
                </a:rPr>
                <a:t>–1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sss</a:t>
              </a:r>
              <a:r>
                <a:rPr lang="en-US" sz="1200" b="1" dirty="0">
                  <a:solidFill>
                    <a:srgbClr val="FF0000"/>
                  </a:solidFill>
                </a:rPr>
                <a:t> 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70680" y="1202399"/>
            <a:ext cx="3573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Since these are fermions, we ensure anti-symmetric nature by picking identical quarks with opposite spin 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in meson combinations 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–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doesn’t work for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Symbol" charset="2"/>
                <a:cs typeface="Symbol" charset="2"/>
              </a:rPr>
              <a:t>W</a:t>
            </a:r>
            <a:r>
              <a:rPr lang="en-US" sz="1600" b="1" baseline="30000" dirty="0">
                <a:solidFill>
                  <a:srgbClr val="FF0000"/>
                </a:solidFill>
              </a:rPr>
              <a:t>–1 </a:t>
            </a:r>
            <a:r>
              <a:rPr lang="en-US" sz="1600" b="1" dirty="0">
                <a:solidFill>
                  <a:srgbClr val="FF0000"/>
                </a:solidFill>
                <a:sym typeface="Wingdings"/>
              </a:rPr>
              <a:t>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919121" y="6172200"/>
            <a:ext cx="31486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Also, why don’t we see the quarks in the laboratory?</a:t>
            </a:r>
          </a:p>
        </p:txBody>
      </p:sp>
    </p:spTree>
    <p:extLst>
      <p:ext uri="{BB962C8B-B14F-4D97-AF65-F5344CB8AC3E}">
        <p14:creationId xmlns:p14="http://schemas.microsoft.com/office/powerpoint/2010/main" val="74357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Protons do have substructure!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95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Charm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Simultaneous discovery – November revolution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Discovery of resonance(s) in e</a:t>
            </a:r>
            <a:r>
              <a:rPr lang="en-US" sz="2000" baseline="30000" dirty="0"/>
              <a:t>+</a:t>
            </a:r>
            <a:r>
              <a:rPr lang="en-US" sz="2000" dirty="0"/>
              <a:t>-e</a:t>
            </a:r>
            <a:r>
              <a:rPr lang="en-US" sz="2000" baseline="30000" dirty="0"/>
              <a:t>–</a:t>
            </a:r>
            <a:r>
              <a:rPr lang="en-US" sz="2000" dirty="0"/>
              <a:t> annihilation at SLAC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 err="1"/>
              <a:t>Muon</a:t>
            </a:r>
            <a:r>
              <a:rPr lang="en-US" sz="2000" dirty="0"/>
              <a:t>-Anti-</a:t>
            </a:r>
            <a:r>
              <a:rPr lang="en-US" sz="2000" dirty="0" err="1"/>
              <a:t>muon</a:t>
            </a:r>
            <a:r>
              <a:rPr lang="en-US" sz="2000" dirty="0"/>
              <a:t> pair production at BNL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jPsi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85" y="2349500"/>
            <a:ext cx="4081415" cy="4114800"/>
          </a:xfrm>
          <a:prstGeom prst="rect">
            <a:avLst/>
          </a:prstGeom>
        </p:spPr>
      </p:pic>
      <p:pic>
        <p:nvPicPr>
          <p:cNvPr id="8" name="Picture 7" descr="logbo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600"/>
            <a:ext cx="2551176" cy="411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94912" y="630212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 Energy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615433" y="42730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Rate (log scale)</a:t>
            </a:r>
          </a:p>
        </p:txBody>
      </p:sp>
    </p:spTree>
    <p:extLst>
      <p:ext uri="{BB962C8B-B14F-4D97-AF65-F5344CB8AC3E}">
        <p14:creationId xmlns:p14="http://schemas.microsoft.com/office/powerpoint/2010/main" val="288447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735285" cy="5121275"/>
          </a:xfrm>
        </p:spPr>
        <p:txBody>
          <a:bodyPr/>
          <a:lstStyle/>
          <a:p>
            <a:r>
              <a:rPr lang="en-US" sz="1800" dirty="0">
                <a:solidFill>
                  <a:srgbClr val="FF0000"/>
                </a:solidFill>
              </a:rPr>
              <a:t>Including the charm – which is more massive.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meson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24724"/>
            <a:ext cx="3048000" cy="532700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38200" y="1981200"/>
            <a:ext cx="3962400" cy="3590330"/>
            <a:chOff x="569390" y="1976735"/>
            <a:chExt cx="3962400" cy="3590330"/>
          </a:xfrm>
        </p:grpSpPr>
        <p:sp>
          <p:nvSpPr>
            <p:cNvPr id="9" name="Hexagon 8"/>
            <p:cNvSpPr/>
            <p:nvPr/>
          </p:nvSpPr>
          <p:spPr>
            <a:xfrm>
              <a:off x="1066800" y="2438400"/>
              <a:ext cx="2895600" cy="2667000"/>
            </a:xfrm>
            <a:prstGeom prst="hexagon">
              <a:avLst/>
            </a:prstGeom>
            <a:noFill/>
            <a:ln w="381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9390" y="3429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/>
                  <a:cs typeface="Arial"/>
                </a:rPr>
                <a:t>du</a:t>
              </a:r>
              <a:endParaRPr lang="en-US" sz="2400" baseline="30000" dirty="0"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98390" y="350073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/>
                  <a:cs typeface="Arial"/>
                </a:rPr>
                <a:t>ud</a:t>
              </a:r>
              <a:endParaRPr lang="en-US" sz="2400" baseline="30000" dirty="0"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7346" y="3485032"/>
              <a:ext cx="15872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ial"/>
                  <a:cs typeface="Arial"/>
                </a:rPr>
                <a:t>uu</a:t>
              </a:r>
              <a:r>
                <a:rPr lang="en-US" sz="2400" dirty="0">
                  <a:latin typeface="Arial"/>
                  <a:cs typeface="Arial"/>
                </a:rPr>
                <a:t>, </a:t>
              </a:r>
              <a:r>
                <a:rPr lang="en-US" sz="2400" dirty="0" err="1">
                  <a:latin typeface="Arial"/>
                  <a:cs typeface="Arial"/>
                </a:rPr>
                <a:t>dd</a:t>
              </a:r>
              <a:r>
                <a:rPr lang="en-US" sz="2400" dirty="0">
                  <a:latin typeface="Arial"/>
                  <a:cs typeface="Arial"/>
                </a:rPr>
                <a:t>, </a:t>
              </a:r>
              <a:r>
                <a:rPr lang="en-US" sz="2400" dirty="0" err="1">
                  <a:latin typeface="Arial"/>
                  <a:cs typeface="Arial"/>
                </a:rPr>
                <a:t>ss</a:t>
              </a:r>
              <a:endParaRPr lang="en-US" sz="2400" dirty="0">
                <a:latin typeface="Arial"/>
                <a:cs typeface="Arial"/>
              </a:endParaRPr>
            </a:p>
            <a:p>
              <a:pPr algn="ctr"/>
              <a:r>
                <a:rPr lang="en-US" sz="2400" dirty="0">
                  <a:latin typeface="Symbol" charset="2"/>
                  <a:cs typeface="Symbol" charset="2"/>
                </a:rPr>
                <a:t>p</a:t>
              </a:r>
              <a:r>
                <a:rPr lang="en-US" sz="2400" baseline="30000" dirty="0">
                  <a:latin typeface="Symbol" charset="2"/>
                  <a:cs typeface="Symbol" charset="2"/>
                </a:rPr>
                <a:t>0</a:t>
              </a:r>
              <a:r>
                <a:rPr lang="en-US" sz="2400" dirty="0">
                  <a:latin typeface="Symbol" charset="2"/>
                  <a:cs typeface="Symbol" charset="2"/>
                </a:rPr>
                <a:t>, h</a:t>
              </a:r>
              <a:r>
                <a:rPr lang="en-US" sz="2400" baseline="30000" dirty="0">
                  <a:latin typeface="Symbol" charset="2"/>
                  <a:cs typeface="Symbol" charset="2"/>
                </a:rPr>
                <a:t>0</a:t>
              </a:r>
              <a:r>
                <a:rPr lang="en-US" sz="2400" dirty="0">
                  <a:latin typeface="Symbol" charset="2"/>
                  <a:cs typeface="Symbol" charset="2"/>
                </a:rPr>
                <a:t>,</a:t>
              </a:r>
              <a:r>
                <a:rPr lang="en-US" sz="2400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2400" dirty="0">
                  <a:latin typeface="Symbol" charset="2"/>
                  <a:cs typeface="Symbol" charset="2"/>
                </a:rPr>
                <a:t>h’ </a:t>
              </a:r>
              <a:endParaRPr lang="en-US" sz="2400" dirty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76600" y="19812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/>
                  <a:cs typeface="Arial"/>
                </a:rPr>
                <a:t>us</a:t>
              </a:r>
              <a:endParaRPr lang="en-US" sz="2400" baseline="30000" dirty="0"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71600" y="197673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/>
                  <a:cs typeface="Arial"/>
                </a:rPr>
                <a:t>sd</a:t>
              </a:r>
              <a:endParaRPr lang="en-US" sz="2400" baseline="30000" dirty="0"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01547" y="51054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/>
                  <a:cs typeface="Arial"/>
                </a:rPr>
                <a:t>ds</a:t>
              </a:r>
              <a:endParaRPr lang="en-US" sz="2400" baseline="30000" dirty="0">
                <a:latin typeface="Arial"/>
                <a:cs typeface="Arial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528241" y="5177135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95400" y="50292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/>
                  <a:cs typeface="Arial"/>
                </a:rPr>
                <a:t>su</a:t>
              </a:r>
              <a:endParaRPr lang="en-US" sz="2400" baseline="30000" dirty="0">
                <a:latin typeface="Arial"/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200" y="2253153"/>
            <a:ext cx="1905000" cy="2911116"/>
            <a:chOff x="76200" y="2253153"/>
            <a:chExt cx="1905000" cy="2911116"/>
          </a:xfrm>
        </p:grpSpPr>
        <p:sp>
          <p:nvSpPr>
            <p:cNvPr id="19" name="TextBox 18"/>
            <p:cNvSpPr txBox="1"/>
            <p:nvPr/>
          </p:nvSpPr>
          <p:spPr>
            <a:xfrm>
              <a:off x="76200" y="2253153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Strangeness = 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200" y="3524045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 = 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200" y="4794937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 = –1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46095" y="5495330"/>
            <a:ext cx="1091842" cy="848850"/>
            <a:chOff x="2146095" y="5495330"/>
            <a:chExt cx="1091842" cy="84885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2173810" y="5495330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146095" y="5974848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–1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61158" y="5550209"/>
            <a:ext cx="1091842" cy="848850"/>
            <a:chOff x="2146095" y="5495330"/>
            <a:chExt cx="1091842" cy="84885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2173810" y="5495330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146095" y="5974848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0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67200" y="3946087"/>
            <a:ext cx="1091842" cy="848850"/>
            <a:chOff x="2146095" y="5495330"/>
            <a:chExt cx="1091842" cy="84885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2173810" y="5495330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146095" y="5974848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+1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1907110" y="2052935"/>
            <a:ext cx="190500" cy="44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93623" y="2091114"/>
            <a:ext cx="190500" cy="44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93367" y="3542432"/>
            <a:ext cx="190500" cy="44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40455" y="3608183"/>
            <a:ext cx="190500" cy="44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11860" y="5183832"/>
            <a:ext cx="190500" cy="44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324100" y="3581400"/>
            <a:ext cx="190500" cy="44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41878" y="3572628"/>
            <a:ext cx="190500" cy="44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310317" y="3597570"/>
            <a:ext cx="190500" cy="44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7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Baryons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250950" cy="365125"/>
          </a:xfrm>
        </p:spPr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" y="1219200"/>
            <a:ext cx="8686800" cy="5121275"/>
          </a:xfrm>
        </p:spPr>
        <p:txBody>
          <a:bodyPr/>
          <a:lstStyle/>
          <a:p>
            <a:r>
              <a:rPr lang="en-US" sz="2400" dirty="0"/>
              <a:t>Including the charm</a:t>
            </a:r>
          </a:p>
        </p:txBody>
      </p:sp>
      <p:pic>
        <p:nvPicPr>
          <p:cNvPr id="9" name="Picture 8" descr="baryon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07824"/>
            <a:ext cx="3467100" cy="54991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34722" y="2436168"/>
            <a:ext cx="4184928" cy="3507432"/>
            <a:chOff x="587122" y="1976735"/>
            <a:chExt cx="4184928" cy="3507432"/>
          </a:xfrm>
        </p:grpSpPr>
        <p:sp>
          <p:nvSpPr>
            <p:cNvPr id="11" name="Hexagon 10"/>
            <p:cNvSpPr/>
            <p:nvPr/>
          </p:nvSpPr>
          <p:spPr>
            <a:xfrm>
              <a:off x="1066800" y="2438400"/>
              <a:ext cx="2895600" cy="2667000"/>
            </a:xfrm>
            <a:prstGeom prst="hexagon">
              <a:avLst/>
            </a:prstGeom>
            <a:noFill/>
            <a:ln w="381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7122" y="3498502"/>
              <a:ext cx="1145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charset="2"/>
                  <a:cs typeface="Symbol" charset="2"/>
                </a:rPr>
                <a:t>S</a:t>
              </a:r>
              <a:r>
                <a:rPr lang="en-US" sz="2400" baseline="30000" dirty="0"/>
                <a:t>–</a:t>
              </a:r>
              <a:r>
                <a:rPr lang="en-US" sz="2400" dirty="0"/>
                <a:t>, </a:t>
              </a:r>
              <a:r>
                <a:rPr lang="en-US" sz="2400" dirty="0" err="1"/>
                <a:t>dds</a:t>
              </a:r>
              <a:r>
                <a:rPr lang="en-US" sz="2400" dirty="0"/>
                <a:t>   </a:t>
              </a:r>
              <a:endParaRPr lang="en-US" sz="2400" baseline="30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36440" y="3485866"/>
              <a:ext cx="13356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charset="2"/>
                  <a:cs typeface="Symbol" charset="2"/>
                </a:rPr>
                <a:t>S</a:t>
              </a:r>
              <a:r>
                <a:rPr lang="en-US" sz="2400" baseline="30000" dirty="0"/>
                <a:t>+</a:t>
              </a:r>
              <a:r>
                <a:rPr lang="en-US" sz="2400" dirty="0"/>
                <a:t>, </a:t>
              </a:r>
              <a:r>
                <a:rPr lang="en-US" sz="2400" dirty="0" err="1"/>
                <a:t>uus</a:t>
              </a:r>
              <a:endParaRPr lang="en-US" sz="2400" baseline="30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17561" y="3462714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ymbol" charset="2"/>
                  <a:cs typeface="Symbol" charset="2"/>
                </a:rPr>
                <a:t>S</a:t>
              </a:r>
              <a:r>
                <a:rPr lang="en-US" sz="2400" baseline="30000" dirty="0"/>
                <a:t>0</a:t>
              </a:r>
              <a:r>
                <a:rPr lang="en-US" sz="2400" dirty="0">
                  <a:latin typeface="Symbol" charset="2"/>
                  <a:cs typeface="Symbol" charset="2"/>
                </a:rPr>
                <a:t>, L</a:t>
              </a:r>
              <a:r>
                <a:rPr lang="en-US" sz="2400" baseline="30000" dirty="0"/>
                <a:t>0</a:t>
              </a:r>
              <a:br>
                <a:rPr lang="en-US" sz="2400" dirty="0"/>
              </a:br>
              <a:r>
                <a:rPr lang="en-US" sz="2400" dirty="0" err="1"/>
                <a:t>uds</a:t>
              </a:r>
              <a:endParaRPr lang="en-US" sz="2400" baseline="30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41104" y="1981200"/>
              <a:ext cx="1321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/>
                  <a:cs typeface="Arial"/>
                </a:rPr>
                <a:t>p</a:t>
              </a:r>
              <a:r>
                <a:rPr lang="en-US" sz="2400" baseline="30000" dirty="0">
                  <a:latin typeface="Arial"/>
                  <a:cs typeface="Arial"/>
                </a:rPr>
                <a:t>+</a:t>
              </a:r>
              <a:r>
                <a:rPr lang="en-US" sz="2400" dirty="0">
                  <a:latin typeface="Arial"/>
                  <a:cs typeface="Arial"/>
                </a:rPr>
                <a:t>, </a:t>
              </a:r>
              <a:r>
                <a:rPr lang="en-US" sz="2400" dirty="0" err="1">
                  <a:latin typeface="Arial"/>
                  <a:cs typeface="Arial"/>
                </a:rPr>
                <a:t>uud</a:t>
              </a:r>
              <a:endParaRPr lang="en-US" sz="2400" baseline="30000" dirty="0">
                <a:latin typeface="Arial"/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3000" y="1976735"/>
              <a:ext cx="1219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/>
                  <a:cs typeface="Arial"/>
                </a:rPr>
                <a:t>n, </a:t>
              </a:r>
              <a:r>
                <a:rPr lang="en-US" sz="2400" dirty="0" err="1">
                  <a:latin typeface="Arial"/>
                  <a:cs typeface="Arial"/>
                </a:rPr>
                <a:t>udd</a:t>
              </a:r>
              <a:endParaRPr lang="en-US" sz="2400" baseline="30000" dirty="0"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52800" y="4966953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charset="2"/>
                  <a:cs typeface="Symbol" charset="2"/>
                </a:rPr>
                <a:t>X</a:t>
              </a:r>
              <a:r>
                <a:rPr lang="en-US" sz="2400" baseline="30000" dirty="0">
                  <a:latin typeface="Arial"/>
                  <a:cs typeface="Arial"/>
                </a:rPr>
                <a:t>0</a:t>
              </a:r>
              <a:r>
                <a:rPr lang="en-US" sz="2400" dirty="0">
                  <a:latin typeface="Symbol" charset="2"/>
                  <a:cs typeface="Symbol" charset="2"/>
                </a:rPr>
                <a:t>, </a:t>
              </a:r>
              <a:r>
                <a:rPr lang="en-US" sz="2400" dirty="0" err="1">
                  <a:latin typeface="Arial"/>
                  <a:cs typeface="Arial"/>
                </a:rPr>
                <a:t>uss</a:t>
              </a:r>
              <a:endParaRPr lang="en-US" sz="2400" baseline="30000" dirty="0">
                <a:latin typeface="Symbol" charset="2"/>
                <a:cs typeface="Symbol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2000" y="5022502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charset="2"/>
                  <a:cs typeface="Symbol" charset="2"/>
                </a:rPr>
                <a:t>X</a:t>
              </a:r>
              <a:r>
                <a:rPr lang="en-US" sz="2400" baseline="30000" dirty="0">
                  <a:latin typeface="Symbol" charset="2"/>
                  <a:cs typeface="Symbol" charset="2"/>
                </a:rPr>
                <a:t>–</a:t>
              </a:r>
              <a:r>
                <a:rPr lang="en-US" sz="2400" dirty="0">
                  <a:latin typeface="Symbol" charset="2"/>
                  <a:cs typeface="Symbol" charset="2"/>
                </a:rPr>
                <a:t>, </a:t>
              </a:r>
              <a:r>
                <a:rPr lang="en-US" sz="2400" dirty="0" err="1">
                  <a:latin typeface="Arial"/>
                  <a:cs typeface="Arial"/>
                </a:rPr>
                <a:t>dss</a:t>
              </a:r>
              <a:endParaRPr lang="en-US" sz="2400" baseline="30000" dirty="0">
                <a:latin typeface="Symbol" charset="2"/>
                <a:cs typeface="Symbol" charset="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" y="2780982"/>
            <a:ext cx="1152921" cy="2857818"/>
            <a:chOff x="7838679" y="2400300"/>
            <a:chExt cx="1152921" cy="2857818"/>
          </a:xfrm>
        </p:grpSpPr>
        <p:sp>
          <p:nvSpPr>
            <p:cNvPr id="20" name="TextBox 19"/>
            <p:cNvSpPr txBox="1"/>
            <p:nvPr/>
          </p:nvSpPr>
          <p:spPr>
            <a:xfrm>
              <a:off x="7897939" y="2400300"/>
              <a:ext cx="952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 = 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38679" y="3338474"/>
              <a:ext cx="952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 = –1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9100" y="4919564"/>
              <a:ext cx="952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 = –2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51358" y="5638800"/>
            <a:ext cx="1091842" cy="848850"/>
            <a:chOff x="2146095" y="5495330"/>
            <a:chExt cx="1091842" cy="84885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173810" y="5495330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146095" y="5974848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–1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00400" y="5638800"/>
            <a:ext cx="1091842" cy="848850"/>
            <a:chOff x="2146095" y="5495330"/>
            <a:chExt cx="1091842" cy="848850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2173810" y="5495330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146095" y="5974848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0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84381" y="4325302"/>
            <a:ext cx="1091842" cy="848850"/>
            <a:chOff x="2146095" y="5495330"/>
            <a:chExt cx="1091842" cy="848850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2173810" y="5495330"/>
              <a:ext cx="340790" cy="5244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146095" y="5974848"/>
              <a:ext cx="109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 = +1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Discovery of Upsilon – bottom/anti-bottom resonance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 descr="upsil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81200"/>
            <a:ext cx="3048000" cy="443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46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Zoo!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27043" y="1346998"/>
            <a:ext cx="5355299" cy="5511002"/>
            <a:chOff x="914400" y="1439588"/>
            <a:chExt cx="5061052" cy="5272722"/>
          </a:xfrm>
        </p:grpSpPr>
        <p:pic>
          <p:nvPicPr>
            <p:cNvPr id="8" name="Picture 7" descr="phot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1000" y="2049189"/>
              <a:ext cx="4876800" cy="3657600"/>
            </a:xfrm>
            <a:prstGeom prst="rect">
              <a:avLst/>
            </a:prstGeom>
          </p:spPr>
        </p:pic>
        <p:pic>
          <p:nvPicPr>
            <p:cNvPr id="7" name="Picture 6" descr="phot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08252" y="2445110"/>
              <a:ext cx="4876800" cy="3657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14400" y="1439588"/>
              <a:ext cx="685800" cy="4876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7810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Baryon Number Conservation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839200" cy="4953000"/>
          </a:xfrm>
        </p:spPr>
        <p:txBody>
          <a:bodyPr/>
          <a:lstStyle/>
          <a:p>
            <a:r>
              <a:rPr lang="en-US" sz="2400" dirty="0"/>
              <a:t>Why does the proton not decay?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For instance, p</a:t>
            </a:r>
            <a:r>
              <a:rPr lang="en-US" sz="2400" baseline="30000" dirty="0"/>
              <a:t>+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 err="1">
                <a:sym typeface="Wingdings"/>
              </a:rPr>
              <a:t>e</a:t>
            </a:r>
            <a:r>
              <a:rPr lang="en-US" sz="2400" baseline="30000" dirty="0" err="1">
                <a:sym typeface="Wingdings"/>
              </a:rPr>
              <a:t>+</a:t>
            </a:r>
            <a:r>
              <a:rPr lang="en-US" sz="2400" dirty="0" err="1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400" dirty="0"/>
              <a:t> could be a </a:t>
            </a:r>
            <a:r>
              <a:rPr lang="en-US" sz="2400" dirty="0" err="1"/>
              <a:t>possiblity</a:t>
            </a:r>
            <a:endParaRPr lang="en-US" sz="2400" dirty="0"/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It hasn’t been observed – good thing for us!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Baryon number, B=+1 for proton, is conserved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Anti-baryons sport B=–1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In terms of quarks, </a:t>
            </a:r>
            <a:r>
              <a:rPr lang="en-US" sz="2400" dirty="0" err="1"/>
              <a:t>B</a:t>
            </a:r>
            <a:r>
              <a:rPr lang="en-US" sz="2400" baseline="-25000" dirty="0" err="1"/>
              <a:t>q</a:t>
            </a:r>
            <a:r>
              <a:rPr lang="en-US" sz="2400" dirty="0"/>
              <a:t>=+1/3, and anti-quarks –1/3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Additive quantum number – </a:t>
            </a:r>
            <a:r>
              <a:rPr lang="en-US" sz="2400" dirty="0" err="1"/>
              <a:t>qqq</a:t>
            </a:r>
            <a:r>
              <a:rPr lang="en-US" sz="2400" dirty="0"/>
              <a:t> gets B=+1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Mesons have </a:t>
            </a:r>
            <a:r>
              <a:rPr lang="en-US" sz="2400" dirty="0" err="1"/>
              <a:t>B</a:t>
            </a:r>
            <a:r>
              <a:rPr lang="en-US" sz="2400" baseline="-25000" dirty="0" err="1"/>
              <a:t>mesons</a:t>
            </a:r>
            <a:r>
              <a:rPr lang="en-US" sz="2400" dirty="0"/>
              <a:t>=0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Leptons have </a:t>
            </a:r>
            <a:r>
              <a:rPr lang="en-US" sz="2400" dirty="0" err="1"/>
              <a:t>B</a:t>
            </a:r>
            <a:r>
              <a:rPr lang="en-US" sz="2400" baseline="-25000" dirty="0" err="1"/>
              <a:t>leptons</a:t>
            </a:r>
            <a:r>
              <a:rPr lang="en-US" sz="2400" dirty="0"/>
              <a:t>=0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Gauge bosons, </a:t>
            </a:r>
            <a:r>
              <a:rPr lang="en-US" sz="2400" dirty="0" err="1"/>
              <a:t>B</a:t>
            </a:r>
            <a:r>
              <a:rPr lang="en-US" sz="2400" baseline="-25000" dirty="0" err="1">
                <a:latin typeface="Symbol" charset="2"/>
                <a:cs typeface="Symbol" charset="2"/>
              </a:rPr>
              <a:t>g</a:t>
            </a:r>
            <a:r>
              <a:rPr lang="en-US" sz="2400" dirty="0"/>
              <a:t>=0 &amp; </a:t>
            </a:r>
            <a:r>
              <a:rPr lang="en-US" sz="2400" dirty="0" err="1"/>
              <a:t>B</a:t>
            </a:r>
            <a:r>
              <a:rPr lang="en-US" sz="2400" baseline="-25000" dirty="0" err="1"/>
              <a:t>g</a:t>
            </a:r>
            <a:r>
              <a:rPr lang="en-US" sz="2400" dirty="0"/>
              <a:t>=0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In above reaction B is not conserved so it is forbidden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In fact there is no lepton in the initial state either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9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Lepton Number Conservation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1295400"/>
            <a:ext cx="8839200" cy="4953000"/>
          </a:xfrm>
        </p:spPr>
        <p:txBody>
          <a:bodyPr/>
          <a:lstStyle/>
          <a:p>
            <a:r>
              <a:rPr lang="en-US" sz="2400" dirty="0"/>
              <a:t>Why doesn’t </a:t>
            </a:r>
            <a:r>
              <a:rPr lang="en-US" sz="2400" dirty="0" err="1"/>
              <a:t>muon</a:t>
            </a:r>
            <a:r>
              <a:rPr lang="en-US" sz="2400" dirty="0"/>
              <a:t> decay without neutrinos in final state?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For instance, </a:t>
            </a:r>
            <a:r>
              <a:rPr lang="en-US" sz="2400" dirty="0">
                <a:latin typeface="Symbol" charset="2"/>
                <a:cs typeface="Symbol" charset="2"/>
              </a:rPr>
              <a:t>m</a:t>
            </a:r>
            <a:r>
              <a:rPr lang="en-US" sz="2400" baseline="30000" dirty="0"/>
              <a:t>+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 err="1">
                <a:sym typeface="Wingdings"/>
              </a:rPr>
              <a:t>e</a:t>
            </a:r>
            <a:r>
              <a:rPr lang="en-US" sz="2400" baseline="30000" dirty="0" err="1">
                <a:sym typeface="Wingdings"/>
              </a:rPr>
              <a:t>+</a:t>
            </a:r>
            <a:r>
              <a:rPr lang="en-US" sz="2400" dirty="0" err="1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400" dirty="0"/>
              <a:t> could be a possibility, but is not!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In case of leptons it appears electron (L</a:t>
            </a:r>
            <a:r>
              <a:rPr lang="en-US" sz="2400" baseline="-25000" dirty="0"/>
              <a:t>e</a:t>
            </a:r>
            <a:r>
              <a:rPr lang="en-US" sz="2400" dirty="0"/>
              <a:t>), </a:t>
            </a:r>
            <a:r>
              <a:rPr lang="en-US" sz="2400" dirty="0" err="1"/>
              <a:t>muon</a:t>
            </a:r>
            <a:r>
              <a:rPr lang="en-US" sz="2400" dirty="0"/>
              <a:t> (L</a:t>
            </a:r>
            <a:r>
              <a:rPr lang="en-US" sz="2400" baseline="-25000" dirty="0">
                <a:latin typeface="Symbol" charset="2"/>
                <a:cs typeface="Symbol" charset="2"/>
              </a:rPr>
              <a:t>m</a:t>
            </a:r>
            <a:r>
              <a:rPr lang="en-US" sz="2400" dirty="0"/>
              <a:t>) and tau (L</a:t>
            </a:r>
            <a:r>
              <a:rPr lang="en-US" sz="2400" baseline="-25000" dirty="0">
                <a:latin typeface="Symbol" charset="2"/>
                <a:cs typeface="Symbol" charset="2"/>
              </a:rPr>
              <a:t>t</a:t>
            </a:r>
            <a:r>
              <a:rPr lang="en-US" sz="2400" dirty="0"/>
              <a:t>) numbers are </a:t>
            </a:r>
            <a:r>
              <a:rPr lang="en-US" sz="2400" i="1" dirty="0"/>
              <a:t>individually </a:t>
            </a:r>
            <a:r>
              <a:rPr lang="en-US" sz="2400" dirty="0"/>
              <a:t>conserved 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So, </a:t>
            </a:r>
            <a:r>
              <a:rPr lang="en-US" sz="2400" dirty="0">
                <a:latin typeface="Symbol" charset="2"/>
                <a:cs typeface="Symbol" charset="2"/>
              </a:rPr>
              <a:t>m</a:t>
            </a:r>
            <a:r>
              <a:rPr lang="en-US" sz="2400" baseline="30000" dirty="0"/>
              <a:t>+</a:t>
            </a:r>
            <a:r>
              <a:rPr lang="en-US" sz="2400" dirty="0">
                <a:sym typeface="Wingdings"/>
              </a:rPr>
              <a:t>e</a:t>
            </a:r>
            <a:r>
              <a:rPr lang="en-US" sz="2400" baseline="30000" dirty="0">
                <a:sym typeface="Wingdings"/>
              </a:rPr>
              <a:t>+ </a:t>
            </a:r>
            <a:r>
              <a:rPr lang="en-US" sz="2400" dirty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2400" baseline="-25000" dirty="0">
                <a:sym typeface="Wingdings"/>
              </a:rPr>
              <a:t>e</a:t>
            </a:r>
            <a:r>
              <a:rPr lang="en-US" sz="2400" dirty="0">
                <a:latin typeface="Symbol" charset="2"/>
                <a:cs typeface="Symbol" charset="2"/>
                <a:sym typeface="Wingdings"/>
              </a:rPr>
              <a:t> n</a:t>
            </a:r>
            <a:r>
              <a:rPr lang="en-US" sz="2400" baseline="-25000" dirty="0">
                <a:latin typeface="Symbol" charset="2"/>
                <a:cs typeface="Symbol" charset="2"/>
                <a:sym typeface="Wingdings"/>
              </a:rPr>
              <a:t>m</a:t>
            </a:r>
            <a:endParaRPr lang="en-US" sz="2400" dirty="0"/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Lepton number is, L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L=+1 for e</a:t>
            </a:r>
            <a:r>
              <a:rPr lang="en-US" sz="2400" baseline="30000" dirty="0"/>
              <a:t>–</a:t>
            </a:r>
            <a:r>
              <a:rPr lang="en-US" sz="2400" dirty="0"/>
              <a:t>, </a:t>
            </a:r>
            <a:r>
              <a:rPr lang="en-US" sz="2400" dirty="0">
                <a:latin typeface="Symbol" charset="2"/>
                <a:cs typeface="Symbol" charset="2"/>
              </a:rPr>
              <a:t>m</a:t>
            </a:r>
            <a:r>
              <a:rPr lang="en-US" sz="2400" baseline="30000" dirty="0"/>
              <a:t>–</a:t>
            </a:r>
            <a:r>
              <a:rPr lang="en-US" sz="2400" dirty="0"/>
              <a:t>, </a:t>
            </a:r>
            <a:r>
              <a:rPr lang="en-US" sz="2400" dirty="0">
                <a:latin typeface="Symbol" charset="2"/>
                <a:cs typeface="Symbol" charset="2"/>
              </a:rPr>
              <a:t>t</a:t>
            </a:r>
            <a:r>
              <a:rPr lang="en-US" sz="2400" baseline="30000" dirty="0"/>
              <a:t>–</a:t>
            </a:r>
            <a:r>
              <a:rPr lang="en-US" sz="2400" dirty="0"/>
              <a:t>, </a:t>
            </a:r>
            <a:r>
              <a:rPr lang="en-US" sz="2400" dirty="0">
                <a:latin typeface="Symbol" charset="2"/>
                <a:cs typeface="Symbol" charset="2"/>
              </a:rPr>
              <a:t>n</a:t>
            </a:r>
            <a:r>
              <a:rPr lang="en-US" sz="2400" i="1" baseline="-25000" dirty="0"/>
              <a:t>e</a:t>
            </a:r>
            <a:r>
              <a:rPr lang="en-US" sz="2400" baseline="30000" dirty="0"/>
              <a:t> </a:t>
            </a:r>
            <a:r>
              <a:rPr lang="en-US" sz="2400" dirty="0"/>
              <a:t>, </a:t>
            </a:r>
            <a:r>
              <a:rPr lang="en-US" sz="2400" dirty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2400" baseline="-25000" dirty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2400" dirty="0">
                <a:sym typeface="Wingdings"/>
              </a:rPr>
              <a:t>, </a:t>
            </a:r>
            <a:r>
              <a:rPr lang="en-US" sz="2400" dirty="0" err="1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2400" baseline="-25000" dirty="0" err="1">
                <a:latin typeface="Symbol" charset="2"/>
                <a:cs typeface="Symbol" charset="2"/>
                <a:sym typeface="Wingdings"/>
              </a:rPr>
              <a:t>t</a:t>
            </a:r>
            <a:endParaRPr lang="en-US" sz="2400" dirty="0"/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L=–1 for e</a:t>
            </a:r>
            <a:r>
              <a:rPr lang="en-US" sz="2400" baseline="30000" dirty="0"/>
              <a:t>+</a:t>
            </a:r>
            <a:r>
              <a:rPr lang="en-US" sz="2400" dirty="0"/>
              <a:t>, </a:t>
            </a:r>
            <a:r>
              <a:rPr lang="en-US" sz="2400" dirty="0">
                <a:latin typeface="Symbol" charset="2"/>
                <a:cs typeface="Symbol" charset="2"/>
              </a:rPr>
              <a:t>m</a:t>
            </a:r>
            <a:r>
              <a:rPr lang="en-US" sz="2400" baseline="30000" dirty="0"/>
              <a:t>+</a:t>
            </a:r>
            <a:r>
              <a:rPr lang="en-US" sz="2400" dirty="0"/>
              <a:t>, </a:t>
            </a:r>
            <a:r>
              <a:rPr lang="en-US" sz="2400" dirty="0">
                <a:latin typeface="Symbol" charset="2"/>
                <a:cs typeface="Symbol" charset="2"/>
              </a:rPr>
              <a:t>t</a:t>
            </a:r>
            <a:r>
              <a:rPr lang="en-US" sz="2400" baseline="30000" dirty="0"/>
              <a:t>+</a:t>
            </a:r>
            <a:r>
              <a:rPr lang="en-US" sz="2400" dirty="0"/>
              <a:t>, anti-neutrinos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Additive quantum number 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Quarks have </a:t>
            </a:r>
            <a:r>
              <a:rPr lang="en-US" sz="2400" dirty="0" err="1"/>
              <a:t>L</a:t>
            </a:r>
            <a:r>
              <a:rPr lang="en-US" sz="2400" baseline="-25000" dirty="0" err="1"/>
              <a:t>quarks</a:t>
            </a:r>
            <a:r>
              <a:rPr lang="en-US" sz="2400" dirty="0"/>
              <a:t>=0, Gauge bosons, </a:t>
            </a:r>
            <a:r>
              <a:rPr lang="en-US" sz="2400" dirty="0" err="1"/>
              <a:t>L</a:t>
            </a:r>
            <a:r>
              <a:rPr lang="en-US" sz="2400" baseline="-25000" dirty="0" err="1">
                <a:latin typeface="Symbol" charset="2"/>
                <a:cs typeface="Symbol" charset="2"/>
              </a:rPr>
              <a:t>g</a:t>
            </a:r>
            <a:r>
              <a:rPr lang="en-US" sz="2400" dirty="0"/>
              <a:t>=0 &amp; </a:t>
            </a:r>
            <a:r>
              <a:rPr lang="en-US" sz="2400" dirty="0" err="1"/>
              <a:t>L</a:t>
            </a:r>
            <a:r>
              <a:rPr lang="en-US" sz="2400" baseline="-25000" dirty="0" err="1"/>
              <a:t>g</a:t>
            </a:r>
            <a:r>
              <a:rPr lang="en-US" sz="2400" dirty="0"/>
              <a:t>=0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In the </a:t>
            </a:r>
            <a:r>
              <a:rPr lang="en-US" sz="2400" dirty="0">
                <a:latin typeface="Symbol" charset="2"/>
                <a:cs typeface="Symbol" charset="2"/>
              </a:rPr>
              <a:t>m</a:t>
            </a:r>
            <a:r>
              <a:rPr lang="en-US" sz="2400" baseline="30000" dirty="0"/>
              <a:t>+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 err="1">
                <a:sym typeface="Wingdings"/>
              </a:rPr>
              <a:t>e</a:t>
            </a:r>
            <a:r>
              <a:rPr lang="en-US" sz="2400" baseline="30000" dirty="0" err="1">
                <a:sym typeface="Wingdings"/>
              </a:rPr>
              <a:t>+</a:t>
            </a:r>
            <a:r>
              <a:rPr lang="en-US" sz="2400" dirty="0" err="1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400" dirty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400" dirty="0"/>
              <a:t>reaction, L is preserved, however, </a:t>
            </a:r>
            <a:br>
              <a:rPr lang="en-US" sz="2400" dirty="0"/>
            </a:br>
            <a:r>
              <a:rPr lang="en-US" sz="2400" dirty="0"/>
              <a:t>L</a:t>
            </a:r>
            <a:r>
              <a:rPr lang="en-US" sz="2400" baseline="-25000" dirty="0">
                <a:latin typeface="Symbol" charset="2"/>
                <a:cs typeface="Symbol" charset="2"/>
              </a:rPr>
              <a:t>m </a:t>
            </a:r>
            <a:r>
              <a:rPr lang="en-US" sz="2400" dirty="0"/>
              <a:t>and L</a:t>
            </a:r>
            <a:r>
              <a:rPr lang="en-US" sz="2400" baseline="-25000" dirty="0"/>
              <a:t>e</a:t>
            </a:r>
            <a:r>
              <a:rPr lang="en-US" sz="2400" dirty="0"/>
              <a:t> are not preserved, so it is forbidden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3124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Following </a:t>
            </a:r>
            <a:r>
              <a:rPr lang="en-US" dirty="0" err="1">
                <a:solidFill>
                  <a:srgbClr val="008000"/>
                </a:solidFill>
              </a:rPr>
              <a:t>Noether</a:t>
            </a:r>
            <a:r>
              <a:rPr lang="en-US" dirty="0">
                <a:solidFill>
                  <a:srgbClr val="008000"/>
                </a:solidFill>
              </a:rPr>
              <a:t>, what is the symmetry which makes B and L’s conserved?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56004" y="3118178"/>
            <a:ext cx="18288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79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Interactions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Weak interactions change flavor, unlike strong/</a:t>
            </a:r>
            <a:r>
              <a:rPr lang="en-US" sz="2000" dirty="0" err="1"/>
              <a:t>em</a:t>
            </a:r>
            <a:r>
              <a:rPr lang="en-US" sz="2000" dirty="0"/>
              <a:t> with </a:t>
            </a:r>
            <a:r>
              <a:rPr lang="en-US" sz="2000" dirty="0" err="1"/>
              <a:t>isospin</a:t>
            </a:r>
            <a:r>
              <a:rPr lang="en-US" sz="2000" dirty="0"/>
              <a:t> invariance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Weak interactions can change flavor: u–d, c–s, e–</a:t>
            </a:r>
            <a:r>
              <a:rPr lang="en-US" sz="2000" dirty="0">
                <a:latin typeface="Symbol" charset="2"/>
                <a:cs typeface="Symbol" charset="2"/>
              </a:rPr>
              <a:t>n</a:t>
            </a:r>
            <a:r>
              <a:rPr lang="en-US" sz="2000" baseline="-25000" dirty="0"/>
              <a:t>e</a:t>
            </a:r>
            <a:r>
              <a:rPr lang="en-US" sz="2000" dirty="0"/>
              <a:t>, </a:t>
            </a:r>
            <a:r>
              <a:rPr lang="en-US" sz="2000" dirty="0">
                <a:latin typeface="Symbol" charset="2"/>
                <a:cs typeface="Symbol" charset="2"/>
                <a:sym typeface="Wingdings"/>
              </a:rPr>
              <a:t>m-n</a:t>
            </a:r>
            <a:r>
              <a:rPr lang="en-US" sz="2000" baseline="-25000" dirty="0">
                <a:latin typeface="Symbol" charset="2"/>
                <a:cs typeface="Symbol" charset="2"/>
              </a:rPr>
              <a:t>m</a:t>
            </a:r>
            <a:endParaRPr lang="en-US" sz="2000" dirty="0"/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There are also non-flavor changing weak interactions …</a:t>
            </a:r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These doublets have significance – SU(2) of “weak-</a:t>
            </a:r>
            <a:r>
              <a:rPr lang="en-US" sz="2000" dirty="0" err="1"/>
              <a:t>isospin</a:t>
            </a:r>
            <a:r>
              <a:rPr lang="en-US" sz="2000" dirty="0"/>
              <a:t>”</a:t>
            </a:r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Bosons of SU(2) are W</a:t>
            </a:r>
            <a:r>
              <a:rPr lang="en-US" sz="2000" baseline="30000" dirty="0"/>
              <a:t>+</a:t>
            </a:r>
            <a:r>
              <a:rPr lang="en-US" sz="2000" dirty="0"/>
              <a:t>, W</a:t>
            </a:r>
            <a:r>
              <a:rPr lang="en-US" sz="2000" baseline="30000" dirty="0"/>
              <a:t>–</a:t>
            </a:r>
            <a:r>
              <a:rPr lang="en-US" sz="2000" dirty="0"/>
              <a:t> and Z</a:t>
            </a:r>
            <a:r>
              <a:rPr lang="en-US" sz="2000" baseline="30000" dirty="0"/>
              <a:t>0</a:t>
            </a:r>
            <a:r>
              <a:rPr lang="en-US" sz="2000" dirty="0"/>
              <a:t> </a:t>
            </a:r>
            <a:r>
              <a:rPr lang="en-US" sz="1600" dirty="0"/>
              <a:t>(ignoring EW mixing)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Example: Beta decay, </a:t>
            </a:r>
            <a:r>
              <a:rPr lang="en-US" sz="2000" dirty="0" err="1"/>
              <a:t>n</a:t>
            </a:r>
            <a:r>
              <a:rPr lang="en-US" sz="2000" dirty="0" err="1">
                <a:sym typeface="Wingdings"/>
              </a:rPr>
              <a:t>pe</a:t>
            </a:r>
            <a:r>
              <a:rPr lang="en-US" sz="2000" dirty="0" err="1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2000" baseline="-25000" dirty="0" err="1">
                <a:latin typeface="+mn-lt"/>
                <a:cs typeface="Symbol" charset="2"/>
                <a:sym typeface="Wingdings"/>
              </a:rPr>
              <a:t>e</a:t>
            </a:r>
            <a:endParaRPr lang="en-US" sz="2000" dirty="0">
              <a:latin typeface="+mn-lt"/>
              <a:cs typeface="Symbol" charset="2"/>
              <a:sym typeface="Wingdings"/>
            </a:endParaRPr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B, L and L</a:t>
            </a:r>
            <a:r>
              <a:rPr lang="en-US" sz="2000" baseline="-25000" dirty="0"/>
              <a:t>e</a:t>
            </a:r>
            <a:r>
              <a:rPr lang="en-US" sz="2000" dirty="0"/>
              <a:t> are conserved if </a:t>
            </a:r>
            <a:r>
              <a:rPr lang="en-US" sz="2000" dirty="0">
                <a:latin typeface="Symbol" charset="2"/>
                <a:cs typeface="Symbol" charset="2"/>
                <a:sym typeface="Wingdings"/>
              </a:rPr>
              <a:t>n </a:t>
            </a:r>
            <a:r>
              <a:rPr lang="en-US" sz="2000" dirty="0"/>
              <a:t>is anti-electron-neutrino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Example: Pion decay, 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baseline="30000" dirty="0"/>
              <a:t>+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2000" baseline="30000" dirty="0" err="1"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sz="2000" dirty="0" err="1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2000" baseline="-25000" dirty="0" err="1">
                <a:latin typeface="Symbol" charset="2"/>
                <a:cs typeface="Symbol" charset="2"/>
                <a:sym typeface="Wingdings"/>
              </a:rPr>
              <a:t>m</a:t>
            </a:r>
            <a:endParaRPr lang="en-US" sz="2000" dirty="0">
              <a:latin typeface="Symbol" charset="2"/>
              <a:cs typeface="Symbol" charset="2"/>
              <a:sym typeface="Wingdings"/>
            </a:endParaRPr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B and L are conserved, and so is L</a:t>
            </a:r>
            <a:r>
              <a:rPr lang="en-US" sz="2000" baseline="-25000" dirty="0">
                <a:latin typeface="Symbol" charset="2"/>
                <a:cs typeface="Symbol" charset="2"/>
              </a:rPr>
              <a:t>m</a:t>
            </a:r>
            <a:r>
              <a:rPr lang="en-US" sz="2000" dirty="0"/>
              <a:t>, if  </a:t>
            </a:r>
            <a:r>
              <a:rPr lang="en-US" sz="2000" dirty="0">
                <a:latin typeface="Symbol" charset="2"/>
                <a:cs typeface="Symbol" charset="2"/>
                <a:sym typeface="Wingdings"/>
              </a:rPr>
              <a:t>n </a:t>
            </a:r>
            <a:r>
              <a:rPr lang="en-US" sz="2000" dirty="0"/>
              <a:t>is </a:t>
            </a:r>
            <a:r>
              <a:rPr lang="en-US" sz="2000" dirty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2000" baseline="-25000" dirty="0">
                <a:latin typeface="Symbol" charset="2"/>
                <a:cs typeface="Symbol" charset="2"/>
              </a:rPr>
              <a:t>m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For leptons, generation change is forbidden</a:t>
            </a:r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Conservation of L</a:t>
            </a:r>
            <a:r>
              <a:rPr lang="en-US" sz="2000" baseline="-25000" dirty="0"/>
              <a:t>e</a:t>
            </a:r>
            <a:r>
              <a:rPr lang="en-US" sz="2000" dirty="0"/>
              <a:t>, L</a:t>
            </a:r>
            <a:r>
              <a:rPr lang="en-US" sz="2000" baseline="-25000" dirty="0">
                <a:latin typeface="Symbol" charset="2"/>
                <a:cs typeface="Symbol" charset="2"/>
              </a:rPr>
              <a:t>m</a:t>
            </a:r>
            <a:r>
              <a:rPr lang="en-US" sz="2000" dirty="0"/>
              <a:t>, L</a:t>
            </a:r>
            <a:r>
              <a:rPr lang="en-US" sz="2000" baseline="-25000" dirty="0">
                <a:latin typeface="Symbol" charset="2"/>
                <a:cs typeface="Symbol" charset="2"/>
              </a:rPr>
              <a:t>t</a:t>
            </a:r>
            <a:endParaRPr lang="en-US" sz="2000" dirty="0"/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K and B mesons do decay to mesons of lower generations!</a:t>
            </a:r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No conservation of B</a:t>
            </a:r>
            <a:r>
              <a:rPr lang="en-US" sz="2000" baseline="-25000" dirty="0"/>
              <a:t>u</a:t>
            </a:r>
            <a:r>
              <a:rPr lang="en-US" sz="2000" dirty="0"/>
              <a:t>, </a:t>
            </a:r>
            <a:r>
              <a:rPr lang="en-US" sz="2000" dirty="0" err="1"/>
              <a:t>B</a:t>
            </a:r>
            <a:r>
              <a:rPr lang="en-US" sz="2000" baseline="-25000" dirty="0" err="1"/>
              <a:t>c</a:t>
            </a:r>
            <a:r>
              <a:rPr lang="en-US" sz="2000" dirty="0"/>
              <a:t>, </a:t>
            </a:r>
            <a:r>
              <a:rPr lang="en-US" sz="2000" dirty="0" err="1"/>
              <a:t>B</a:t>
            </a:r>
            <a:r>
              <a:rPr lang="en-US" sz="2000" baseline="-25000" dirty="0" err="1"/>
              <a:t>t</a:t>
            </a:r>
            <a:r>
              <a:rPr lang="en-US" sz="2000" dirty="0"/>
              <a:t> numbers analogous to L</a:t>
            </a:r>
            <a:r>
              <a:rPr lang="en-US" sz="2000" baseline="-25000" dirty="0"/>
              <a:t>e</a:t>
            </a:r>
            <a:r>
              <a:rPr lang="en-US" sz="2000" dirty="0"/>
              <a:t>, L</a:t>
            </a:r>
            <a:r>
              <a:rPr lang="en-US" sz="2000" baseline="-25000" dirty="0">
                <a:latin typeface="Symbol" charset="2"/>
                <a:cs typeface="Symbol" charset="2"/>
              </a:rPr>
              <a:t>m</a:t>
            </a:r>
            <a:r>
              <a:rPr lang="en-US" sz="2000" dirty="0"/>
              <a:t>, L</a:t>
            </a:r>
            <a:r>
              <a:rPr lang="en-US" sz="2000" baseline="-25000" dirty="0">
                <a:latin typeface="Symbol" charset="2"/>
                <a:cs typeface="Symbol" charset="2"/>
              </a:rPr>
              <a:t>t</a:t>
            </a:r>
            <a:endParaRPr lang="en-US" sz="2000" dirty="0"/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But, what is the mechanism?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269128" y="3309447"/>
            <a:ext cx="18288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 about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686800" cy="5121275"/>
              </a:xfrm>
            </p:spPr>
            <p:txBody>
              <a:bodyPr/>
              <a:lstStyle/>
              <a:p>
                <a:r>
                  <a:rPr lang="en-US" sz="2000" dirty="0"/>
                  <a:t>A group, G, is a set of elements with the properties:</a:t>
                </a:r>
              </a:p>
              <a:p>
                <a:pPr marL="857250" lvl="1" indent="-457200">
                  <a:buFont typeface="Arial"/>
                  <a:buChar char="•"/>
                </a:pPr>
                <a:r>
                  <a:rPr lang="en-US" sz="2000" dirty="0"/>
                  <a:t>Closure: for every a, b in G, the product </a:t>
                </a:r>
                <a:r>
                  <a:rPr lang="en-US" sz="2000" dirty="0" err="1"/>
                  <a:t>ab</a:t>
                </a:r>
                <a:r>
                  <a:rPr lang="en-US" sz="2000" dirty="0"/>
                  <a:t> in G</a:t>
                </a:r>
              </a:p>
              <a:p>
                <a:pPr marL="857250" lvl="1" indent="-457200">
                  <a:buFont typeface="Arial"/>
                  <a:buChar char="•"/>
                </a:pPr>
                <a:r>
                  <a:rPr lang="en-US" sz="2000" dirty="0"/>
                  <a:t>Identity: e exists in G such that </a:t>
                </a:r>
                <a:r>
                  <a:rPr lang="en-US" sz="2000" dirty="0" err="1"/>
                  <a:t>ae</a:t>
                </a:r>
                <a:r>
                  <a:rPr lang="en-US" sz="2000" dirty="0"/>
                  <a:t> = </a:t>
                </a:r>
                <a:r>
                  <a:rPr lang="en-US" sz="2000" dirty="0" err="1"/>
                  <a:t>ea</a:t>
                </a:r>
                <a:r>
                  <a:rPr lang="en-US" sz="2000" dirty="0"/>
                  <a:t> = a</a:t>
                </a:r>
              </a:p>
              <a:p>
                <a:pPr marL="857250" lvl="1" indent="-457200">
                  <a:buFont typeface="Arial"/>
                  <a:buChar char="•"/>
                </a:pPr>
                <a:r>
                  <a:rPr lang="en-US" sz="2000" dirty="0"/>
                  <a:t>Inverse: for every a, there exists a</a:t>
                </a:r>
                <a:r>
                  <a:rPr lang="en-US" sz="2000" baseline="30000" dirty="0"/>
                  <a:t>–1</a:t>
                </a:r>
                <a:r>
                  <a:rPr lang="en-US" sz="2000" dirty="0"/>
                  <a:t>, such that </a:t>
                </a:r>
                <a:r>
                  <a:rPr lang="en-US" sz="2000" dirty="0" err="1"/>
                  <a:t>aa</a:t>
                </a:r>
                <a:r>
                  <a:rPr lang="en-US" sz="2000" baseline="30000" dirty="0"/>
                  <a:t>–1</a:t>
                </a:r>
                <a:r>
                  <a:rPr lang="en-US" sz="2000" dirty="0"/>
                  <a:t>= a</a:t>
                </a:r>
                <a:r>
                  <a:rPr lang="en-US" sz="2000" baseline="30000" dirty="0"/>
                  <a:t>–1</a:t>
                </a:r>
                <a:r>
                  <a:rPr lang="en-US" sz="2000" dirty="0"/>
                  <a:t>a = e</a:t>
                </a:r>
              </a:p>
              <a:p>
                <a:pPr marL="857250" lvl="1" indent="-457200">
                  <a:buFont typeface="Arial"/>
                  <a:buChar char="•"/>
                </a:pPr>
                <a:r>
                  <a:rPr lang="en-US" sz="2000" dirty="0"/>
                  <a:t>Associativity: for a, b, c in G,  a(</a:t>
                </a:r>
                <a:r>
                  <a:rPr lang="en-US" sz="2000" dirty="0" err="1"/>
                  <a:t>bc</a:t>
                </a:r>
                <a:r>
                  <a:rPr lang="en-US" sz="2000" dirty="0"/>
                  <a:t>) = (</a:t>
                </a:r>
                <a:r>
                  <a:rPr lang="en-US" sz="2000" dirty="0" err="1"/>
                  <a:t>ab</a:t>
                </a:r>
                <a:r>
                  <a:rPr lang="en-US" sz="2000" dirty="0"/>
                  <a:t>)c</a:t>
                </a:r>
              </a:p>
              <a:p>
                <a:pPr marL="0" indent="0"/>
                <a:r>
                  <a:rPr lang="en-US" sz="2000" dirty="0"/>
                  <a:t>A group is Abelian, if ab = </a:t>
                </a:r>
                <a:r>
                  <a:rPr lang="en-US" sz="2000" dirty="0" err="1"/>
                  <a:t>ba</a:t>
                </a:r>
                <a:endParaRPr lang="en-US" sz="2000" dirty="0"/>
              </a:p>
              <a:p>
                <a:pPr marL="0" indent="0"/>
                <a:r>
                  <a:rPr lang="en-US" sz="2000" dirty="0"/>
                  <a:t>	A group is non-Abelian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𝑏𝑎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marL="0" indent="0"/>
                <a:r>
                  <a:rPr lang="en-US" sz="2000" dirty="0"/>
                  <a:t>	Matrices can represent groups</a:t>
                </a:r>
              </a:p>
              <a:p>
                <a:pPr marL="0" indent="0"/>
                <a:r>
                  <a:rPr lang="en-US" sz="2000" dirty="0">
                    <a:sym typeface="Wingdings"/>
                  </a:rPr>
                  <a:t>Is the set,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/>
                          </a:rPr>
                          <m:t>1,−1</m:t>
                        </m:r>
                      </m:e>
                    </m:d>
                  </m:oMath>
                </a14:m>
                <a:r>
                  <a:rPr lang="en-US" sz="2000" dirty="0">
                    <a:sym typeface="Wingdings"/>
                  </a:rPr>
                  <a:t>, a group?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ym typeface="Wingdings"/>
                  </a:rPr>
                  <a:t>Group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sym typeface="Wingdings"/>
                      </a:rPr>
                      <m:t>𝑍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  <a:sym typeface="Wingdings"/>
                      </a:rPr>
                      <m:t>2</m:t>
                    </m:r>
                  </m:oMath>
                </a14:m>
                <a:r>
                  <a:rPr lang="en-US" sz="2000" dirty="0">
                    <a:sym typeface="Wingdings"/>
                  </a:rPr>
                  <a:t> is a very simple group! </a:t>
                </a:r>
              </a:p>
              <a:p>
                <a:pPr marL="0" indent="0"/>
                <a:r>
                  <a:rPr lang="en-US" sz="2000" dirty="0">
                    <a:sym typeface="Wingdings"/>
                  </a:rPr>
                  <a:t>Do these two matrices form a group?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sym typeface="Wingding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sym typeface="Wingding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sym typeface="Wingdings"/>
                        </a:rPr>
                        <m:t> &amp;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Wingding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Wingding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ym typeface="Wingdings"/>
                </a:endParaRPr>
              </a:p>
              <a:p>
                <a:pPr marL="0" indent="0"/>
                <a:r>
                  <a:rPr lang="en-US" sz="2000" dirty="0">
                    <a:sym typeface="Wingdings"/>
                  </a:rPr>
                  <a:t>Discrete Groups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ym typeface="Wingdings"/>
                  </a:rPr>
                  <a:t>Finite number of elements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686800" cy="5121275"/>
              </a:xfrm>
              <a:blipFill>
                <a:blip r:embed="rId2"/>
                <a:stretch>
                  <a:fillRect l="-772" t="-595" b="-5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Cabibbo</a:t>
            </a:r>
            <a:r>
              <a:rPr lang="en-US" dirty="0"/>
              <a:t> Mixing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Strange particles produced strongly (10</a:t>
            </a:r>
            <a:r>
              <a:rPr lang="en-US" sz="2400" baseline="30000" dirty="0"/>
              <a:t>–23 </a:t>
            </a:r>
            <a:r>
              <a:rPr lang="en-US" sz="2400" dirty="0"/>
              <a:t>s) – copiously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However, strange particles decay weakly (slowly, 10</a:t>
            </a:r>
            <a:r>
              <a:rPr lang="en-US" sz="2400" baseline="30000" dirty="0"/>
              <a:t>–10</a:t>
            </a:r>
            <a:r>
              <a:rPr lang="en-US" sz="2400" dirty="0"/>
              <a:t>s)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Pair production of strange and anti-strange particles proceeds via strong force which is flavor independent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The s-quark mixes with d-quark – which decays weakly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Instead of s-quark, weak interaction couples to </a:t>
            </a:r>
            <a:br>
              <a:rPr lang="en-US" sz="2400" dirty="0"/>
            </a:br>
            <a:r>
              <a:rPr lang="en-US" sz="2400" dirty="0"/>
              <a:t>s’ = s </a:t>
            </a:r>
            <a:r>
              <a:rPr lang="en-US" sz="2400" dirty="0" err="1"/>
              <a:t>cos</a:t>
            </a:r>
            <a:r>
              <a:rPr lang="en-US" sz="2400" dirty="0" err="1">
                <a:latin typeface="Symbol" charset="2"/>
                <a:cs typeface="Symbol" charset="2"/>
              </a:rPr>
              <a:t>q</a:t>
            </a:r>
            <a:r>
              <a:rPr lang="en-US" sz="2400" baseline="-25000" dirty="0" err="1"/>
              <a:t>c</a:t>
            </a:r>
            <a:r>
              <a:rPr lang="en-US" sz="2400" dirty="0"/>
              <a:t> – d </a:t>
            </a:r>
            <a:r>
              <a:rPr lang="en-US" sz="2400" dirty="0" err="1"/>
              <a:t>sin</a:t>
            </a:r>
            <a:r>
              <a:rPr lang="en-US" sz="2400" dirty="0" err="1">
                <a:latin typeface="Symbol" charset="2"/>
                <a:cs typeface="Symbol" charset="2"/>
              </a:rPr>
              <a:t>q</a:t>
            </a:r>
            <a:r>
              <a:rPr lang="en-US" sz="2400" baseline="-25000" dirty="0" err="1"/>
              <a:t>c</a:t>
            </a:r>
            <a:endParaRPr lang="en-US" sz="2400" baseline="-25000" dirty="0"/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Weak and strong interaction states are different!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Allows K</a:t>
            </a:r>
            <a:r>
              <a:rPr lang="en-US" sz="2400" baseline="30000" dirty="0"/>
              <a:t>0</a:t>
            </a:r>
            <a:r>
              <a:rPr lang="en-US" sz="2400" dirty="0"/>
              <a:t> to decay to 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baseline="30000" dirty="0"/>
              <a:t>+</a:t>
            </a:r>
            <a:r>
              <a:rPr lang="en-US" sz="2400" dirty="0"/>
              <a:t>, 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baseline="30000" dirty="0"/>
              <a:t>–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5181600" y="4736068"/>
            <a:ext cx="3352800" cy="1805464"/>
            <a:chOff x="5181600" y="4736068"/>
            <a:chExt cx="3352800" cy="180546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486400" y="5410200"/>
              <a:ext cx="1295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486400" y="5867400"/>
              <a:ext cx="1295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6705600" y="5334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6781800" y="4800600"/>
              <a:ext cx="1143000" cy="609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781800" y="5873787"/>
              <a:ext cx="1143000" cy="4508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858000" y="5159702"/>
              <a:ext cx="10668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858000" y="5616902"/>
              <a:ext cx="10668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53200" y="4872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/>
              <a:r>
                <a:rPr lang="en-US" sz="2400" dirty="0">
                  <a:latin typeface="Symbol" charset="2"/>
                  <a:cs typeface="Symbol" charset="2"/>
                </a:rPr>
                <a:t>q</a:t>
              </a:r>
              <a:r>
                <a:rPr lang="en-US" sz="2400" baseline="-25000" dirty="0"/>
                <a:t>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5029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486400" y="5955204"/>
              <a:ext cx="381000" cy="369332"/>
              <a:chOff x="5486400" y="5955204"/>
              <a:chExt cx="381000" cy="3693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86400" y="595520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5562600" y="6019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7315200" y="6172200"/>
              <a:ext cx="381000" cy="369332"/>
              <a:chOff x="5486400" y="5955204"/>
              <a:chExt cx="381000" cy="369332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5486400" y="595520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5562600" y="6019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7481718" y="5334000"/>
              <a:ext cx="381000" cy="369332"/>
              <a:chOff x="5486400" y="5955204"/>
              <a:chExt cx="381000" cy="36933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486400" y="595520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5562600" y="6019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7480327" y="560886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39000" y="47360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81600" y="5410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</a:t>
              </a:r>
              <a:r>
                <a:rPr lang="en-US" baseline="30000" dirty="0"/>
                <a:t>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24800" y="475208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charset="2"/>
                  <a:cs typeface="Symbol" charset="2"/>
                </a:rPr>
                <a:t>p</a:t>
              </a:r>
              <a:r>
                <a:rPr lang="en-US" baseline="30000" dirty="0"/>
                <a:t>–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24800" y="602824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charset="2"/>
                  <a:cs typeface="Symbol" charset="2"/>
                </a:rPr>
                <a:t>p</a:t>
              </a:r>
              <a:r>
                <a:rPr lang="en-US" baseline="30000" dirty="0"/>
                <a:t>+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0101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Cabibbo</a:t>
            </a:r>
            <a:r>
              <a:rPr lang="en-US" dirty="0"/>
              <a:t> – Kobayashi – </a:t>
            </a:r>
            <a:r>
              <a:rPr lang="en-US" dirty="0" err="1"/>
              <a:t>Masakawa</a:t>
            </a:r>
            <a:br>
              <a:rPr lang="en-US" dirty="0"/>
            </a:br>
            <a:r>
              <a:rPr lang="en-US" dirty="0"/>
              <a:t>Quark Mixing Matrix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Three generation quark mixing matrix (unitary – 4 parameters)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81200" y="1981200"/>
          <a:ext cx="4572000" cy="1806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45" name="Equation" r:id="rId3" imgW="2057400" imgH="812800" progId="Equation.DSMT4">
                  <p:embed/>
                </p:oleObj>
              </mc:Choice>
              <mc:Fallback>
                <p:oleObj name="Equation" r:id="rId3" imgW="2057400" imgH="812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1981200"/>
                        <a:ext cx="4572000" cy="1806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2000" y="4114800"/>
          <a:ext cx="798021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46" name="Equation" r:id="rId5" imgW="3657600" imgH="698500" progId="Equation.DSMT4">
                  <p:embed/>
                </p:oleObj>
              </mc:Choice>
              <mc:Fallback>
                <p:oleObj name="Equation" r:id="rId5" imgW="3657600" imgH="6985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4114800"/>
                        <a:ext cx="7980218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162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Symmetry: 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52400" y="1219200"/>
                <a:ext cx="8839200" cy="4953000"/>
              </a:xfrm>
            </p:spPr>
            <p:txBody>
              <a:bodyPr/>
              <a:lstStyle/>
              <a:p>
                <a:r>
                  <a:rPr lang="en-US" sz="2000" dirty="0"/>
                  <a:t>Discrete symmetry upon reflection is evident?</a:t>
                </a:r>
              </a:p>
              <a:p>
                <a:pPr marL="857250" lvl="1" indent="-457200">
                  <a:buFont typeface="Arial"/>
                  <a:buChar char="•"/>
                </a:pPr>
                <a:r>
                  <a:rPr lang="en-US" sz="2000" dirty="0"/>
                  <a:t>Parity – reflection of all coordinates P: (x y z) </a:t>
                </a:r>
                <a:r>
                  <a:rPr lang="en-US" sz="2000" dirty="0">
                    <a:sym typeface="Wingdings"/>
                  </a:rPr>
                  <a:t> (–x –y –z)</a:t>
                </a:r>
                <a:endParaRPr lang="en-US" sz="2000" dirty="0"/>
              </a:p>
              <a:p>
                <a:pPr marL="857250" lvl="1" indent="-457200">
                  <a:buFont typeface="Arial"/>
                  <a:buChar char="•"/>
                </a:pPr>
                <a:r>
                  <a:rPr lang="en-US" sz="2000" dirty="0"/>
                  <a:t>Doing twice gets back to original, P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=I</a:t>
                </a:r>
              </a:p>
              <a:p>
                <a:pPr marL="0" indent="0"/>
                <a:r>
                  <a:rPr lang="en-US" sz="2000" dirty="0"/>
                  <a:t>Cross product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 does not change sign under P</a:t>
                </a:r>
              </a:p>
              <a:p>
                <a:pPr marL="0" indent="0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changes sign under P</a:t>
                </a:r>
              </a:p>
              <a:p>
                <a:pPr marL="0" indent="0"/>
                <a:endParaRPr lang="en-US" sz="2000" dirty="0"/>
              </a:p>
              <a:p>
                <a:pPr marL="0" indent="0"/>
                <a:endParaRPr lang="en-US" sz="2000" dirty="0"/>
              </a:p>
              <a:p>
                <a:pPr marL="0" indent="0"/>
                <a:endParaRPr lang="en-US" sz="2000" dirty="0"/>
              </a:p>
              <a:p>
                <a:pPr marL="0" indent="0"/>
                <a:endParaRPr lang="en-US" sz="2000" dirty="0"/>
              </a:p>
              <a:p>
                <a:pPr marL="0" indent="0"/>
                <a:endParaRPr lang="en-US" sz="2000" dirty="0"/>
              </a:p>
              <a:p>
                <a:pPr marL="0" indent="0"/>
                <a:endParaRPr lang="en-US" sz="2000" dirty="0"/>
              </a:p>
              <a:p>
                <a:pPr marL="0" indent="0"/>
                <a:endParaRPr lang="en-US" sz="2000" dirty="0"/>
              </a:p>
              <a:p>
                <a:pPr marL="0" indent="0"/>
                <a:r>
                  <a:rPr lang="en-US" sz="2000" dirty="0"/>
                  <a:t>Example usage of group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/>
                <a:endParaRPr lang="en-US" sz="2000" dirty="0"/>
              </a:p>
              <a:p>
                <a:pPr marL="0" indent="0"/>
                <a:endParaRPr lang="en-US" sz="2000" dirty="0"/>
              </a:p>
              <a:p>
                <a:pPr marL="0" indent="0"/>
                <a:endParaRPr lang="en-US" sz="2000" dirty="0"/>
              </a:p>
              <a:p>
                <a:pPr marL="0" indent="0"/>
                <a:endParaRPr lang="en-US" sz="2000" dirty="0"/>
              </a:p>
              <a:p>
                <a:pPr marL="0" indent="0"/>
                <a:endParaRPr lang="en-US" sz="2000" dirty="0"/>
              </a:p>
              <a:p>
                <a:pPr marL="0" indent="0"/>
                <a:endParaRPr lang="en-US" sz="2000" dirty="0"/>
              </a:p>
              <a:p>
                <a:pPr marL="0" indent="0"/>
                <a:endParaRPr lang="en-US" sz="20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52400" y="1219200"/>
                <a:ext cx="8839200" cy="4953000"/>
              </a:xfrm>
              <a:blipFill>
                <a:blip r:embed="rId2"/>
                <a:stretch>
                  <a:fillRect l="-690" t="-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" name="Picture 8" descr="phot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4" t="2656" r="28788"/>
          <a:stretch/>
        </p:blipFill>
        <p:spPr>
          <a:xfrm>
            <a:off x="6028862" y="2362199"/>
            <a:ext cx="3049158" cy="3817269"/>
          </a:xfrm>
          <a:prstGeom prst="rect">
            <a:avLst/>
          </a:prstGeom>
        </p:spPr>
      </p:pic>
      <p:pic>
        <p:nvPicPr>
          <p:cNvPr id="10" name="Picture 9" descr="phot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1" t="31637" r="5986" b="15695"/>
          <a:stretch/>
        </p:blipFill>
        <p:spPr>
          <a:xfrm>
            <a:off x="609600" y="3200400"/>
            <a:ext cx="4517239" cy="23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Parity Assignment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Parity has </a:t>
            </a:r>
            <a:r>
              <a:rPr lang="en-US" sz="2000" dirty="0" err="1"/>
              <a:t>eigen</a:t>
            </a:r>
            <a:r>
              <a:rPr lang="en-US" sz="2000" dirty="0"/>
              <a:t> values ±1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Scalars and axial vectors have P = +1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 err="1"/>
              <a:t>Pseudoscalars</a:t>
            </a:r>
            <a:r>
              <a:rPr lang="en-US" sz="2000" dirty="0"/>
              <a:t> and vectors have P = –1</a:t>
            </a:r>
          </a:p>
          <a:p>
            <a:pPr marL="0" indent="0"/>
            <a:r>
              <a:rPr lang="en-US" sz="2000" dirty="0"/>
              <a:t>Parity of fermion and anti-fermion are opposite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Arbitrarily: quarks +1 and anti-quarks –1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Parity of composite particles is the product of its constituents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Including orbital angular momentum (not spin):</a:t>
            </a:r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P gets (–1)</a:t>
            </a:r>
            <a:r>
              <a:rPr lang="en-US" sz="2000" baseline="30000" dirty="0">
                <a:latin typeface="Brush Script Std"/>
                <a:cs typeface="Brush Script Std"/>
              </a:rPr>
              <a:t>l </a:t>
            </a:r>
            <a:r>
              <a:rPr lang="en-US" sz="2000" dirty="0"/>
              <a:t>– an extra multiplicative factor</a:t>
            </a:r>
          </a:p>
          <a:p>
            <a:pPr marL="0" indent="0"/>
            <a:r>
              <a:rPr lang="en-US" sz="2000" dirty="0"/>
              <a:t>Parity of photon, a vector particle, i.e., with spin 1, has intrinsic parity –1</a:t>
            </a:r>
            <a:endParaRPr lang="en-US" sz="2000" baseline="30000" dirty="0">
              <a:latin typeface="Brush Script Std"/>
              <a:cs typeface="Brush Script Std"/>
            </a:endParaRPr>
          </a:p>
          <a:p>
            <a:pPr marL="0" indent="0"/>
            <a:r>
              <a:rPr lang="en-US" sz="2000" dirty="0"/>
              <a:t>Examples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Pseudo-scalar meson (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/>
              <a:t>, K, …) : </a:t>
            </a:r>
            <a:r>
              <a:rPr lang="en-US" sz="2000" dirty="0" err="1"/>
              <a:t>P</a:t>
            </a:r>
            <a:r>
              <a:rPr lang="en-US" sz="2000" baseline="-25000" dirty="0" err="1"/>
              <a:t>qqBar</a:t>
            </a:r>
            <a:r>
              <a:rPr lang="en-US" sz="2000" dirty="0"/>
              <a:t> = (+1)(–1) = –1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Vector mesons (</a:t>
            </a:r>
            <a:r>
              <a:rPr lang="en-US" sz="2000" dirty="0">
                <a:latin typeface="Symbol" charset="2"/>
                <a:cs typeface="Symbol" charset="2"/>
              </a:rPr>
              <a:t>r, w</a:t>
            </a:r>
            <a:r>
              <a:rPr lang="en-US" sz="2000" dirty="0"/>
              <a:t>, …) : </a:t>
            </a:r>
            <a:r>
              <a:rPr lang="en-US" sz="2000" dirty="0" err="1"/>
              <a:t>P</a:t>
            </a:r>
            <a:r>
              <a:rPr lang="en-US" sz="2000" baseline="-25000" dirty="0" err="1">
                <a:latin typeface="Symbol" charset="2"/>
                <a:cs typeface="Symbol" charset="2"/>
              </a:rPr>
              <a:t>r</a:t>
            </a:r>
            <a:r>
              <a:rPr lang="en-US" sz="2000" dirty="0"/>
              <a:t> = (+1)(–1)(–1)</a:t>
            </a:r>
            <a:r>
              <a:rPr lang="en-US" sz="2000" baseline="30000" dirty="0"/>
              <a:t>0 </a:t>
            </a:r>
            <a:r>
              <a:rPr lang="en-US" sz="2000" dirty="0"/>
              <a:t>= –1</a:t>
            </a:r>
          </a:p>
          <a:p>
            <a:pPr lvl="2">
              <a:buFont typeface="Arial"/>
              <a:buChar char="•"/>
            </a:pPr>
            <a:r>
              <a:rPr lang="en-US" sz="2000" dirty="0"/>
              <a:t>There are heavier states with non-zero orbital angular momentum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Baryons : </a:t>
            </a:r>
            <a:r>
              <a:rPr lang="en-US" sz="2000" dirty="0" err="1"/>
              <a:t>P</a:t>
            </a:r>
            <a:r>
              <a:rPr lang="en-US" sz="2000" baseline="-25000" dirty="0" err="1"/>
              <a:t>qqq</a:t>
            </a:r>
            <a:r>
              <a:rPr lang="en-US" sz="2000" dirty="0"/>
              <a:t>=(+1)(+1)(+1) = +1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6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 Non-Conservation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Parity assumed to be conserved: EM and Strong decays do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Two particles identical in all respects, e.g., mass, seen to decay to two or three </a:t>
            </a:r>
            <a:r>
              <a:rPr lang="en-US" sz="2000" dirty="0" err="1"/>
              <a:t>pions</a:t>
            </a:r>
            <a:endParaRPr lang="en-US" sz="2000" dirty="0"/>
          </a:p>
          <a:p>
            <a:pPr marL="857250" lvl="1" indent="-457200">
              <a:buFont typeface="Arial"/>
              <a:buChar char="•"/>
            </a:pPr>
            <a:endParaRPr lang="en-US" sz="2000" dirty="0"/>
          </a:p>
          <a:p>
            <a:pPr marL="857250" lvl="1" indent="-457200">
              <a:buFont typeface="Arial"/>
              <a:buChar char="•"/>
            </a:pPr>
            <a:endParaRPr lang="en-US" sz="2000" dirty="0"/>
          </a:p>
          <a:p>
            <a:pPr marL="857250" lvl="1" indent="-457200">
              <a:buFont typeface="Arial"/>
              <a:buChar char="•"/>
            </a:pPr>
            <a:endParaRPr lang="en-US" sz="2000" dirty="0"/>
          </a:p>
          <a:p>
            <a:pPr marL="857250" lvl="1" indent="-457200">
              <a:buFont typeface="Arial"/>
              <a:buChar char="•"/>
            </a:pPr>
            <a:endParaRPr lang="en-US" sz="2000" dirty="0"/>
          </a:p>
          <a:p>
            <a:pPr marL="857250" lvl="1" indent="-457200">
              <a:buFont typeface="Arial"/>
              <a:buChar char="•"/>
            </a:pPr>
            <a:endParaRPr lang="en-US" sz="2000" dirty="0"/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Perhaps, they are the same particle (now K</a:t>
            </a:r>
            <a:r>
              <a:rPr lang="en-US" sz="2000" baseline="30000" dirty="0"/>
              <a:t>+</a:t>
            </a:r>
            <a:r>
              <a:rPr lang="en-US" sz="2000" dirty="0"/>
              <a:t>) but parity is violated </a:t>
            </a:r>
            <a:br>
              <a:rPr lang="en-US" sz="2000" dirty="0"/>
            </a:br>
            <a:r>
              <a:rPr lang="en-US" sz="2000" dirty="0"/>
              <a:t>            – Lee and Yang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Their suggested study of parity conservation in weak interactions resulted in confirmation of maximal parity violation by </a:t>
            </a:r>
            <a:r>
              <a:rPr lang="en-US" sz="2000" dirty="0" err="1"/>
              <a:t>C.S.Wu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14600" y="2438400"/>
          <a:ext cx="396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5" name="Equation" r:id="rId3" imgW="1981200" imgH="228600" progId="Equation.DSMT4">
                  <p:embed/>
                </p:oleObj>
              </mc:Choice>
              <mc:Fallback>
                <p:oleObj name="Equation" r:id="rId3" imgW="198120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2438400"/>
                        <a:ext cx="3962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14600" y="3174634"/>
          <a:ext cx="4297902" cy="940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6" name="Equation" r:id="rId5" imgW="2438400" imgH="533400" progId="Equation.DSMT4">
                  <p:embed/>
                </p:oleObj>
              </mc:Choice>
              <mc:Fallback>
                <p:oleObj name="Equation" r:id="rId5" imgW="2438400" imgH="533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4600" y="3174634"/>
                        <a:ext cx="4297902" cy="940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092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Charged Conjugation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C operator takes particle to anti-particle</a:t>
            </a:r>
          </a:p>
          <a:p>
            <a:endParaRPr lang="en-US" sz="2000" dirty="0"/>
          </a:p>
          <a:p>
            <a:endParaRPr lang="en-US" sz="2000" dirty="0"/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Only  particles which are their own anti-particles are C </a:t>
            </a:r>
            <a:r>
              <a:rPr lang="en-US" sz="2000" dirty="0" err="1"/>
              <a:t>eigen</a:t>
            </a:r>
            <a:r>
              <a:rPr lang="en-US" sz="2000" dirty="0"/>
              <a:t> states</a:t>
            </a:r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Photons and select neutral mesons: 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baseline="30000" dirty="0">
                <a:latin typeface="Symbol" charset="2"/>
                <a:cs typeface="Symbol" charset="2"/>
              </a:rPr>
              <a:t>0</a:t>
            </a:r>
            <a:r>
              <a:rPr lang="en-US" sz="2000" dirty="0">
                <a:latin typeface="Symbol" charset="2"/>
                <a:cs typeface="Symbol" charset="2"/>
              </a:rPr>
              <a:t>, h, h’, r</a:t>
            </a:r>
            <a:r>
              <a:rPr lang="en-US" sz="2000" baseline="30000" dirty="0">
                <a:latin typeface="Symbol" charset="2"/>
                <a:cs typeface="Symbol" charset="2"/>
              </a:rPr>
              <a:t>0</a:t>
            </a:r>
            <a:r>
              <a:rPr lang="en-US" sz="2000" dirty="0">
                <a:latin typeface="Symbol" charset="2"/>
                <a:cs typeface="Symbol" charset="2"/>
              </a:rPr>
              <a:t>, f, w, y </a:t>
            </a:r>
            <a:r>
              <a:rPr lang="en-US" sz="2000" dirty="0"/>
              <a:t>are 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Photon C-number is –1 as the EM field changes sign e</a:t>
            </a:r>
            <a:r>
              <a:rPr lang="en-US" sz="2000" baseline="30000" dirty="0"/>
              <a:t>–</a:t>
            </a:r>
            <a:r>
              <a:rPr lang="en-US" sz="2000" dirty="0">
                <a:sym typeface="Wingdings"/>
              </a:rPr>
              <a:t>e</a:t>
            </a:r>
            <a:r>
              <a:rPr lang="en-US" sz="2000" baseline="30000" dirty="0">
                <a:sym typeface="Wingdings"/>
              </a:rPr>
              <a:t>+</a:t>
            </a:r>
            <a:endParaRPr lang="en-US" sz="2000" baseline="30000" dirty="0">
              <a:latin typeface="Symbol" charset="2"/>
              <a:cs typeface="Symbol" charset="2"/>
            </a:endParaRP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For mesons – multiplicative quantum number</a:t>
            </a:r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C = (–1)</a:t>
            </a:r>
            <a:r>
              <a:rPr lang="en-US" sz="2000" baseline="30000" dirty="0" err="1">
                <a:latin typeface="Brush Script Std"/>
                <a:cs typeface="Brush Script Std"/>
              </a:rPr>
              <a:t>l</a:t>
            </a:r>
            <a:r>
              <a:rPr lang="en-US" sz="2000" baseline="30000" dirty="0" err="1"/>
              <a:t>+s</a:t>
            </a:r>
            <a:endParaRPr lang="en-US" sz="2000" dirty="0"/>
          </a:p>
          <a:p>
            <a:pPr marL="857250" lvl="1" indent="-457200">
              <a:buFont typeface="Arial"/>
              <a:buChar char="•"/>
            </a:pPr>
            <a:endParaRPr lang="en-US" sz="2000" dirty="0"/>
          </a:p>
          <a:p>
            <a:pPr marL="400050" lvl="1" indent="0">
              <a:buNone/>
            </a:pPr>
            <a:endParaRPr lang="en-US" sz="2000" dirty="0"/>
          </a:p>
          <a:p>
            <a:pPr marL="400050" lvl="1" indent="0">
              <a:buNone/>
            </a:pPr>
            <a:endParaRPr lang="en-US" sz="2000" dirty="0"/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C is also violated by weak interactions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90600" y="1905000"/>
          <a:ext cx="1320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4" name="Equation" r:id="rId3" imgW="660400" imgH="241300" progId="Equation.3">
                  <p:embed/>
                </p:oleObj>
              </mc:Choice>
              <mc:Fallback>
                <p:oleObj name="Equation" r:id="rId3" imgW="660400" imgH="2413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905000"/>
                        <a:ext cx="13208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352800" y="1905000"/>
          <a:ext cx="7620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5" name="Equation" r:id="rId5" imgW="431800" imgH="203200" progId="Equation.3">
                  <p:embed/>
                </p:oleObj>
              </mc:Choice>
              <mc:Fallback>
                <p:oleObj name="Equation" r:id="rId5" imgW="431800" imgH="203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0" y="1905000"/>
                        <a:ext cx="762000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419475" y="4038600"/>
          <a:ext cx="52673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6" name="Equation" r:id="rId7" imgW="2984500" imgH="279400" progId="Equation.DSMT4">
                  <p:embed/>
                </p:oleObj>
              </mc:Choice>
              <mc:Fallback>
                <p:oleObj name="Equation" r:id="rId7" imgW="2984500" imgH="2794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19475" y="4038600"/>
                        <a:ext cx="5267325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429000" y="4419600"/>
          <a:ext cx="45513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7" name="Equation" r:id="rId9" imgW="2578100" imgH="279400" progId="Equation.3">
                  <p:embed/>
                </p:oleObj>
              </mc:Choice>
              <mc:Fallback>
                <p:oleObj name="Equation" r:id="rId9" imgW="2578100" imgH="2794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29000" y="4419600"/>
                        <a:ext cx="4551363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193800" y="5872395"/>
          <a:ext cx="5181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8" name="Equation" r:id="rId11" imgW="2590800" imgH="241300" progId="Equation.DSMT4">
                  <p:embed/>
                </p:oleObj>
              </mc:Choice>
              <mc:Fallback>
                <p:oleObj name="Equation" r:id="rId11" imgW="2590800" imgH="2413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3800" y="5872395"/>
                        <a:ext cx="51816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429000" y="4876800"/>
          <a:ext cx="43259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9" name="Equation" r:id="rId13" imgW="2451100" imgH="279400" progId="Equation.DSMT4">
                  <p:embed/>
                </p:oleObj>
              </mc:Choice>
              <mc:Fallback>
                <p:oleObj name="Equation" r:id="rId13" imgW="2451100" imgH="2794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29000" y="4876800"/>
                        <a:ext cx="4325937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634163" y="5402263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0" name="Equation" r:id="rId15" imgW="685800" imgH="228600" progId="Equation.DSMT4">
                  <p:embed/>
                </p:oleObj>
              </mc:Choice>
              <mc:Fallback>
                <p:oleObj name="Equation" r:id="rId15" imgW="685800" imgH="2286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34163" y="5402263"/>
                        <a:ext cx="1371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974DA6-E72C-B949-ACFF-439125A21AE3}"/>
                  </a:ext>
                </a:extLst>
              </p:cNvPr>
              <p:cNvSpPr txBox="1"/>
              <p:nvPr/>
            </p:nvSpPr>
            <p:spPr>
              <a:xfrm>
                <a:off x="4800600" y="1310166"/>
                <a:ext cx="4114800" cy="1103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Eigen states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r>
                  <a:rPr lang="en-US" dirty="0"/>
                  <a:t>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974DA6-E72C-B949-ACFF-439125A21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310166"/>
                <a:ext cx="4114800" cy="1103251"/>
              </a:xfrm>
              <a:prstGeom prst="rect">
                <a:avLst/>
              </a:prstGeom>
              <a:blipFill>
                <a:blip r:embed="rId17"/>
                <a:stretch>
                  <a:fillRect l="-1538" t="-37500" b="-39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44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 &amp; Neutral </a:t>
            </a:r>
            <a:r>
              <a:rPr lang="en-US" dirty="0" err="1"/>
              <a:t>Kaon</a:t>
            </a:r>
            <a:r>
              <a:rPr lang="en-US" dirty="0"/>
              <a:t>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Combined CP transformation has interesting consequences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2000" y="1883468"/>
          <a:ext cx="3810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9" name="Equation" r:id="rId3" imgW="1905000" imgH="279400" progId="Equation.DSMT4">
                  <p:embed/>
                </p:oleObj>
              </mc:Choice>
              <mc:Fallback>
                <p:oleObj name="Equation" r:id="rId3" imgW="1905000" imgH="279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883468"/>
                        <a:ext cx="3810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2000" y="2571750"/>
          <a:ext cx="3429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0" name="Equation" r:id="rId5" imgW="1714500" imgH="279400" progId="Equation.3">
                  <p:embed/>
                </p:oleObj>
              </mc:Choice>
              <mc:Fallback>
                <p:oleObj name="Equation" r:id="rId5" imgW="1714500" imgH="2794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2571750"/>
                        <a:ext cx="3429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7200" y="3260725"/>
          <a:ext cx="4191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1" name="Equation" r:id="rId7" imgW="2095500" imgH="279400" progId="Equation.DSMT4">
                  <p:embed/>
                </p:oleObj>
              </mc:Choice>
              <mc:Fallback>
                <p:oleObj name="Equation" r:id="rId7" imgW="2095500" imgH="279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3260725"/>
                        <a:ext cx="4191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82600" y="3987800"/>
          <a:ext cx="44450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2" name="Equation" r:id="rId9" imgW="2222500" imgH="673100" progId="Equation.3">
                  <p:embed/>
                </p:oleObj>
              </mc:Choice>
              <mc:Fallback>
                <p:oleObj name="Equation" r:id="rId9" imgW="2222500" imgH="6731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2600" y="3987800"/>
                        <a:ext cx="44450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04800" y="5951538"/>
          <a:ext cx="5867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3" name="Equation" r:id="rId11" imgW="2933700" imgH="203200" progId="Equation.DSMT4">
                  <p:embed/>
                </p:oleObj>
              </mc:Choice>
              <mc:Fallback>
                <p:oleObj name="Equation" r:id="rId11" imgW="2933700" imgH="203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800" y="5951538"/>
                        <a:ext cx="5867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73100" y="5372100"/>
          <a:ext cx="3810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4" name="Equation" r:id="rId13" imgW="1905000" imgH="241300" progId="Equation.3">
                  <p:embed/>
                </p:oleObj>
              </mc:Choice>
              <mc:Fallback>
                <p:oleObj name="Equation" r:id="rId13" imgW="1905000" imgH="2413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3100" y="5372100"/>
                        <a:ext cx="3810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638800" y="22098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2-pion mode faster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3-pion mode slower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So, one long-lived and another short-lived neutral Kaon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K</a:t>
            </a:r>
            <a:r>
              <a:rPr lang="en-US" baseline="-25000" dirty="0"/>
              <a:t>S</a:t>
            </a:r>
            <a:r>
              <a:rPr lang="en-US" dirty="0"/>
              <a:t> and K</a:t>
            </a:r>
            <a:r>
              <a:rPr lang="en-US" baseline="-25000" dirty="0"/>
              <a:t>L</a:t>
            </a:r>
          </a:p>
          <a:p>
            <a:pPr algn="ctr"/>
            <a:endParaRPr lang="en-US" baseline="-25000" dirty="0"/>
          </a:p>
          <a:p>
            <a:pPr algn="ctr"/>
            <a:r>
              <a:rPr lang="en-US" dirty="0" err="1">
                <a:latin typeface="Symbol" charset="2"/>
                <a:cs typeface="Symbol" charset="2"/>
              </a:rPr>
              <a:t>Dt</a:t>
            </a:r>
            <a:r>
              <a:rPr lang="en-US" dirty="0"/>
              <a:t> large</a:t>
            </a:r>
          </a:p>
          <a:p>
            <a:pPr algn="ctr"/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m</a:t>
            </a:r>
            <a:r>
              <a:rPr lang="en-US" dirty="0"/>
              <a:t> small </a:t>
            </a:r>
          </a:p>
        </p:txBody>
      </p:sp>
    </p:spTree>
    <p:extLst>
      <p:ext uri="{BB962C8B-B14F-4D97-AF65-F5344CB8AC3E}">
        <p14:creationId xmlns:p14="http://schemas.microsoft.com/office/powerpoint/2010/main" val="22311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Neutral </a:t>
            </a:r>
            <a:r>
              <a:rPr lang="en-US" dirty="0" err="1"/>
              <a:t>Kaon</a:t>
            </a:r>
            <a:r>
              <a:rPr lang="en-US" dirty="0"/>
              <a:t> Mixing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 descr="phot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1" r="15251" b="5990"/>
          <a:stretch/>
        </p:blipFill>
        <p:spPr>
          <a:xfrm>
            <a:off x="2286000" y="1420018"/>
            <a:ext cx="4343400" cy="496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54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 Violation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It turns out CP is also violated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Both CP violation in mixing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Indirect – decay to 2</a:t>
            </a:r>
            <a:r>
              <a:rPr lang="en-US" sz="2400" dirty="0">
                <a:latin typeface="Symbol" charset="2"/>
                <a:cs typeface="Symbol" charset="2"/>
              </a:rPr>
              <a:t>p </a:t>
            </a:r>
            <a:r>
              <a:rPr lang="en-US" sz="2400" dirty="0"/>
              <a:t>in K</a:t>
            </a:r>
            <a:r>
              <a:rPr lang="en-US" sz="2400" baseline="-25000" dirty="0"/>
              <a:t>L</a:t>
            </a:r>
            <a:r>
              <a:rPr lang="en-US" sz="2400" dirty="0"/>
              <a:t> beam</a:t>
            </a:r>
            <a:endParaRPr lang="en-US" sz="2400" dirty="0">
              <a:latin typeface="Symbol" charset="2"/>
              <a:cs typeface="Symbol" charset="2"/>
            </a:endParaRP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&amp; Direct CP violation experimentally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Particle decay rate different from that of </a:t>
            </a:r>
            <a:br>
              <a:rPr lang="en-US" sz="2400" dirty="0"/>
            </a:br>
            <a:r>
              <a:rPr lang="en-US" sz="2400" dirty="0"/>
              <a:t>its anti-particle</a:t>
            </a:r>
          </a:p>
          <a:p>
            <a:pPr marL="1257300" lvl="2" indent="-457200">
              <a:buFont typeface="Arial"/>
              <a:buChar char="•"/>
            </a:pPr>
            <a:endParaRPr lang="en-US" sz="2400" dirty="0"/>
          </a:p>
          <a:p>
            <a:pPr marL="0" indent="0"/>
            <a:r>
              <a:rPr lang="en-US" sz="2400" dirty="0"/>
              <a:t>Necessary ingredient for explanation of matter dominance in our universe (but not sufficient)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877911" y="1193074"/>
          <a:ext cx="3189890" cy="1321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69" name="Equation" r:id="rId3" imgW="1778000" imgH="736600" progId="Equation.DSMT4">
                  <p:embed/>
                </p:oleObj>
              </mc:Choice>
              <mc:Fallback>
                <p:oleObj name="Equation" r:id="rId3" imgW="1778000" imgH="736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77911" y="1193074"/>
                        <a:ext cx="3189890" cy="1321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972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G-Parity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Since few particles are </a:t>
            </a:r>
            <a:r>
              <a:rPr lang="en-US" sz="2000" dirty="0" err="1"/>
              <a:t>eigen</a:t>
            </a:r>
            <a:r>
              <a:rPr lang="en-US" sz="2000" dirty="0"/>
              <a:t>-states of C-Parity, its application is rather limited</a:t>
            </a:r>
          </a:p>
          <a:p>
            <a:r>
              <a:rPr lang="en-US" sz="2000" dirty="0"/>
              <a:t>Combining with </a:t>
            </a:r>
            <a:r>
              <a:rPr lang="en-US" sz="2000" dirty="0" err="1"/>
              <a:t>Isospin</a:t>
            </a:r>
            <a:r>
              <a:rPr lang="en-US" sz="2000" dirty="0"/>
              <a:t> rotation, we define G-Parity, which has more applications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Rotate about 2-axis of </a:t>
            </a:r>
            <a:r>
              <a:rPr lang="en-US" sz="2000" dirty="0" err="1"/>
              <a:t>Isospin</a:t>
            </a:r>
            <a:r>
              <a:rPr lang="en-US" sz="2000" dirty="0"/>
              <a:t>, R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I</a:t>
            </a:r>
            <a:r>
              <a:rPr lang="en-US" sz="2000" baseline="-25000" dirty="0"/>
              <a:t>3</a:t>
            </a:r>
            <a:r>
              <a:rPr lang="en-US" sz="2000" dirty="0"/>
              <a:t> goes to –I</a:t>
            </a:r>
            <a:r>
              <a:rPr lang="en-US" sz="2000" baseline="-25000" dirty="0"/>
              <a:t>3</a:t>
            </a:r>
            <a:endParaRPr lang="en-US" sz="2000" dirty="0"/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For instance, 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baseline="30000" dirty="0"/>
              <a:t>+</a:t>
            </a:r>
            <a:r>
              <a:rPr lang="en-US" sz="2000" dirty="0"/>
              <a:t> goes to 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baseline="30000" dirty="0"/>
              <a:t>–</a:t>
            </a:r>
            <a:endParaRPr lang="en-US" sz="2000" dirty="0"/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G = CR</a:t>
            </a:r>
            <a:r>
              <a:rPr lang="en-US" sz="2000" baseline="-25000" dirty="0"/>
              <a:t>2</a:t>
            </a:r>
            <a:r>
              <a:rPr lang="en-US" sz="2000" dirty="0"/>
              <a:t>, where R</a:t>
            </a:r>
            <a:r>
              <a:rPr lang="en-US" sz="2000" baseline="-25000" dirty="0"/>
              <a:t>2</a:t>
            </a:r>
            <a:r>
              <a:rPr lang="en-US" sz="2000" dirty="0"/>
              <a:t>=e</a:t>
            </a:r>
            <a:r>
              <a:rPr lang="en-US" sz="2000" baseline="30000" dirty="0"/>
              <a:t>i</a:t>
            </a:r>
            <a:r>
              <a:rPr lang="en-US" sz="2000" baseline="30000" dirty="0">
                <a:latin typeface="Symbol" charset="2"/>
                <a:cs typeface="Symbol" charset="2"/>
              </a:rPr>
              <a:t>p</a:t>
            </a:r>
            <a:r>
              <a:rPr lang="en-US" sz="2000" baseline="30000" dirty="0"/>
              <a:t>I</a:t>
            </a:r>
            <a:r>
              <a:rPr lang="en-US" sz="1600" baseline="30000" dirty="0"/>
              <a:t>2</a:t>
            </a:r>
            <a:endParaRPr lang="en-US" sz="1600" dirty="0"/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G = (–1)</a:t>
            </a:r>
            <a:r>
              <a:rPr lang="en-US" sz="2000" baseline="30000" dirty="0"/>
              <a:t>I</a:t>
            </a:r>
            <a:r>
              <a:rPr lang="en-US" sz="2000" dirty="0"/>
              <a:t>C</a:t>
            </a:r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For single pion, G = –1</a:t>
            </a:r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For state with n-</a:t>
            </a:r>
            <a:r>
              <a:rPr lang="en-US" sz="2000" dirty="0" err="1"/>
              <a:t>pions</a:t>
            </a:r>
            <a:r>
              <a:rPr lang="en-US" sz="2000" dirty="0"/>
              <a:t>, G = (–1)</a:t>
            </a:r>
            <a:r>
              <a:rPr lang="en-US" sz="2000" baseline="30000" dirty="0"/>
              <a:t>n</a:t>
            </a:r>
            <a:endParaRPr lang="en-US" sz="2000" dirty="0"/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Example: </a:t>
            </a:r>
            <a:r>
              <a:rPr lang="en-US" sz="2000" dirty="0">
                <a:latin typeface="Symbol" charset="2"/>
                <a:cs typeface="Symbol" charset="2"/>
              </a:rPr>
              <a:t>r</a:t>
            </a:r>
            <a:r>
              <a:rPr lang="en-US" sz="2000" dirty="0"/>
              <a:t> meson, I=1, C=–1, so G=+1</a:t>
            </a:r>
          </a:p>
          <a:p>
            <a:pPr marL="1714500" lvl="3" indent="-457200">
              <a:buFont typeface="Arial"/>
              <a:buChar char="•"/>
            </a:pPr>
            <a:r>
              <a:rPr lang="en-US" sz="2000" dirty="0"/>
              <a:t>So, it can decay to 2 </a:t>
            </a:r>
            <a:r>
              <a:rPr lang="en-US" sz="2000" dirty="0" err="1"/>
              <a:t>pions</a:t>
            </a:r>
            <a:r>
              <a:rPr lang="en-US" sz="2000" dirty="0"/>
              <a:t>, but not three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3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A66B-5783-6247-8391-439F2940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and Quantum Mechanics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E3D20D-7F58-2D4E-8D5D-F32DE85AE2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Quantum states are vectors in a Hilbert Space</a:t>
                </a:r>
              </a:p>
              <a:p>
                <a:r>
                  <a:rPr lang="en-US" sz="2400" dirty="0"/>
                  <a:t>Operators act to convert one of these states to another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Entire Hilbert space is mapped into itself preserving the norms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So, Unitary operators</a:t>
                </a:r>
              </a:p>
              <a:p>
                <a:pPr marL="0" indent="0"/>
                <a:r>
                  <a:rPr lang="en-US" sz="2400" dirty="0"/>
                  <a:t>A set of unitary operators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)} </m:t>
                    </m:r>
                  </m:oMath>
                </a14:m>
                <a:r>
                  <a:rPr lang="en-US" sz="2400" dirty="0"/>
                  <a:t>form a group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are elements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, the transformations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satisfy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 form a Unitary Representation of G</a:t>
                </a:r>
              </a:p>
              <a:p>
                <a:pPr marL="0" indent="0"/>
                <a:r>
                  <a:rPr lang="en-US" sz="2400" dirty="0"/>
                  <a:t>The group G is a symmetry of the QM problem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commutes with the Hamiltonian operator,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400" dirty="0"/>
              </a:p>
              <a:p>
                <a:pPr marL="0" indent="0"/>
                <a:r>
                  <a:rPr lang="en-US" sz="2400" dirty="0"/>
                  <a:t>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E3D20D-7F58-2D4E-8D5D-F32DE85AE2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23" t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CD607-9EE5-7645-A9BE-5674E768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3FC7F-BD6C-864F-B9D4-CA9223B31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4BF28-2C44-9E46-AC65-34A827D7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42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Decay of </a:t>
            </a:r>
            <a:r>
              <a:rPr lang="en-US" dirty="0">
                <a:latin typeface="Symbol" charset="2"/>
                <a:cs typeface="Symbol" charset="2"/>
              </a:rPr>
              <a:t>h</a:t>
            </a:r>
            <a:r>
              <a:rPr lang="en-US" dirty="0"/>
              <a:t> Meson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The </a:t>
            </a:r>
            <a:r>
              <a:rPr lang="en-US" sz="1800" dirty="0">
                <a:latin typeface="Symbol" charset="2"/>
                <a:cs typeface="Symbol" charset="2"/>
              </a:rPr>
              <a:t>h</a:t>
            </a:r>
            <a:r>
              <a:rPr lang="en-US" sz="1800" dirty="0"/>
              <a:t> meson does not decay strongly, why?</a:t>
            </a:r>
          </a:p>
          <a:p>
            <a:pPr marL="857250" lvl="1" indent="-457200">
              <a:buFont typeface="Arial"/>
              <a:buChar char="•"/>
            </a:pPr>
            <a:r>
              <a:rPr lang="en-US" sz="1800" dirty="0"/>
              <a:t>Mass of </a:t>
            </a:r>
            <a:r>
              <a:rPr lang="en-US" sz="1800" dirty="0">
                <a:latin typeface="Symbol" charset="2"/>
                <a:cs typeface="Symbol" charset="2"/>
              </a:rPr>
              <a:t>h</a:t>
            </a:r>
            <a:r>
              <a:rPr lang="en-US" sz="1800" dirty="0"/>
              <a:t> is large (548 MeV)</a:t>
            </a:r>
          </a:p>
          <a:p>
            <a:pPr marL="1257300" lvl="2" indent="-457200">
              <a:buFont typeface="Arial"/>
              <a:buChar char="•"/>
            </a:pPr>
            <a:r>
              <a:rPr lang="en-US" sz="1800" dirty="0"/>
              <a:t>Can produce up to 3 </a:t>
            </a:r>
            <a:r>
              <a:rPr lang="en-US" sz="1800" dirty="0" err="1"/>
              <a:t>pions</a:t>
            </a:r>
            <a:r>
              <a:rPr lang="en-US" sz="1800" dirty="0"/>
              <a:t> in strong final states </a:t>
            </a:r>
          </a:p>
          <a:p>
            <a:pPr marL="857250" lvl="1" indent="-457200">
              <a:buFont typeface="Arial"/>
              <a:buChar char="•"/>
            </a:pPr>
            <a:r>
              <a:rPr lang="en-US" sz="1800" dirty="0"/>
              <a:t>Two pion state</a:t>
            </a:r>
          </a:p>
          <a:p>
            <a:pPr marL="1257300" lvl="2" indent="-457200">
              <a:buFont typeface="Arial"/>
              <a:buChar char="•"/>
            </a:pPr>
            <a:r>
              <a:rPr lang="en-US" sz="1800" dirty="0"/>
              <a:t>G-Parity is not an issue for 2-pion state:</a:t>
            </a:r>
          </a:p>
          <a:p>
            <a:pPr marL="1714500" lvl="3" indent="-457200">
              <a:buFont typeface="Arial"/>
              <a:buChar char="•"/>
            </a:pPr>
            <a:r>
              <a:rPr lang="en-US" sz="1800" dirty="0"/>
              <a:t>Initial state G for </a:t>
            </a:r>
            <a:r>
              <a:rPr lang="en-US" sz="1800" dirty="0">
                <a:latin typeface="Symbol" charset="2"/>
                <a:cs typeface="Symbol" charset="2"/>
              </a:rPr>
              <a:t>h</a:t>
            </a:r>
            <a:r>
              <a:rPr lang="en-US" sz="1800" dirty="0"/>
              <a:t> meson, I=0, C=1, so G=1</a:t>
            </a:r>
          </a:p>
          <a:p>
            <a:pPr marL="1714500" lvl="3" indent="-457200">
              <a:buFont typeface="Arial"/>
              <a:buChar char="•"/>
            </a:pPr>
            <a:r>
              <a:rPr lang="en-US" sz="1800" dirty="0"/>
              <a:t>Two pion state is possible, (–1)(–1)=1</a:t>
            </a:r>
          </a:p>
          <a:p>
            <a:pPr marL="1257300" lvl="2" indent="-457200">
              <a:buFont typeface="Arial"/>
              <a:buChar char="•"/>
            </a:pPr>
            <a:r>
              <a:rPr lang="en-US" sz="1800" dirty="0"/>
              <a:t>But, Parity itself is a problem:</a:t>
            </a:r>
          </a:p>
          <a:p>
            <a:pPr marL="1714500" lvl="3" indent="-457200">
              <a:buFont typeface="Arial"/>
              <a:buChar char="•"/>
            </a:pPr>
            <a:r>
              <a:rPr lang="en-US" sz="1800" dirty="0"/>
              <a:t>Pseudo-scalar meson </a:t>
            </a:r>
            <a:r>
              <a:rPr lang="en-US" sz="1800" dirty="0">
                <a:latin typeface="Symbol" charset="2"/>
                <a:cs typeface="Symbol" charset="2"/>
              </a:rPr>
              <a:t>h</a:t>
            </a:r>
            <a:r>
              <a:rPr lang="en-US" sz="1800" dirty="0"/>
              <a:t> </a:t>
            </a:r>
            <a:r>
              <a:rPr lang="en-US" sz="1800" dirty="0">
                <a:sym typeface="Wingdings"/>
              </a:rPr>
              <a:t> </a:t>
            </a:r>
            <a:r>
              <a:rPr lang="en-US" sz="1800" dirty="0" err="1"/>
              <a:t>P</a:t>
            </a:r>
            <a:r>
              <a:rPr lang="en-US" sz="1800" baseline="-25000" dirty="0" err="1">
                <a:latin typeface="Symbol" charset="2"/>
                <a:cs typeface="Symbol" charset="2"/>
              </a:rPr>
              <a:t>h</a:t>
            </a:r>
            <a:r>
              <a:rPr lang="en-US" sz="1800" dirty="0"/>
              <a:t>=–1, angular momentum = 0</a:t>
            </a:r>
          </a:p>
          <a:p>
            <a:pPr marL="1714500" lvl="3" indent="-457200">
              <a:buFont typeface="Arial"/>
              <a:buChar char="•"/>
            </a:pPr>
            <a:r>
              <a:rPr lang="en-US" sz="1800" dirty="0"/>
              <a:t>Final state parity for 2-pions, </a:t>
            </a:r>
            <a:r>
              <a:rPr lang="en-US" sz="1800" dirty="0" err="1"/>
              <a:t>P</a:t>
            </a:r>
            <a:r>
              <a:rPr lang="en-US" sz="1800" baseline="-25000" dirty="0" err="1">
                <a:latin typeface="Symbol" charset="2"/>
                <a:cs typeface="Symbol" charset="2"/>
              </a:rPr>
              <a:t>p</a:t>
            </a:r>
            <a:r>
              <a:rPr lang="en-US" sz="1800" dirty="0"/>
              <a:t> </a:t>
            </a:r>
            <a:r>
              <a:rPr lang="en-US" sz="1800" dirty="0" err="1"/>
              <a:t>P</a:t>
            </a:r>
            <a:r>
              <a:rPr lang="en-US" sz="1800" baseline="-25000" dirty="0" err="1">
                <a:latin typeface="Symbol" charset="2"/>
                <a:cs typeface="Symbol" charset="2"/>
              </a:rPr>
              <a:t>p</a:t>
            </a:r>
            <a:r>
              <a:rPr lang="en-US" sz="1800" baseline="-25000" dirty="0">
                <a:latin typeface="Symbol" charset="2"/>
                <a:cs typeface="Symbol" charset="2"/>
              </a:rPr>
              <a:t> </a:t>
            </a:r>
            <a:r>
              <a:rPr lang="en-US" sz="1800" dirty="0"/>
              <a:t>(–1)</a:t>
            </a:r>
            <a:r>
              <a:rPr lang="en-US" sz="1800" baseline="30000" dirty="0"/>
              <a:t>0</a:t>
            </a:r>
            <a:r>
              <a:rPr lang="en-US" sz="1800" dirty="0"/>
              <a:t>=(–1) (–1) (–1)</a:t>
            </a:r>
            <a:r>
              <a:rPr lang="en-US" sz="1800" baseline="30000" dirty="0"/>
              <a:t>0</a:t>
            </a:r>
            <a:r>
              <a:rPr lang="en-US" sz="1800" dirty="0"/>
              <a:t> =+1</a:t>
            </a:r>
          </a:p>
          <a:p>
            <a:pPr marL="1257300" lvl="2" indent="-457200">
              <a:buFont typeface="Arial"/>
              <a:buChar char="•"/>
            </a:pPr>
            <a:r>
              <a:rPr lang="en-US" sz="1800" dirty="0"/>
              <a:t>So, two-pion state is not possible </a:t>
            </a:r>
            <a:r>
              <a:rPr lang="en-US" sz="1800" dirty="0">
                <a:sym typeface="Wingdings"/>
              </a:rPr>
              <a:t></a:t>
            </a:r>
          </a:p>
          <a:p>
            <a:pPr marL="857250" lvl="1" indent="-457200">
              <a:buFont typeface="Arial"/>
              <a:buChar char="•"/>
            </a:pPr>
            <a:r>
              <a:rPr lang="en-US" sz="1800" dirty="0"/>
              <a:t>G-Parity is not conserved for 3-pion state (–1) (–1) (–1)=–1</a:t>
            </a:r>
          </a:p>
          <a:p>
            <a:pPr marL="1257300" lvl="2" indent="-457200">
              <a:buFont typeface="Arial"/>
              <a:buChar char="•"/>
            </a:pPr>
            <a:r>
              <a:rPr lang="en-US" sz="1800" dirty="0"/>
              <a:t>So, three-pion state is not possible </a:t>
            </a:r>
            <a:r>
              <a:rPr lang="en-US" sz="1800" dirty="0">
                <a:sym typeface="Wingdings"/>
              </a:rPr>
              <a:t></a:t>
            </a:r>
          </a:p>
          <a:p>
            <a:pPr marL="857250" lvl="1" indent="-457200">
              <a:buFont typeface="Arial"/>
              <a:buChar char="•"/>
            </a:pPr>
            <a:r>
              <a:rPr lang="en-US" sz="1800" dirty="0">
                <a:sym typeface="Wingdings"/>
              </a:rPr>
              <a:t>So, strong interaction is forbidden</a:t>
            </a:r>
          </a:p>
          <a:p>
            <a:pPr marL="857250" lvl="1" indent="-457200">
              <a:buFont typeface="Arial"/>
              <a:buChar char="•"/>
            </a:pPr>
            <a:r>
              <a:rPr lang="en-US" sz="1800" dirty="0">
                <a:sym typeface="Wingdings"/>
              </a:rPr>
              <a:t>Only electro-magnetic decays to two photons, three </a:t>
            </a:r>
            <a:r>
              <a:rPr lang="en-US" sz="1800" dirty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1800" baseline="30000" dirty="0">
                <a:sym typeface="Wingdings"/>
              </a:rPr>
              <a:t>0</a:t>
            </a:r>
            <a:r>
              <a:rPr lang="en-US" sz="1800" dirty="0">
                <a:sym typeface="Wingdings"/>
              </a:rPr>
              <a:t>s, …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8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610600" cy="1143000"/>
          </a:xfrm>
        </p:spPr>
        <p:txBody>
          <a:bodyPr/>
          <a:lstStyle/>
          <a:p>
            <a:r>
              <a:rPr lang="en-US" dirty="0"/>
              <a:t>Remarks about Continuous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21275"/>
          </a:xfrm>
        </p:spPr>
        <p:txBody>
          <a:bodyPr/>
          <a:lstStyle/>
          <a:p>
            <a:r>
              <a:rPr lang="en-US" sz="2000" dirty="0"/>
              <a:t>A group, G, is a set of elements with the properties: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Closure: for every a, b in G, the product </a:t>
            </a:r>
            <a:r>
              <a:rPr lang="en-US" sz="2000" dirty="0" err="1"/>
              <a:t>ab</a:t>
            </a:r>
            <a:r>
              <a:rPr lang="en-US" sz="2000" dirty="0"/>
              <a:t> in G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Identity: e exists in G such that </a:t>
            </a:r>
            <a:r>
              <a:rPr lang="en-US" sz="2000" dirty="0" err="1"/>
              <a:t>ae</a:t>
            </a:r>
            <a:r>
              <a:rPr lang="en-US" sz="2000" dirty="0"/>
              <a:t> = </a:t>
            </a:r>
            <a:r>
              <a:rPr lang="en-US" sz="2000" dirty="0" err="1"/>
              <a:t>ea</a:t>
            </a:r>
            <a:r>
              <a:rPr lang="en-US" sz="2000" dirty="0"/>
              <a:t> = a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Inverse: for every a, there exists a</a:t>
            </a:r>
            <a:r>
              <a:rPr lang="en-US" sz="2000" baseline="30000" dirty="0"/>
              <a:t>–1</a:t>
            </a:r>
            <a:r>
              <a:rPr lang="en-US" sz="2000" dirty="0"/>
              <a:t>, such that </a:t>
            </a:r>
            <a:r>
              <a:rPr lang="en-US" sz="2000" dirty="0" err="1"/>
              <a:t>aa</a:t>
            </a:r>
            <a:r>
              <a:rPr lang="en-US" sz="2000" baseline="30000" dirty="0"/>
              <a:t>–1</a:t>
            </a:r>
            <a:r>
              <a:rPr lang="en-US" sz="2000" dirty="0"/>
              <a:t>= a</a:t>
            </a:r>
            <a:r>
              <a:rPr lang="en-US" sz="2000" baseline="30000" dirty="0"/>
              <a:t>–1</a:t>
            </a:r>
            <a:r>
              <a:rPr lang="en-US" sz="2000" dirty="0"/>
              <a:t>a = e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Associativity: for a, b, c in G,  a(</a:t>
            </a:r>
            <a:r>
              <a:rPr lang="en-US" sz="2000" dirty="0" err="1"/>
              <a:t>bc</a:t>
            </a:r>
            <a:r>
              <a:rPr lang="en-US" sz="2000" dirty="0"/>
              <a:t>) = (</a:t>
            </a:r>
            <a:r>
              <a:rPr lang="en-US" sz="2000" dirty="0" err="1"/>
              <a:t>ab</a:t>
            </a:r>
            <a:r>
              <a:rPr lang="en-US" sz="2000" dirty="0"/>
              <a:t>)c</a:t>
            </a:r>
          </a:p>
          <a:p>
            <a:pPr marL="0" indent="0"/>
            <a:r>
              <a:rPr lang="en-US" sz="2000" dirty="0"/>
              <a:t>A group is </a:t>
            </a:r>
            <a:r>
              <a:rPr lang="en-US" sz="2000" dirty="0" err="1"/>
              <a:t>Abelian</a:t>
            </a:r>
            <a:r>
              <a:rPr lang="en-US" sz="2000" dirty="0"/>
              <a:t>, if </a:t>
            </a:r>
            <a:r>
              <a:rPr lang="en-US" sz="2000" dirty="0" err="1"/>
              <a:t>ab</a:t>
            </a:r>
            <a:r>
              <a:rPr lang="en-US" sz="2000" dirty="0"/>
              <a:t> = </a:t>
            </a:r>
            <a:r>
              <a:rPr lang="en-US" sz="2000" dirty="0" err="1"/>
              <a:t>ba</a:t>
            </a:r>
            <a:endParaRPr lang="en-US" sz="2000" dirty="0"/>
          </a:p>
          <a:p>
            <a:pPr marL="0" indent="0"/>
            <a:r>
              <a:rPr lang="en-US" sz="2000" dirty="0"/>
              <a:t>We are mostly interested in continuous groups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Elements are functions of real parameters g(</a:t>
            </a:r>
            <a:r>
              <a:rPr lang="en-US" sz="2000" b="1" dirty="0">
                <a:latin typeface="Symbol" charset="2"/>
                <a:cs typeface="Symbol" charset="2"/>
              </a:rPr>
              <a:t>a</a:t>
            </a:r>
            <a:r>
              <a:rPr lang="en-US" sz="2000" dirty="0"/>
              <a:t>), </a:t>
            </a:r>
            <a:r>
              <a:rPr lang="en-US" sz="2000" b="1" dirty="0">
                <a:latin typeface="Symbol" charset="2"/>
                <a:cs typeface="Symbol" charset="2"/>
              </a:rPr>
              <a:t>a</a:t>
            </a:r>
            <a:r>
              <a:rPr lang="en-US" sz="2000" dirty="0">
                <a:latin typeface="Symbol" charset="2"/>
                <a:cs typeface="Symbol" charset="2"/>
              </a:rPr>
              <a:t>=a</a:t>
            </a:r>
            <a:r>
              <a:rPr lang="en-US" sz="2000" baseline="-25000" dirty="0">
                <a:latin typeface="Symbol" charset="2"/>
                <a:cs typeface="Symbol" charset="2"/>
              </a:rPr>
              <a:t>1</a:t>
            </a:r>
            <a:r>
              <a:rPr lang="en-US" sz="2000" dirty="0">
                <a:latin typeface="Symbol" charset="2"/>
                <a:cs typeface="Symbol" charset="2"/>
              </a:rPr>
              <a:t>, a</a:t>
            </a:r>
            <a:r>
              <a:rPr lang="en-US" sz="2000" baseline="-25000" dirty="0">
                <a:latin typeface="Symbol" charset="2"/>
                <a:cs typeface="Symbol" charset="2"/>
              </a:rPr>
              <a:t>2</a:t>
            </a:r>
            <a:r>
              <a:rPr lang="en-US" sz="2000" dirty="0">
                <a:latin typeface="Symbol" charset="2"/>
                <a:cs typeface="Symbol" charset="2"/>
              </a:rPr>
              <a:t>, a</a:t>
            </a:r>
            <a:r>
              <a:rPr lang="en-US" sz="2000" baseline="-25000" dirty="0">
                <a:latin typeface="Symbol" charset="2"/>
                <a:cs typeface="Symbol" charset="2"/>
              </a:rPr>
              <a:t>3</a:t>
            </a:r>
            <a:r>
              <a:rPr lang="en-US" sz="2000" dirty="0">
                <a:latin typeface="Symbol" charset="2"/>
                <a:cs typeface="Symbol" charset="2"/>
              </a:rPr>
              <a:t>, … </a:t>
            </a:r>
            <a:r>
              <a:rPr lang="en-US" sz="2000" dirty="0" err="1">
                <a:latin typeface="Symbol" charset="2"/>
                <a:cs typeface="Symbol" charset="2"/>
              </a:rPr>
              <a:t>a</a:t>
            </a:r>
            <a:r>
              <a:rPr lang="en-US" sz="2000" baseline="-25000" dirty="0" err="1">
                <a:latin typeface="Arial"/>
                <a:cs typeface="Arial"/>
              </a:rPr>
              <a:t>r</a:t>
            </a:r>
            <a:endParaRPr lang="en-US" sz="2000" dirty="0"/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Product is defined as: g(</a:t>
            </a:r>
            <a:r>
              <a:rPr lang="en-US" sz="2000" dirty="0">
                <a:latin typeface="Symbol" charset="2"/>
                <a:cs typeface="Symbol" charset="2"/>
              </a:rPr>
              <a:t>a</a:t>
            </a:r>
            <a:r>
              <a:rPr lang="en-US" sz="2000" dirty="0"/>
              <a:t>)g(</a:t>
            </a:r>
            <a:r>
              <a:rPr lang="en-US" sz="2000" dirty="0">
                <a:latin typeface="Symbol" charset="2"/>
                <a:cs typeface="Symbol" charset="2"/>
              </a:rPr>
              <a:t>b</a:t>
            </a:r>
            <a:r>
              <a:rPr lang="en-US" sz="2000" dirty="0"/>
              <a:t>)=g(</a:t>
            </a:r>
            <a:r>
              <a:rPr lang="en-US" sz="2000" dirty="0">
                <a:latin typeface="Symbol" charset="2"/>
                <a:cs typeface="Symbol" charset="2"/>
              </a:rPr>
              <a:t>g</a:t>
            </a:r>
            <a:r>
              <a:rPr lang="en-US" sz="2000" dirty="0"/>
              <a:t>(</a:t>
            </a:r>
            <a:r>
              <a:rPr lang="en-US" sz="2000" dirty="0" err="1">
                <a:latin typeface="Symbol" charset="2"/>
                <a:cs typeface="Symbol" charset="2"/>
              </a:rPr>
              <a:t>a</a:t>
            </a:r>
            <a:r>
              <a:rPr lang="en-US" sz="2000" dirty="0" err="1"/>
              <a:t>,</a:t>
            </a:r>
            <a:r>
              <a:rPr lang="en-US" sz="2000" dirty="0" err="1">
                <a:latin typeface="Symbol" charset="2"/>
                <a:cs typeface="Symbol" charset="2"/>
              </a:rPr>
              <a:t>b</a:t>
            </a:r>
            <a:r>
              <a:rPr lang="en-US" sz="2000" dirty="0"/>
              <a:t>))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If </a:t>
            </a:r>
            <a:r>
              <a:rPr lang="en-US" sz="2000" dirty="0">
                <a:latin typeface="Symbol" charset="2"/>
                <a:cs typeface="Symbol" charset="2"/>
              </a:rPr>
              <a:t>g</a:t>
            </a:r>
            <a:r>
              <a:rPr lang="en-US" sz="2000" dirty="0"/>
              <a:t> is analytic function, the group is Lie group</a:t>
            </a:r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We are particularly interested in Lie groups </a:t>
            </a:r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Group G can be </a:t>
            </a:r>
            <a:r>
              <a:rPr lang="en-US" sz="2000" b="1" i="1" dirty="0"/>
              <a:t>represented</a:t>
            </a:r>
            <a:r>
              <a:rPr lang="en-US" sz="2000" dirty="0"/>
              <a:t> by a </a:t>
            </a:r>
            <a:r>
              <a:rPr lang="en-US" sz="2000" b="1" dirty="0"/>
              <a:t>group</a:t>
            </a:r>
            <a:r>
              <a:rPr lang="en-US" sz="2000" dirty="0"/>
              <a:t> of matrices, </a:t>
            </a:r>
            <a:r>
              <a:rPr lang="en-US" sz="2000" dirty="0" err="1"/>
              <a:t>a</a:t>
            </a:r>
            <a:r>
              <a:rPr lang="en-US" sz="2000" dirty="0" err="1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err="1"/>
              <a:t>M</a:t>
            </a:r>
            <a:r>
              <a:rPr lang="en-US" sz="2000" baseline="-25000" dirty="0" err="1"/>
              <a:t>a</a:t>
            </a:r>
            <a:endParaRPr lang="en-US" sz="2000" baseline="-25000" dirty="0"/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Many elements to one matrix, i.e., M</a:t>
            </a:r>
            <a:r>
              <a:rPr lang="en-US" sz="2000" baseline="-25000" dirty="0"/>
              <a:t>a</a:t>
            </a:r>
            <a:r>
              <a:rPr lang="en-US" sz="2000" dirty="0"/>
              <a:t> does not fully specify a</a:t>
            </a:r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Fundamental representation </a:t>
            </a:r>
            <a:r>
              <a:rPr lang="en-US" sz="2000" dirty="0">
                <a:sym typeface="Wingdings"/>
              </a:rPr>
              <a:t> build larger representations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0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Representations </a:t>
            </a:r>
            <a:r>
              <a:rPr lang="en-US" dirty="0">
                <a:sym typeface="Wingdings"/>
              </a:rPr>
              <a:t> </a:t>
            </a:r>
            <a:r>
              <a:rPr lang="en-US" dirty="0" err="1">
                <a:sym typeface="Wingdings"/>
              </a:rPr>
              <a:t>Multiplets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particle physics context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Fundamental representation contains </a:t>
            </a:r>
            <a:r>
              <a:rPr lang="en-US" sz="2400" dirty="0" err="1"/>
              <a:t>multiplet</a:t>
            </a:r>
            <a:r>
              <a:rPr lang="en-US" sz="2400" dirty="0"/>
              <a:t> of fundamental particles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Larger representations contain </a:t>
            </a:r>
            <a:r>
              <a:rPr lang="en-US" sz="2400" dirty="0" err="1"/>
              <a:t>multiplets</a:t>
            </a:r>
            <a:r>
              <a:rPr lang="en-US" sz="2400" dirty="0"/>
              <a:t> of bound states of fundamental representation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marL="857250" lvl="1" indent="-457200">
              <a:buFont typeface="Arial"/>
              <a:buChar char="•"/>
            </a:pPr>
            <a:endParaRPr lang="en-US" sz="2400" dirty="0"/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Tricks for building the larger </a:t>
            </a:r>
            <a:r>
              <a:rPr lang="en-US" sz="2400" dirty="0" err="1"/>
              <a:t>multiplets</a:t>
            </a:r>
            <a:r>
              <a:rPr lang="en-US" sz="2400" dirty="0"/>
              <a:t> with rules exist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Young’s tableau, for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401523"/>
              </p:ext>
            </p:extLst>
          </p:nvPr>
        </p:nvGraphicFramePr>
        <p:xfrm>
          <a:off x="2803525" y="3657600"/>
          <a:ext cx="314960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3" imgW="1358900" imgH="609600" progId="Equation.DSMT4">
                  <p:embed/>
                </p:oleObj>
              </mc:Choice>
              <mc:Fallback>
                <p:oleObj name="Equation" r:id="rId3" imgW="13589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3525" y="3657600"/>
                        <a:ext cx="3149600" cy="141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165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Lie Groups of Interest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Matrices should preserve lengths of vectors or norms of complex elements for relevance in physics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i.e., orthogonal or unitary matrices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6670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6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Hadrons : Baryons and Mesons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1930s: How do the nuclei with </a:t>
            </a:r>
            <a:r>
              <a:rPr lang="en-US" sz="2000" dirty="0" err="1"/>
              <a:t>Z</a:t>
            </a:r>
            <a:r>
              <a:rPr lang="en-US" sz="2000" baseline="-25000" dirty="0" err="1"/>
              <a:t>protons</a:t>
            </a:r>
            <a:r>
              <a:rPr lang="en-US" sz="2000" dirty="0"/>
              <a:t> and </a:t>
            </a:r>
            <a:r>
              <a:rPr lang="en-US" sz="2000" dirty="0" err="1"/>
              <a:t>N</a:t>
            </a:r>
            <a:r>
              <a:rPr lang="en-US" sz="2000" baseline="-25000" dirty="0" err="1"/>
              <a:t>neutrons</a:t>
            </a:r>
            <a:r>
              <a:rPr lang="en-US" sz="2000" dirty="0"/>
              <a:t> stay bound?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A new </a:t>
            </a:r>
            <a:r>
              <a:rPr lang="en-US" sz="2000" b="1" i="1" dirty="0"/>
              <a:t>strong force </a:t>
            </a:r>
            <a:r>
              <a:rPr lang="en-US" sz="2000" dirty="0"/>
              <a:t>attracts protons and neutrons (baryons – heavy hadrons, ~900 MeV) independent of electric charge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H. Yukawa, applied the exchange of “photons” idea to strong force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Strong force is confined to nuclear distances only</a:t>
            </a:r>
          </a:p>
          <a:p>
            <a:pPr lvl="2">
              <a:buFont typeface="Arial"/>
              <a:buChar char="•"/>
            </a:pPr>
            <a:r>
              <a:rPr lang="en-US" sz="2000" dirty="0">
                <a:sym typeface="Wingdings"/>
              </a:rPr>
              <a:t> </a:t>
            </a:r>
            <a:r>
              <a:rPr lang="en-US" sz="2000" dirty="0"/>
              <a:t>New particles with mass less than proton – </a:t>
            </a:r>
            <a:r>
              <a:rPr lang="en-US" sz="2000" b="1" i="1" dirty="0"/>
              <a:t>Mesons</a:t>
            </a:r>
            <a:r>
              <a:rPr lang="en-US" sz="2000" dirty="0"/>
              <a:t> predicted!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819F-D0EC-2348-BF14-7578CB99DFDB}" type="datetime5">
              <a:rPr lang="en-US" smtClean="0"/>
              <a:t>13-Feb-22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Sridhara Dasu (Wisconsin)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11F0-6B4D-644E-8124-C852C545899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348462"/>
              </p:ext>
            </p:extLst>
          </p:nvPr>
        </p:nvGraphicFramePr>
        <p:xfrm>
          <a:off x="1752600" y="4960938"/>
          <a:ext cx="552767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10" name="Equation" r:id="rId3" imgW="3009900" imgH="203200" progId="Equation.DSMT4">
                  <p:embed/>
                </p:oleObj>
              </mc:Choice>
              <mc:Fallback>
                <p:oleObj name="Equation" r:id="rId3" imgW="3009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4960938"/>
                        <a:ext cx="5527675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10400" y="5042294"/>
            <a:ext cx="21205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Unlike photon interactions, these strong interactions are confined to short distances.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767295"/>
              </p:ext>
            </p:extLst>
          </p:nvPr>
        </p:nvGraphicFramePr>
        <p:xfrm>
          <a:off x="2455862" y="5629275"/>
          <a:ext cx="41735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11" name="Equation" r:id="rId5" imgW="2273300" imgH="393700" progId="Equation.DSMT4">
                  <p:embed/>
                </p:oleObj>
              </mc:Choice>
              <mc:Fallback>
                <p:oleObj name="Equation" r:id="rId5" imgW="22733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5862" y="5629275"/>
                        <a:ext cx="4173538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43063"/>
              </p:ext>
            </p:extLst>
          </p:nvPr>
        </p:nvGraphicFramePr>
        <p:xfrm>
          <a:off x="2688431" y="3586575"/>
          <a:ext cx="37084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12" name="Equation" r:id="rId7" imgW="2019300" imgH="393700" progId="Equation.DSMT4">
                  <p:embed/>
                </p:oleObj>
              </mc:Choice>
              <mc:Fallback>
                <p:oleObj name="Equation" r:id="rId7" imgW="20193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88431" y="3586575"/>
                        <a:ext cx="3708400" cy="72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450623"/>
              </p:ext>
            </p:extLst>
          </p:nvPr>
        </p:nvGraphicFramePr>
        <p:xfrm>
          <a:off x="169862" y="4191000"/>
          <a:ext cx="87455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13" name="Equation" r:id="rId9" imgW="4762500" imgH="393700" progId="Equation.DSMT4">
                  <p:embed/>
                </p:oleObj>
              </mc:Choice>
              <mc:Fallback>
                <p:oleObj name="Equation" r:id="rId9" imgW="4762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9862" y="4191000"/>
                        <a:ext cx="8745538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394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ordered that?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distraction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A particle of mass ~105 MeV found in 1937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Penetrating charged tracks seen in cosmic rays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Tracks did not stop in lead plates as electrons would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However, their weak interaction with matter at odds with behavior expected of strong force carrier (meson)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This particle could not be the Yukawa’s meson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Now identified as a heavier cousin of electron (</a:t>
            </a:r>
            <a:r>
              <a:rPr lang="en-US" sz="2400" dirty="0" err="1"/>
              <a:t>muon</a:t>
            </a:r>
            <a:r>
              <a:rPr lang="en-US" sz="2400" dirty="0"/>
              <a:t>)</a:t>
            </a:r>
          </a:p>
          <a:p>
            <a:pPr marL="857250" lvl="1" indent="-457200">
              <a:buFont typeface="Arial"/>
              <a:buChar char="•"/>
            </a:pPr>
            <a:endParaRPr lang="en-US" sz="2400" dirty="0"/>
          </a:p>
          <a:p>
            <a:pPr marL="857250" lvl="1" indent="-457200">
              <a:buFont typeface="Arial"/>
              <a:buChar char="•"/>
            </a:pPr>
            <a:endParaRPr lang="en-US" sz="2400" dirty="0"/>
          </a:p>
          <a:p>
            <a:pPr marL="0" indent="0"/>
            <a:r>
              <a:rPr lang="en-US" sz="2400" dirty="0">
                <a:hlinkClick r:id="rId2"/>
              </a:rPr>
              <a:t>http://www.aip.org/history/acap/topics/part2.jsp</a:t>
            </a:r>
            <a:r>
              <a:rPr lang="en-US" sz="240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36218</TotalTime>
  <Words>3268</Words>
  <Application>Microsoft Macintosh PowerPoint</Application>
  <PresentationFormat>On-screen Show (4:3)</PresentationFormat>
  <Paragraphs>566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Brush Script Std</vt:lpstr>
      <vt:lpstr>Calibri</vt:lpstr>
      <vt:lpstr>Cambria Math</vt:lpstr>
      <vt:lpstr>Helvetica</vt:lpstr>
      <vt:lpstr>Symbol</vt:lpstr>
      <vt:lpstr>Wingdings</vt:lpstr>
      <vt:lpstr>Office Theme</vt:lpstr>
      <vt:lpstr>Equation</vt:lpstr>
      <vt:lpstr>Physics 535 : Symmetries</vt:lpstr>
      <vt:lpstr>Symmetries</vt:lpstr>
      <vt:lpstr>Remarks about Groups</vt:lpstr>
      <vt:lpstr>Groups and Quantum Mechanics</vt:lpstr>
      <vt:lpstr>Remarks about Continuous Groups</vt:lpstr>
      <vt:lpstr>Representations  Multiplets</vt:lpstr>
      <vt:lpstr>Some Lie Groups of Interest </vt:lpstr>
      <vt:lpstr>Hadrons : Baryons and Mesons</vt:lpstr>
      <vt:lpstr>Who ordered that?</vt:lpstr>
      <vt:lpstr>Discovery of Charged Pions</vt:lpstr>
      <vt:lpstr>Discovery of Strange Mesons</vt:lpstr>
      <vt:lpstr>Pion – Nucleon Scattering</vt:lpstr>
      <vt:lpstr>Isospin</vt:lpstr>
      <vt:lpstr>Flavor Symmetries are Not Exact</vt:lpstr>
      <vt:lpstr>Example: u-d Flavor Symmetry</vt:lpstr>
      <vt:lpstr>SU(2)</vt:lpstr>
      <vt:lpstr>Gellman’s Eight-fold Way</vt:lpstr>
      <vt:lpstr>Quark Model</vt:lpstr>
      <vt:lpstr>Mesons</vt:lpstr>
      <vt:lpstr>Baryons</vt:lpstr>
      <vt:lpstr>Protons do have substructure!</vt:lpstr>
      <vt:lpstr>Charm Discovery</vt:lpstr>
      <vt:lpstr>Mesons</vt:lpstr>
      <vt:lpstr>Baryons</vt:lpstr>
      <vt:lpstr>Bottom</vt:lpstr>
      <vt:lpstr>Particle Zoo!</vt:lpstr>
      <vt:lpstr>Baryon Number Conservation</vt:lpstr>
      <vt:lpstr>Lepton Number Conservation</vt:lpstr>
      <vt:lpstr>Weak Interactions</vt:lpstr>
      <vt:lpstr>Cabibbo Mixing</vt:lpstr>
      <vt:lpstr>Cabibbo – Kobayashi – Masakawa Quark Mixing Matrix</vt:lpstr>
      <vt:lpstr>Discrete Symmetry: Parity</vt:lpstr>
      <vt:lpstr>Intrinsic Parity Assignment</vt:lpstr>
      <vt:lpstr>Parity Non-Conservation</vt:lpstr>
      <vt:lpstr>Charged Conjugation</vt:lpstr>
      <vt:lpstr>CP &amp; Neutral Kaon System</vt:lpstr>
      <vt:lpstr>Neutral Kaon Mixing</vt:lpstr>
      <vt:lpstr>CP Violation</vt:lpstr>
      <vt:lpstr>G-Parity</vt:lpstr>
      <vt:lpstr>Decay of h Meson</vt:lpstr>
    </vt:vector>
  </TitlesOfParts>
  <Manager/>
  <Company>University of Wisconsin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535</dc:title>
  <dc:subject/>
  <dc:creator>Sridhara Dasu</dc:creator>
  <cp:keywords/>
  <dc:description/>
  <cp:lastModifiedBy>Sridhara Dasu</cp:lastModifiedBy>
  <cp:revision>287</cp:revision>
  <dcterms:created xsi:type="dcterms:W3CDTF">2012-01-24T18:30:37Z</dcterms:created>
  <dcterms:modified xsi:type="dcterms:W3CDTF">2022-02-14T18:47:28Z</dcterms:modified>
  <cp:category/>
</cp:coreProperties>
</file>